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0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2" r:id="rId24"/>
    <p:sldId id="283" r:id="rId25"/>
    <p:sldId id="284" r:id="rId26"/>
    <p:sldId id="285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B50A0-6201-45D8-909B-29CEA3172011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2FB71-CA44-49A9-B4AA-B7B4A031C3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32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ท่าน</a:t>
            </a:r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2FB71-CA44-49A9-B4AA-B7B4A031C30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5531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422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174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288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365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95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17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43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724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197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267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93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71998-DF82-47EF-8E92-0DE4BAA75558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926F5-AB18-43BA-975D-8AAB5CB87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2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SA" sz="7200" dirty="0" smtClean="0"/>
              <a:t>بسم الله الرحمن الرحيم</a:t>
            </a:r>
            <a:endParaRPr lang="en-US" sz="72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7643866" cy="1752600"/>
          </a:xfrm>
        </p:spPr>
        <p:txBody>
          <a:bodyPr>
            <a:normAutofit fontScale="77500" lnSpcReduction="20000"/>
          </a:bodyPr>
          <a:lstStyle/>
          <a:p>
            <a:r>
              <a:rPr lang="th-TH" sz="8800" dirty="0" smtClean="0">
                <a:solidFill>
                  <a:schemeClr val="tx1"/>
                </a:solidFill>
              </a:rPr>
              <a:t>เทคนิคและรูปแบบการจัดการเรียนรู้กลุ่มฮาลา</a:t>
            </a:r>
            <a:r>
              <a:rPr lang="th-TH" sz="8800" dirty="0" err="1" smtClean="0">
                <a:solidFill>
                  <a:schemeClr val="tx1"/>
                </a:solidFill>
              </a:rPr>
              <a:t>กอฮฺอัล</a:t>
            </a:r>
            <a:r>
              <a:rPr lang="th-TH" sz="8800" dirty="0" smtClean="0">
                <a:solidFill>
                  <a:schemeClr val="tx1"/>
                </a:solidFill>
              </a:rPr>
              <a:t>กุ</a:t>
            </a:r>
            <a:r>
              <a:rPr lang="th-TH" sz="8800" dirty="0" err="1" smtClean="0">
                <a:solidFill>
                  <a:schemeClr val="tx1"/>
                </a:solidFill>
              </a:rPr>
              <a:t>รอาน</a:t>
            </a:r>
            <a:endParaRPr lang="en-US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6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57364"/>
            <a:ext cx="8229600" cy="2928950"/>
          </a:xfrm>
        </p:spPr>
        <p:txBody>
          <a:bodyPr>
            <a:noAutofit/>
          </a:bodyPr>
          <a:lstStyle/>
          <a:p>
            <a:r>
              <a:rPr lang="th-TH" sz="8800" dirty="0" smtClean="0"/>
              <a:t>จะไปถึงจุด</a:t>
            </a:r>
            <a:r>
              <a:rPr lang="th-TH" sz="8800" dirty="0" smtClean="0"/>
              <a:t>นั้น</a:t>
            </a:r>
            <a:r>
              <a:rPr lang="th-TH" sz="8800" dirty="0" smtClean="0"/>
              <a:t>...</a:t>
            </a:r>
            <a:br>
              <a:rPr lang="th-TH" sz="8800" dirty="0" smtClean="0"/>
            </a:br>
            <a:r>
              <a:rPr lang="th-TH" sz="8800" dirty="0" smtClean="0"/>
              <a:t>ได้อย่างไร</a:t>
            </a:r>
            <a:r>
              <a:rPr lang="en-US" sz="8800" dirty="0" smtClean="0"/>
              <a:t>?!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xmlns="" val="298094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000124"/>
          </a:xfrm>
        </p:spPr>
        <p:txBody>
          <a:bodyPr>
            <a:noAutofit/>
          </a:bodyPr>
          <a:lstStyle/>
          <a:p>
            <a:pPr algn="l"/>
            <a:r>
              <a:rPr lang="th-TH" sz="8000" dirty="0" smtClean="0"/>
              <a:t>เรื่อง</a:t>
            </a:r>
            <a:r>
              <a:rPr lang="th-TH" sz="8000" dirty="0" smtClean="0"/>
              <a:t>เล่า...</a:t>
            </a:r>
            <a:endParaRPr lang="en-US" sz="9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2400" y="1600200"/>
            <a:ext cx="8848756" cy="5043510"/>
          </a:xfrm>
        </p:spPr>
        <p:txBody>
          <a:bodyPr>
            <a:noAutofit/>
          </a:bodyPr>
          <a:lstStyle/>
          <a:p>
            <a:r>
              <a:rPr lang="th-TH" sz="4800" dirty="0" smtClean="0"/>
              <a:t>มีพี่น้องท่านหนึ่งชื่อ</a:t>
            </a:r>
            <a:r>
              <a:rPr lang="th-TH" sz="4800" dirty="0" smtClean="0"/>
              <a:t>ว่าอับ</a:t>
            </a:r>
            <a:r>
              <a:rPr lang="th-TH" sz="4800" dirty="0" err="1" smtClean="0"/>
              <a:t>ดุลลอฮ์</a:t>
            </a:r>
            <a:r>
              <a:rPr lang="th-TH" sz="4800" dirty="0" smtClean="0"/>
              <a:t> รับผิดชอบฝ่ายพัฒนาสมาชิก </a:t>
            </a:r>
            <a:r>
              <a:rPr lang="th-TH" sz="4800" dirty="0" smtClean="0"/>
              <a:t>เขาพยายามเยี่ยมทุกกลุ่มฮาลา</a:t>
            </a:r>
            <a:r>
              <a:rPr lang="th-TH" sz="4800" dirty="0" err="1" smtClean="0"/>
              <a:t>กอฮฺ</a:t>
            </a:r>
            <a:r>
              <a:rPr lang="th-TH" sz="4800" dirty="0"/>
              <a:t> </a:t>
            </a:r>
            <a:r>
              <a:rPr lang="th-TH" sz="4800" dirty="0" smtClean="0"/>
              <a:t>พบว่า</a:t>
            </a:r>
            <a:r>
              <a:rPr lang="th-TH" sz="4800" dirty="0" smtClean="0"/>
              <a:t>มีกลุ่มหนึ่งมี</a:t>
            </a:r>
            <a:r>
              <a:rPr lang="th-TH" sz="4800" dirty="0" smtClean="0"/>
              <a:t>ความสมบูรณ์ใน</a:t>
            </a:r>
            <a:r>
              <a:rPr lang="th-TH" sz="4800" dirty="0" smtClean="0"/>
              <a:t>ทุกด้าน </a:t>
            </a:r>
            <a:r>
              <a:rPr lang="th-TH" sz="4800" dirty="0" smtClean="0"/>
              <a:t>ในขณะเดียวกัน</a:t>
            </a:r>
            <a:r>
              <a:rPr lang="th-TH" sz="4800" dirty="0" smtClean="0"/>
              <a:t>ก็พบ</a:t>
            </a:r>
            <a:r>
              <a:rPr lang="th-TH" sz="4800" dirty="0" smtClean="0"/>
              <a:t>ว่า</a:t>
            </a:r>
            <a:r>
              <a:rPr lang="th-TH" sz="4800" dirty="0" smtClean="0"/>
              <a:t>มีสมาชิกบาง</a:t>
            </a:r>
            <a:r>
              <a:rPr lang="th-TH" sz="4800" dirty="0" smtClean="0"/>
              <a:t>คนบ่นว่าจำเจ ซ้ำซาก </a:t>
            </a:r>
            <a:r>
              <a:rPr lang="th-TH" sz="4800" dirty="0" smtClean="0"/>
              <a:t>และเบื่อหน่าย</a:t>
            </a:r>
            <a:endParaRPr lang="th-TH" sz="4800" dirty="0" smtClean="0"/>
          </a:p>
          <a:p>
            <a:r>
              <a:rPr lang="th-TH" sz="4800" dirty="0" smtClean="0"/>
              <a:t>ท่านอับ</a:t>
            </a:r>
            <a:r>
              <a:rPr lang="th-TH" sz="4800" dirty="0" err="1" smtClean="0"/>
              <a:t>ดุลลอฮฺ</a:t>
            </a:r>
            <a:r>
              <a:rPr lang="th-TH" sz="4800" dirty="0" smtClean="0"/>
              <a:t> </a:t>
            </a:r>
            <a:r>
              <a:rPr lang="th-TH" sz="4800" dirty="0" smtClean="0"/>
              <a:t>ได้เสนอให้หัวหน้ากลุ่ม</a:t>
            </a:r>
            <a:r>
              <a:rPr lang="th-TH" sz="4800" dirty="0" smtClean="0"/>
              <a:t>ปฏิบัติ ...</a:t>
            </a:r>
            <a:endParaRPr lang="th-TH" sz="4800" dirty="0" smtClean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534336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584199"/>
            <a:ext cx="8401080" cy="5916635"/>
          </a:xfrm>
        </p:spPr>
        <p:txBody>
          <a:bodyPr>
            <a:noAutofit/>
          </a:bodyPr>
          <a:lstStyle/>
          <a:p>
            <a:r>
              <a:rPr lang="th-TH" sz="4800" dirty="0" smtClean="0"/>
              <a:t>เดินทางร่วมกัน</a:t>
            </a:r>
            <a:endParaRPr lang="th-TH" sz="4800" dirty="0" smtClean="0"/>
          </a:p>
          <a:p>
            <a:r>
              <a:rPr lang="th-TH" sz="4800" dirty="0" smtClean="0"/>
              <a:t>เยี่ยมเยียนผู้รู้ </a:t>
            </a:r>
            <a:r>
              <a:rPr lang="th-TH" sz="4800" dirty="0" smtClean="0"/>
              <a:t>ผู้อาวุโส</a:t>
            </a:r>
          </a:p>
          <a:p>
            <a:r>
              <a:rPr lang="th-TH" sz="4800" dirty="0" smtClean="0"/>
              <a:t>เยี่ยมกู</a:t>
            </a:r>
            <a:r>
              <a:rPr lang="th-TH" sz="4800" dirty="0" err="1" smtClean="0"/>
              <a:t>โบร์</a:t>
            </a:r>
            <a:endParaRPr lang="th-TH" sz="4800" dirty="0" smtClean="0"/>
          </a:p>
          <a:p>
            <a:r>
              <a:rPr lang="th-TH" sz="4800" dirty="0" smtClean="0"/>
              <a:t>เปิดปอซอและกิยา</a:t>
            </a:r>
            <a:r>
              <a:rPr lang="th-TH" sz="4800" dirty="0" err="1" smtClean="0"/>
              <a:t>มุล</a:t>
            </a:r>
            <a:r>
              <a:rPr lang="th-TH" sz="4800" dirty="0" err="1" smtClean="0"/>
              <a:t>ลัยล์</a:t>
            </a:r>
            <a:r>
              <a:rPr lang="th-TH" sz="4800" dirty="0" smtClean="0"/>
              <a:t>ร่วมกัน</a:t>
            </a:r>
            <a:endParaRPr lang="th-TH" sz="4800" dirty="0" smtClean="0"/>
          </a:p>
          <a:p>
            <a:r>
              <a:rPr lang="th-TH" sz="4800" dirty="0" smtClean="0"/>
              <a:t>ร่วมฟังบรรยาย(</a:t>
            </a:r>
            <a:r>
              <a:rPr lang="th-TH" sz="4800" dirty="0" err="1" smtClean="0"/>
              <a:t>มัจลิสอิล</a:t>
            </a:r>
            <a:r>
              <a:rPr lang="th-TH" sz="4800" dirty="0" smtClean="0"/>
              <a:t>มี) </a:t>
            </a:r>
            <a:r>
              <a:rPr lang="th-TH" sz="4800" dirty="0" smtClean="0"/>
              <a:t>เสวนาทางวิชาการ</a:t>
            </a:r>
            <a:endParaRPr lang="th-TH" sz="4800" dirty="0" smtClean="0"/>
          </a:p>
          <a:p>
            <a:r>
              <a:rPr lang="th-TH" sz="4800" dirty="0" smtClean="0"/>
              <a:t>ละหมาด</a:t>
            </a:r>
            <a:r>
              <a:rPr lang="th-TH" sz="4800" dirty="0" err="1" smtClean="0"/>
              <a:t>ญะมาอะห์</a:t>
            </a:r>
            <a:r>
              <a:rPr lang="th-TH" sz="4800" dirty="0" smtClean="0"/>
              <a:t>ร่วมกันโดยเฉพาะซุบ</a:t>
            </a:r>
            <a:r>
              <a:rPr lang="th-TH" sz="4800" dirty="0" err="1" smtClean="0"/>
              <a:t>ฮีย์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901183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dirty="0" smtClean="0"/>
              <a:t>ต่อ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2400" y="1600200"/>
            <a:ext cx="8848756" cy="4525963"/>
          </a:xfrm>
        </p:spPr>
        <p:txBody>
          <a:bodyPr>
            <a:noAutofit/>
          </a:bodyPr>
          <a:lstStyle/>
          <a:p>
            <a:r>
              <a:rPr lang="th-TH" sz="5400" dirty="0" smtClean="0"/>
              <a:t>ครั้ง</a:t>
            </a:r>
            <a:r>
              <a:rPr lang="th-TH" sz="5400" dirty="0" smtClean="0"/>
              <a:t>หนึ่งอับ</a:t>
            </a:r>
            <a:r>
              <a:rPr lang="th-TH" sz="5400" dirty="0" err="1" smtClean="0"/>
              <a:t>ดุลลอฮฺ</a:t>
            </a:r>
            <a:r>
              <a:rPr lang="th-TH" sz="5400" dirty="0" smtClean="0"/>
              <a:t> </a:t>
            </a:r>
            <a:r>
              <a:rPr lang="th-TH" sz="5400" dirty="0" smtClean="0"/>
              <a:t>พบกลุ่มหนึ่งที่ผู้นำกลุ่มไม่รู้จักสมาชิกเท่าที่ควร  เขาถามถึงปัญหาที่เกิดขึ้น  </a:t>
            </a:r>
            <a:r>
              <a:rPr lang="th-TH" sz="5400" dirty="0" smtClean="0"/>
              <a:t>ได้รับ</a:t>
            </a:r>
            <a:r>
              <a:rPr lang="th-TH" sz="5400" dirty="0" smtClean="0"/>
              <a:t>คำตอบว่าสมาชิกไม่ให้ความร่วมมือ</a:t>
            </a:r>
            <a:r>
              <a:rPr lang="th-TH" sz="5400" dirty="0" smtClean="0"/>
              <a:t>เท่าที่ควร เขา</a:t>
            </a:r>
            <a:r>
              <a:rPr lang="th-TH" sz="5400" dirty="0" smtClean="0"/>
              <a:t>จึง</a:t>
            </a:r>
            <a:r>
              <a:rPr lang="th-TH" sz="5400" dirty="0" smtClean="0"/>
              <a:t>ได้</a:t>
            </a:r>
            <a:r>
              <a:rPr lang="th-TH" sz="5400" dirty="0" smtClean="0"/>
              <a:t>เสนอให้หัวหน้ากลุ่ม</a:t>
            </a:r>
            <a:r>
              <a:rPr lang="th-TH" sz="5400" dirty="0" smtClean="0"/>
              <a:t>ปฏิบัติดังนี้ ...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2405313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h-TH" sz="8800" dirty="0" smtClean="0"/>
              <a:t>ติดตามเป็น</a:t>
            </a:r>
            <a:r>
              <a:rPr lang="th-TH" sz="8800" dirty="0" smtClean="0"/>
              <a:t>รายบุคคล...</a:t>
            </a:r>
            <a:endParaRPr lang="en-US" sz="8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6600" dirty="0" smtClean="0"/>
              <a:t>เชิญกินข้าวที่บ้าน</a:t>
            </a:r>
          </a:p>
          <a:p>
            <a:r>
              <a:rPr lang="th-TH" sz="6600" dirty="0" smtClean="0"/>
              <a:t>เยี่ยมเยียนสมาชิกในกลุ่ม</a:t>
            </a:r>
            <a:endParaRPr lang="th-TH" sz="6600" dirty="0" smtClean="0"/>
          </a:p>
          <a:p>
            <a:r>
              <a:rPr lang="th-TH" sz="6600" dirty="0" smtClean="0"/>
              <a:t>เยี่ยมเยียนครอบครัว</a:t>
            </a:r>
            <a:endParaRPr lang="th-TH" sz="6600" dirty="0" smtClean="0"/>
          </a:p>
          <a:p>
            <a:r>
              <a:rPr lang="th-TH" sz="6600" dirty="0" smtClean="0"/>
              <a:t>โทรหาบ่อยๆ</a:t>
            </a:r>
          </a:p>
          <a:p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2363359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h-TH" sz="8000" dirty="0" smtClean="0"/>
              <a:t>สามอย่างที่มีความสำคัญ</a:t>
            </a:r>
            <a:endParaRPr lang="en-US" sz="8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8600" y="1903433"/>
            <a:ext cx="8701118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6000" dirty="0" smtClean="0"/>
              <a:t>จงเป็นผู้ที่คอย</a:t>
            </a:r>
            <a:r>
              <a:rPr lang="th-TH" sz="6000" dirty="0" err="1" smtClean="0"/>
              <a:t>คิดมัต</a:t>
            </a:r>
            <a:r>
              <a:rPr lang="th-TH" sz="6000" dirty="0" smtClean="0"/>
              <a:t>(บริการ)</a:t>
            </a:r>
            <a:r>
              <a:rPr lang="th-TH" sz="6000" dirty="0" smtClean="0"/>
              <a:t>สมาชิก</a:t>
            </a:r>
            <a:endParaRPr lang="th-TH" sz="6000" dirty="0" smtClean="0"/>
          </a:p>
          <a:p>
            <a:pPr marL="514350" indent="-514350">
              <a:buFont typeface="+mj-lt"/>
              <a:buAutoNum type="arabicPeriod"/>
            </a:pPr>
            <a:r>
              <a:rPr lang="th-TH" sz="6000" dirty="0" smtClean="0"/>
              <a:t>หมั่นเยี่ยมเยียนพี่น้อง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6000" dirty="0" smtClean="0"/>
              <a:t>จงแสดงให้เห็นว่าท่านให้ความสำคัญ</a:t>
            </a:r>
            <a:r>
              <a:rPr lang="th-TH" sz="6000" dirty="0" smtClean="0"/>
              <a:t>ต่อสมาชิกเสมอ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3242645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9600" dirty="0" smtClean="0"/>
              <a:t>ขั้นตอนฮาลา</a:t>
            </a:r>
            <a:r>
              <a:rPr lang="th-TH" sz="9600" dirty="0" err="1" smtClean="0"/>
              <a:t>กอฮฺ</a:t>
            </a:r>
            <a:endParaRPr lang="en-US" sz="9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Autofit/>
          </a:bodyPr>
          <a:lstStyle/>
          <a:p>
            <a:r>
              <a:rPr lang="th-TH" sz="5400" dirty="0" smtClean="0"/>
              <a:t>กำหนดสถานที่ที่</a:t>
            </a:r>
            <a:r>
              <a:rPr lang="th-TH" sz="5400" dirty="0" smtClean="0"/>
              <a:t>เหมาะสม</a:t>
            </a:r>
            <a:endParaRPr lang="th-TH" sz="5400" dirty="0" smtClean="0"/>
          </a:p>
          <a:p>
            <a:r>
              <a:rPr lang="th-TH" sz="5400" dirty="0" smtClean="0"/>
              <a:t>กำหนดเวลาที่เหมาะสม</a:t>
            </a:r>
          </a:p>
          <a:p>
            <a:r>
              <a:rPr lang="th-TH" sz="5400" dirty="0" smtClean="0"/>
              <a:t>หัวหน้า</a:t>
            </a:r>
            <a:r>
              <a:rPr lang="th-TH" sz="5400" dirty="0" smtClean="0"/>
              <a:t>กลุ่ม</a:t>
            </a:r>
            <a:r>
              <a:rPr lang="th-TH" sz="5400" dirty="0" smtClean="0"/>
              <a:t>ต้อง</a:t>
            </a:r>
            <a:r>
              <a:rPr lang="th-TH" sz="5400" dirty="0" smtClean="0"/>
              <a:t>เตรียมพร้อม</a:t>
            </a:r>
            <a:r>
              <a:rPr lang="th-TH" sz="5400" dirty="0" smtClean="0"/>
              <a:t>ในกรณีฉุกเฉินเช่นผู้นำเสนอสำรอง สถานที่และเวลาสำรอง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527975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th-TH" sz="8000" dirty="0" smtClean="0"/>
              <a:t>ใครเคยเจออย่างนี้บ้าง</a:t>
            </a:r>
            <a:endParaRPr lang="en-US" sz="8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7162" y="1428736"/>
            <a:ext cx="8772556" cy="5026029"/>
          </a:xfrm>
        </p:spPr>
        <p:txBody>
          <a:bodyPr>
            <a:noAutofit/>
          </a:bodyPr>
          <a:lstStyle/>
          <a:p>
            <a:r>
              <a:rPr lang="th-TH" sz="4800" dirty="0" smtClean="0"/>
              <a:t>หัวหน้า</a:t>
            </a:r>
            <a:r>
              <a:rPr lang="th-TH" sz="4800" dirty="0" smtClean="0"/>
              <a:t>กลุ่ม</a:t>
            </a:r>
            <a:r>
              <a:rPr lang="th-TH" sz="4800" dirty="0" smtClean="0"/>
              <a:t>มาตามนัดแต่สมาชิกยังไม่มีใครมา</a:t>
            </a:r>
          </a:p>
          <a:p>
            <a:r>
              <a:rPr lang="th-TH" sz="4800" dirty="0" smtClean="0"/>
              <a:t>สักพักมาหนึ่งคน</a:t>
            </a:r>
          </a:p>
          <a:p>
            <a:r>
              <a:rPr lang="th-TH" sz="4800" dirty="0" smtClean="0"/>
              <a:t>หลังจากนั้นมาสองคน</a:t>
            </a:r>
          </a:p>
          <a:p>
            <a:r>
              <a:rPr lang="th-TH" sz="4800" dirty="0" smtClean="0"/>
              <a:t>ต่อมาคนที่สี่ก็มา</a:t>
            </a:r>
          </a:p>
          <a:p>
            <a:r>
              <a:rPr lang="th-TH" sz="4800" dirty="0" smtClean="0"/>
              <a:t>ทุกคนมาแต่ตัว แต่ไม่มีใครพร้อม</a:t>
            </a:r>
          </a:p>
          <a:p>
            <a:r>
              <a:rPr lang="th-TH" sz="4800" dirty="0" smtClean="0"/>
              <a:t>ที่เหลือขาดโดยไม่ทราบสาเหตุ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205632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11222"/>
          </a:xfrm>
        </p:spPr>
        <p:txBody>
          <a:bodyPr>
            <a:noAutofit/>
          </a:bodyPr>
          <a:lstStyle/>
          <a:p>
            <a:r>
              <a:rPr lang="th-TH" sz="8000" dirty="0" smtClean="0"/>
              <a:t>กำหนดการฮาลา</a:t>
            </a:r>
            <a:r>
              <a:rPr lang="th-TH" sz="8000" dirty="0" err="1" smtClean="0"/>
              <a:t>กอฮฺ</a:t>
            </a:r>
            <a:endParaRPr lang="en-US" sz="9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8600" y="1357298"/>
            <a:ext cx="8701118" cy="5114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1- </a:t>
            </a:r>
            <a:r>
              <a:rPr lang="th-TH" sz="4400" dirty="0" smtClean="0"/>
              <a:t>เริ่มด้วยการ</a:t>
            </a:r>
            <a:r>
              <a:rPr lang="th-TH" sz="4400" dirty="0" err="1" smtClean="0"/>
              <a:t>อ่านอัล</a:t>
            </a:r>
            <a:r>
              <a:rPr lang="th-TH" sz="4400" dirty="0" smtClean="0"/>
              <a:t>กุ</a:t>
            </a:r>
            <a:r>
              <a:rPr lang="th-TH" sz="4400" dirty="0" err="1" smtClean="0"/>
              <a:t>รอาน</a:t>
            </a:r>
            <a:endParaRPr lang="th-TH" sz="4400" dirty="0" smtClean="0"/>
          </a:p>
          <a:p>
            <a:pPr marL="0" indent="0">
              <a:buNone/>
            </a:pPr>
            <a:r>
              <a:rPr lang="en-US" sz="4400" dirty="0" smtClean="0"/>
              <a:t>2- </a:t>
            </a:r>
            <a:r>
              <a:rPr lang="th-TH" sz="4400" dirty="0" smtClean="0"/>
              <a:t>มูกอดดี</a:t>
            </a:r>
            <a:r>
              <a:rPr lang="th-TH" sz="4400" dirty="0" err="1" smtClean="0"/>
              <a:t>มะฮฺ</a:t>
            </a:r>
            <a:endParaRPr lang="th-TH" sz="4400" dirty="0" smtClean="0"/>
          </a:p>
          <a:p>
            <a:pPr marL="914400" lvl="1" indent="-514350"/>
            <a:r>
              <a:rPr lang="th-TH" sz="4000" dirty="0" smtClean="0"/>
              <a:t>พูดเกี่ยวกับอีมาน</a:t>
            </a:r>
          </a:p>
          <a:p>
            <a:pPr marL="914400" lvl="1" indent="-514350"/>
            <a:r>
              <a:rPr lang="th-TH" sz="4000" dirty="0" smtClean="0"/>
              <a:t>พูดเกี่ยวกับเหตุการณ์พี่น้องมุสลิม</a:t>
            </a:r>
          </a:p>
          <a:p>
            <a:pPr marL="914400" lvl="1" indent="-514350"/>
            <a:r>
              <a:rPr lang="th-TH" sz="4000" dirty="0" smtClean="0"/>
              <a:t>แก้ปัญหาเพื่อนสมาชิก</a:t>
            </a:r>
            <a:endParaRPr lang="th-TH" sz="4000" dirty="0" smtClean="0"/>
          </a:p>
          <a:p>
            <a:pPr marL="914400" lvl="1" indent="-514350"/>
            <a:r>
              <a:rPr lang="th-TH" sz="4000" dirty="0" smtClean="0"/>
              <a:t>ตักเตือนให้ทำความดี ละทิ้งความชั่ว</a:t>
            </a:r>
          </a:p>
          <a:p>
            <a:pPr marL="914400" lvl="1" indent="-514350"/>
            <a:r>
              <a:rPr lang="th-TH" sz="4000" dirty="0" smtClean="0"/>
              <a:t>เรื่องสั้นที่ให้ข้อคิด</a:t>
            </a:r>
          </a:p>
          <a:p>
            <a:pPr marL="857250" lvl="1" indent="-457200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6859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dirty="0" smtClean="0"/>
              <a:t>ต่อ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/>
              <a:t>3- </a:t>
            </a:r>
            <a:r>
              <a:rPr lang="th-TH" sz="6000" dirty="0" smtClean="0"/>
              <a:t>เนื้อหาวิชาการ</a:t>
            </a:r>
          </a:p>
          <a:p>
            <a:pPr lvl="1">
              <a:buNone/>
            </a:pPr>
            <a:r>
              <a:rPr lang="th-TH" sz="5400" dirty="0" smtClean="0"/>
              <a:t>	</a:t>
            </a:r>
            <a:r>
              <a:rPr lang="th-TH" sz="5400" dirty="0" smtClean="0"/>
              <a:t>- </a:t>
            </a:r>
            <a:r>
              <a:rPr lang="th-TH" sz="5400" dirty="0" smtClean="0"/>
              <a:t>เนื้อหา</a:t>
            </a:r>
            <a:r>
              <a:rPr lang="th-TH" sz="5400" dirty="0" smtClean="0"/>
              <a:t>ที่รับผิดชอบตามหลักสูตรที่กำหนด</a:t>
            </a:r>
          </a:p>
          <a:p>
            <a:pPr lvl="1">
              <a:buNone/>
            </a:pPr>
            <a:r>
              <a:rPr lang="th-TH" sz="5400" dirty="0" smtClean="0"/>
              <a:t>	- ข่าวคราว/เหตุการณ์ต่างๆ</a:t>
            </a:r>
            <a:endParaRPr lang="th-TH" sz="5400" dirty="0" smtClean="0"/>
          </a:p>
          <a:p>
            <a:pPr marL="457200" lvl="1" indent="0">
              <a:buNone/>
            </a:pPr>
            <a:endParaRPr lang="th-TH" sz="5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41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7200" dirty="0" smtClean="0"/>
              <a:t>กลุ่มฮาลา</a:t>
            </a:r>
            <a:r>
              <a:rPr lang="th-TH" sz="7200" dirty="0" err="1" smtClean="0"/>
              <a:t>กอฮฺอัล</a:t>
            </a:r>
            <a:r>
              <a:rPr lang="th-TH" sz="7200" dirty="0" smtClean="0"/>
              <a:t>กุ</a:t>
            </a:r>
            <a:r>
              <a:rPr lang="th-TH" sz="7200" dirty="0" err="1" smtClean="0"/>
              <a:t>รอาน</a:t>
            </a:r>
            <a:r>
              <a:rPr lang="th-TH" sz="7200" dirty="0" smtClean="0"/>
              <a:t>คือ</a:t>
            </a:r>
            <a:endParaRPr lang="en-US" sz="8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900634"/>
          </a:xfrm>
        </p:spPr>
        <p:txBody>
          <a:bodyPr>
            <a:noAutofit/>
          </a:bodyPr>
          <a:lstStyle/>
          <a:p>
            <a:r>
              <a:rPr lang="th-TH" sz="4800" dirty="0" smtClean="0"/>
              <a:t>การทำความ</a:t>
            </a:r>
            <a:r>
              <a:rPr lang="th-TH" sz="4800" dirty="0" err="1" smtClean="0"/>
              <a:t>เข้าใจอัล</a:t>
            </a:r>
            <a:r>
              <a:rPr lang="th-TH" sz="4800" dirty="0" smtClean="0"/>
              <a:t>กุ</a:t>
            </a:r>
            <a:r>
              <a:rPr lang="th-TH" sz="4800" dirty="0" err="1" smtClean="0"/>
              <a:t>รอาน</a:t>
            </a:r>
            <a:r>
              <a:rPr lang="th-TH" sz="4800" dirty="0" smtClean="0"/>
              <a:t>และซุน</a:t>
            </a:r>
            <a:r>
              <a:rPr lang="th-TH" sz="4800" dirty="0" err="1" smtClean="0"/>
              <a:t>นะฮฺ</a:t>
            </a:r>
            <a:r>
              <a:rPr lang="th-TH" sz="4800" dirty="0" smtClean="0"/>
              <a:t>(ทฤษฎีและปฏิบัติ)</a:t>
            </a:r>
          </a:p>
          <a:p>
            <a:r>
              <a:rPr lang="th-TH" sz="4800" dirty="0" smtClean="0"/>
              <a:t>การ</a:t>
            </a:r>
            <a:r>
              <a:rPr lang="th-TH" sz="4800" dirty="0" smtClean="0"/>
              <a:t>พบปะกันบนพื้นฐานความรักในหนทาง</a:t>
            </a:r>
            <a:r>
              <a:rPr lang="th-TH" sz="4800" dirty="0" err="1" smtClean="0"/>
              <a:t>ของอัลลอฮฺ</a:t>
            </a:r>
            <a:endParaRPr lang="th-TH" sz="4800" dirty="0" smtClean="0"/>
          </a:p>
          <a:p>
            <a:r>
              <a:rPr lang="th-TH" sz="4800" dirty="0" smtClean="0"/>
              <a:t>การพัฒนาศักยภาพ</a:t>
            </a:r>
            <a:r>
              <a:rPr lang="th-TH" sz="4800" dirty="0" smtClean="0"/>
              <a:t>สมาชิกในทุกด้าน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42142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dirty="0" smtClean="0"/>
              <a:t>ต่อ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2400" y="1600200"/>
            <a:ext cx="877731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5400" dirty="0" smtClean="0"/>
              <a:t>4-</a:t>
            </a:r>
            <a:r>
              <a:rPr lang="th-TH" sz="5400" dirty="0" smtClean="0"/>
              <a:t> กิจกรรม</a:t>
            </a:r>
            <a:r>
              <a:rPr lang="ar-SA" sz="5400" dirty="0" smtClean="0"/>
              <a:t>/ </a:t>
            </a:r>
            <a:r>
              <a:rPr lang="th-TH" sz="5400" dirty="0" smtClean="0"/>
              <a:t> ปฏิบัติ</a:t>
            </a:r>
          </a:p>
          <a:p>
            <a:pPr lvl="1">
              <a:buNone/>
            </a:pPr>
            <a:r>
              <a:rPr lang="th-TH" sz="4800" dirty="0" smtClean="0"/>
              <a:t>		- </a:t>
            </a:r>
            <a:r>
              <a:rPr lang="th-TH" sz="4800" dirty="0" err="1" smtClean="0"/>
              <a:t>อามัล</a:t>
            </a:r>
            <a:r>
              <a:rPr lang="th-TH" sz="4800" dirty="0" smtClean="0"/>
              <a:t>ที่ต้องปฏิบัติ</a:t>
            </a:r>
            <a:r>
              <a:rPr lang="th-TH" sz="4800" dirty="0" smtClean="0"/>
              <a:t>ร่วมกัน เช่น </a:t>
            </a:r>
            <a:r>
              <a:rPr lang="th-TH" sz="4800" dirty="0" err="1" smtClean="0"/>
              <a:t>อัซการ์</a:t>
            </a:r>
            <a:r>
              <a:rPr lang="th-TH" sz="4800" dirty="0" smtClean="0"/>
              <a:t>เช้า เย็น</a:t>
            </a:r>
          </a:p>
          <a:p>
            <a:pPr lvl="1">
              <a:buNone/>
            </a:pPr>
            <a:r>
              <a:rPr lang="th-TH" sz="4800" dirty="0" smtClean="0"/>
              <a:t>		- พูดคุย</a:t>
            </a:r>
            <a:r>
              <a:rPr lang="th-TH" sz="4800" dirty="0" smtClean="0"/>
              <a:t>เกี่ยวกับปัญหาที่เกิดขึ้น และแนวทางแก้ไข</a:t>
            </a:r>
          </a:p>
          <a:p>
            <a:pPr lvl="1">
              <a:buNone/>
            </a:pPr>
            <a:r>
              <a:rPr lang="th-TH" sz="4800" dirty="0" smtClean="0"/>
              <a:t>	- สมทบ</a:t>
            </a:r>
            <a:r>
              <a:rPr lang="th-TH" sz="4800" dirty="0" smtClean="0"/>
              <a:t>ทุนต่างๆ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40362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dirty="0" smtClean="0"/>
              <a:t>ต่อ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6600" dirty="0" smtClean="0"/>
              <a:t>5- </a:t>
            </a:r>
            <a:r>
              <a:rPr lang="th-TH" sz="6600" dirty="0" smtClean="0"/>
              <a:t>ด้านสังคม</a:t>
            </a:r>
          </a:p>
          <a:p>
            <a:pPr lvl="1">
              <a:buNone/>
            </a:pPr>
            <a:r>
              <a:rPr lang="th-TH" sz="6000" dirty="0" smtClean="0"/>
              <a:t>	- ตะ</a:t>
            </a:r>
            <a:r>
              <a:rPr lang="th-TH" sz="6000" dirty="0" smtClean="0"/>
              <a:t>อา</a:t>
            </a:r>
            <a:r>
              <a:rPr lang="th-TH" sz="6000" dirty="0" err="1" smtClean="0"/>
              <a:t>รุฟ</a:t>
            </a:r>
            <a:r>
              <a:rPr lang="th-TH" sz="6000" dirty="0" smtClean="0"/>
              <a:t>อย่างลึกซึ้ง</a:t>
            </a:r>
          </a:p>
          <a:p>
            <a:pPr lvl="1">
              <a:buNone/>
            </a:pPr>
            <a:r>
              <a:rPr lang="th-TH" sz="6000" dirty="0" smtClean="0"/>
              <a:t>	- สอบถาม</a:t>
            </a:r>
            <a:r>
              <a:rPr lang="th-TH" sz="6000" dirty="0" smtClean="0"/>
              <a:t>ถึงปัญหาต่างๆ</a:t>
            </a:r>
            <a:r>
              <a:rPr lang="th-TH" sz="6000" dirty="0" smtClean="0"/>
              <a:t>ของสมาชิก</a:t>
            </a:r>
            <a:endParaRPr lang="th-TH" sz="6000" dirty="0" smtClean="0"/>
          </a:p>
          <a:p>
            <a:pPr lvl="1">
              <a:buNone/>
            </a:pPr>
            <a:r>
              <a:rPr lang="th-TH" sz="6000" dirty="0" smtClean="0"/>
              <a:t>	- แลกเปลี่ยน</a:t>
            </a:r>
            <a:r>
              <a:rPr lang="th-TH" sz="6000" dirty="0" smtClean="0"/>
              <a:t>ความคิดเห็น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1890571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8800" dirty="0" smtClean="0"/>
              <a:t>ข้อควรปฏิบัติ</a:t>
            </a:r>
            <a:endParaRPr lang="en-US" sz="8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Autofit/>
          </a:bodyPr>
          <a:lstStyle/>
          <a:p>
            <a:r>
              <a:rPr lang="th-TH" sz="6600" dirty="0" smtClean="0"/>
              <a:t>ควรผลัดเปลี่ยนกันเป็นผู้นำฮาลา</a:t>
            </a:r>
            <a:r>
              <a:rPr lang="th-TH" sz="6600" dirty="0" err="1" smtClean="0"/>
              <a:t>กอฮ</a:t>
            </a:r>
            <a:r>
              <a:rPr lang="th-TH" sz="6600" dirty="0" smtClean="0"/>
              <a:t> เพื่อฝึกสมาชิกในกลุ่มให้สามารถนำฮาลา</a:t>
            </a:r>
            <a:r>
              <a:rPr lang="th-TH" sz="6600" dirty="0" err="1" smtClean="0"/>
              <a:t>กอฮฺ</a:t>
            </a:r>
            <a:r>
              <a:rPr lang="th-TH" sz="6600" dirty="0" smtClean="0"/>
              <a:t>ได้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887312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แนวทางการประเมินฮา</a:t>
            </a:r>
            <a:r>
              <a:rPr lang="th-TH" dirty="0" err="1" smtClean="0"/>
              <a:t>ลากาะฮ</a:t>
            </a:r>
            <a:r>
              <a:rPr lang="th-TH" dirty="0" smtClean="0"/>
              <a:t>กุ</a:t>
            </a:r>
            <a:r>
              <a:rPr lang="th-TH" dirty="0" err="1" smtClean="0"/>
              <a:t>รอาน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ประเด็นที่ต้องประเมิน</a:t>
            </a:r>
          </a:p>
          <a:p>
            <a:pPr>
              <a:buNone/>
            </a:pPr>
            <a:r>
              <a:rPr lang="th-TH" dirty="0" smtClean="0"/>
              <a:t>		- ความพร้อมของสมาชิก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ความสม่ำเสมอของการเข้าร่วม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ความเป็นอุคุ</a:t>
            </a:r>
            <a:r>
              <a:rPr lang="th-TH" dirty="0" err="1" smtClean="0"/>
              <a:t>วะฮ</a:t>
            </a:r>
            <a:r>
              <a:rPr lang="th-TH" dirty="0" smtClean="0"/>
              <a:t>ของสมาชิก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ความเข้าใจด้านเนื้อหา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การปฏิบัติกิจกรรม/</a:t>
            </a:r>
            <a:r>
              <a:rPr lang="th-TH" dirty="0" err="1" smtClean="0"/>
              <a:t>อามัล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ความทุ่มเท/จิตอาสาต่อสมาชิกและสังคม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วิธีการประเมิน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การสังเกต(แบบมีส่วนร่วม)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พฤติกรรมที่แสดงออก เช่น การแสดงออกทางอารมณ์ ความกล้าแสดงออก  การมีส่วนร่วม ฯลฯ</a:t>
            </a:r>
          </a:p>
          <a:p>
            <a:pPr>
              <a:buNone/>
            </a:pPr>
            <a:r>
              <a:rPr lang="th-TH" dirty="0" smtClean="0"/>
              <a:t>		</a:t>
            </a:r>
            <a:r>
              <a:rPr lang="th-TH" dirty="0" smtClean="0"/>
              <a:t>-  ทักษะการปฏิบัติ เช่น การ</a:t>
            </a:r>
            <a:r>
              <a:rPr lang="th-TH" dirty="0" err="1" smtClean="0"/>
              <a:t>อ่านอัล</a:t>
            </a:r>
            <a:r>
              <a:rPr lang="th-TH" dirty="0" smtClean="0"/>
              <a:t>กุ</a:t>
            </a:r>
            <a:r>
              <a:rPr lang="th-TH" dirty="0" err="1" smtClean="0"/>
              <a:t>รอาน</a:t>
            </a:r>
            <a:r>
              <a:rPr lang="th-TH" dirty="0" smtClean="0"/>
              <a:t> การอ่านหะ</a:t>
            </a:r>
            <a:r>
              <a:rPr lang="th-TH" dirty="0" err="1" smtClean="0"/>
              <a:t>ดีษ</a:t>
            </a:r>
            <a:r>
              <a:rPr lang="th-TH" dirty="0" smtClean="0"/>
              <a:t>  การพูด  ฯลฯ</a:t>
            </a:r>
          </a:p>
          <a:p>
            <a:pPr>
              <a:buNone/>
            </a:pPr>
            <a:r>
              <a:rPr lang="th-TH" dirty="0" smtClean="0"/>
              <a:t>การสัมภาษณ์-พูดคุย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แนวคิด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-ความเข้าใจอิสลาม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วิธีการประเมิน (ต่อ)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000" dirty="0" smtClean="0"/>
              <a:t>การบันทึก</a:t>
            </a:r>
          </a:p>
          <a:p>
            <a:pPr>
              <a:buNone/>
            </a:pPr>
            <a:r>
              <a:rPr lang="th-TH" sz="4000" dirty="0" smtClean="0"/>
              <a:t>	</a:t>
            </a:r>
            <a:r>
              <a:rPr lang="th-TH" sz="4000" dirty="0" smtClean="0"/>
              <a:t>	- </a:t>
            </a:r>
            <a:r>
              <a:rPr lang="th-TH" sz="3200" dirty="0" smtClean="0"/>
              <a:t>การเข้าร่วมกิจกรรม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-  </a:t>
            </a:r>
            <a:r>
              <a:rPr lang="th-TH" sz="3200" dirty="0" smtClean="0"/>
              <a:t>ปฏิบัติกิจกรรมประจำวัน/สัปดาห์</a:t>
            </a:r>
          </a:p>
          <a:p>
            <a:pPr>
              <a:buNone/>
            </a:pPr>
            <a:r>
              <a:rPr lang="th-TH" sz="4000" dirty="0" smtClean="0"/>
              <a:t>การรายงานตนเอง</a:t>
            </a:r>
            <a:endParaRPr lang="th-TH" sz="4000" dirty="0" smtClean="0"/>
          </a:p>
          <a:p>
            <a:pPr lvl="2">
              <a:buFontTx/>
              <a:buChar char="-"/>
            </a:pPr>
            <a:r>
              <a:rPr lang="th-TH" sz="3200" dirty="0" smtClean="0"/>
              <a:t>การปฏิบัติตน</a:t>
            </a:r>
          </a:p>
          <a:p>
            <a:pPr lvl="2">
              <a:buNone/>
            </a:pPr>
            <a:r>
              <a:rPr lang="th-TH" sz="3200" dirty="0" smtClean="0"/>
              <a:t>- ศาสนากิจประจำวัน</a:t>
            </a:r>
          </a:p>
          <a:p>
            <a:pPr lvl="2">
              <a:buFontTx/>
              <a:buChar char="-"/>
            </a:pPr>
            <a:r>
              <a:rPr lang="th-TH" sz="3200" dirty="0" smtClean="0"/>
              <a:t>เจตคติ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เครื่องมือประเมิน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แบบสังเกต - แบบตรวจสอบรายการพฤติกรรม</a:t>
            </a:r>
          </a:p>
          <a:p>
            <a:pPr>
              <a:buNone/>
            </a:pPr>
            <a:r>
              <a:rPr lang="th-TH" dirty="0" smtClean="0"/>
              <a:t>แบบบันทึก – แบบบันทึกการเข้าร่วม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         - แบบบันทึกการ</a:t>
            </a:r>
            <a:r>
              <a:rPr lang="th-TH" dirty="0" err="1" smtClean="0"/>
              <a:t>ปฎิบัติ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แบบรายงานตนเอง - แบบวัดเจตคติ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ar-SA" sz="7200" dirty="0" smtClean="0"/>
              <a:t>والسلام</a:t>
            </a:r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pPr algn="l"/>
            <a:r>
              <a:rPr lang="th-TH" dirty="0" smtClean="0"/>
              <a:t>ต่อ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Autofit/>
          </a:bodyPr>
          <a:lstStyle/>
          <a:p>
            <a:r>
              <a:rPr lang="th-TH" sz="4400" dirty="0" smtClean="0"/>
              <a:t>การเชื่อมสัมพันธ์และแลกเปลี่ยนประสบการณ์ระหว่างสมาชิก</a:t>
            </a:r>
            <a:endParaRPr lang="th-TH" sz="4400" dirty="0" smtClean="0"/>
          </a:p>
          <a:p>
            <a:r>
              <a:rPr lang="th-TH" sz="4400" dirty="0" smtClean="0"/>
              <a:t>ค้นหาและส่งเสริมความ</a:t>
            </a:r>
            <a:r>
              <a:rPr lang="th-TH" sz="4400" dirty="0" smtClean="0"/>
              <a:t>ถนัด</a:t>
            </a:r>
            <a:r>
              <a:rPr lang="th-TH" sz="4400" dirty="0" smtClean="0"/>
              <a:t>ของสมาชิกในแต่ละด้าน</a:t>
            </a:r>
          </a:p>
          <a:p>
            <a:r>
              <a:rPr lang="th-TH" sz="4400" dirty="0" smtClean="0"/>
              <a:t>พัฒนาศักยภาพสมาชิกเพื่อเป็นแบบอย่างที่ดีต่อสังคม</a:t>
            </a:r>
          </a:p>
          <a:p>
            <a:r>
              <a:rPr lang="th-TH" sz="4400" dirty="0" smtClean="0"/>
              <a:t>ปลูกฝังและส่งเสริมสมาชิกให้</a:t>
            </a:r>
            <a:r>
              <a:rPr lang="th-TH" sz="4400" dirty="0" smtClean="0"/>
              <a:t>ใช้ชีวิตในสังคมพหุวัฒนธรรม</a:t>
            </a:r>
            <a:endParaRPr lang="en-US" sz="4400" dirty="0" smtClean="0"/>
          </a:p>
          <a:p>
            <a:pPr>
              <a:buNone/>
            </a:pPr>
            <a:r>
              <a:rPr lang="th-TH" sz="4400" dirty="0" smtClean="0"/>
              <a:t>อย่างสันติ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8000" dirty="0" smtClean="0"/>
              <a:t>องค์ประกอบ </a:t>
            </a:r>
            <a:endParaRPr lang="en-US" sz="8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6600" dirty="0" smtClean="0"/>
              <a:t>มุรอบ</a:t>
            </a:r>
            <a:r>
              <a:rPr lang="th-TH" sz="6600" dirty="0" err="1" smtClean="0"/>
              <a:t>บีย์</a:t>
            </a:r>
            <a:r>
              <a:rPr lang="th-TH" sz="6600" dirty="0" smtClean="0"/>
              <a:t>(ผู้นำ)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6600" dirty="0" smtClean="0"/>
              <a:t>สมาชิก(</a:t>
            </a:r>
            <a:r>
              <a:rPr lang="en-US" sz="4400" dirty="0" smtClean="0"/>
              <a:t>5-10</a:t>
            </a:r>
            <a:r>
              <a:rPr lang="th-TH" sz="4400" dirty="0" smtClean="0"/>
              <a:t> </a:t>
            </a:r>
            <a:r>
              <a:rPr lang="th-TH" sz="6600" dirty="0" smtClean="0"/>
              <a:t>คน</a:t>
            </a:r>
            <a:r>
              <a:rPr lang="th-TH" sz="6600" dirty="0" smtClean="0"/>
              <a:t>)</a:t>
            </a:r>
            <a:endParaRPr lang="th-TH" sz="6600" dirty="0" smtClean="0"/>
          </a:p>
          <a:p>
            <a:pPr marL="514350" indent="-514350">
              <a:buFont typeface="+mj-lt"/>
              <a:buAutoNum type="arabicPeriod"/>
            </a:pPr>
            <a:r>
              <a:rPr lang="th-TH" sz="6600" dirty="0" smtClean="0"/>
              <a:t>เวลาและสถานที่(สัปดาห์ละครั้ง)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114525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11500" dirty="0" smtClean="0"/>
              <a:t>รุกน</a:t>
            </a:r>
            <a:endParaRPr lang="en-US" sz="115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7200" dirty="0" smtClean="0"/>
              <a:t>ตะอา</a:t>
            </a:r>
            <a:r>
              <a:rPr lang="th-TH" sz="7200" dirty="0" err="1" smtClean="0"/>
              <a:t>รุฟ</a:t>
            </a:r>
            <a:endParaRPr lang="th-TH" sz="7200" dirty="0" smtClean="0"/>
          </a:p>
          <a:p>
            <a:pPr marL="514350" indent="-514350">
              <a:buFont typeface="+mj-lt"/>
              <a:buAutoNum type="arabicPeriod"/>
            </a:pPr>
            <a:r>
              <a:rPr lang="th-TH" sz="7200" dirty="0" err="1" smtClean="0"/>
              <a:t>ตะฟาฮุม</a:t>
            </a:r>
            <a:endParaRPr lang="th-TH" sz="7200" dirty="0" smtClean="0"/>
          </a:p>
          <a:p>
            <a:pPr marL="514350" indent="-514350">
              <a:buFont typeface="+mj-lt"/>
              <a:buAutoNum type="arabicPeriod"/>
            </a:pPr>
            <a:r>
              <a:rPr lang="th-TH" sz="7200" dirty="0" smtClean="0"/>
              <a:t>ตะกา</a:t>
            </a:r>
            <a:r>
              <a:rPr lang="th-TH" sz="7200" dirty="0" err="1" smtClean="0"/>
              <a:t>ฟุล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26137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9600" dirty="0" smtClean="0"/>
              <a:t>ตะอา</a:t>
            </a:r>
            <a:r>
              <a:rPr lang="th-TH" sz="9600" dirty="0" err="1" smtClean="0"/>
              <a:t>รุฟ</a:t>
            </a:r>
            <a:endParaRPr lang="en-US" sz="9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7200" dirty="0" smtClean="0"/>
              <a:t>รวบรวม</a:t>
            </a:r>
            <a:r>
              <a:rPr lang="th-TH" sz="7200" dirty="0" err="1" smtClean="0"/>
              <a:t>อุม</a:t>
            </a:r>
            <a:r>
              <a:rPr lang="th-TH" sz="7200" dirty="0" err="1" smtClean="0"/>
              <a:t>มะฮฺ</a:t>
            </a:r>
            <a:endParaRPr lang="th-TH" sz="7200" dirty="0" smtClean="0"/>
          </a:p>
          <a:p>
            <a:r>
              <a:rPr lang="th-TH" sz="7200" dirty="0" smtClean="0"/>
              <a:t>เสริมสร้างความเป็นพี่น้อง</a:t>
            </a:r>
          </a:p>
          <a:p>
            <a:r>
              <a:rPr lang="th-TH" sz="7200" dirty="0" smtClean="0"/>
              <a:t>มุ่งมั่นสู่เป้าหมาย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28485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9600" dirty="0" err="1" smtClean="0"/>
              <a:t>ตะฟาฮุม</a:t>
            </a:r>
            <a:endParaRPr lang="en-US" sz="9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>
            <a:noAutofit/>
          </a:bodyPr>
          <a:lstStyle/>
          <a:p>
            <a:r>
              <a:rPr lang="th-TH" sz="5400" dirty="0" smtClean="0"/>
              <a:t>สร้างจุดร่วมในทุกด้านโดยเฉพาะแนวคิด</a:t>
            </a:r>
          </a:p>
          <a:p>
            <a:r>
              <a:rPr lang="th-TH" sz="5400" dirty="0" smtClean="0"/>
              <a:t>ให้ความสำคัญกับการตักเตือนซึ่งกันและกัน</a:t>
            </a:r>
          </a:p>
          <a:p>
            <a:pPr lvl="1"/>
            <a:r>
              <a:rPr lang="ar-SA" sz="4800" dirty="0" smtClean="0"/>
              <a:t>المؤمن مرآة أخيه </a:t>
            </a:r>
          </a:p>
          <a:p>
            <a:pPr lvl="1"/>
            <a:r>
              <a:rPr lang="ar-SA" sz="4800" dirty="0" smtClean="0"/>
              <a:t>رحم الله امرءا أهدى إلي عيوبي (عمر بن الخطاب)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9513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9600" dirty="0" smtClean="0"/>
              <a:t>ตะกา</a:t>
            </a:r>
            <a:r>
              <a:rPr lang="th-TH" sz="9600" dirty="0" err="1" smtClean="0"/>
              <a:t>ฟุล</a:t>
            </a:r>
            <a:endParaRPr lang="en-US" sz="9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14282" y="1600200"/>
            <a:ext cx="8686800" cy="4525963"/>
          </a:xfrm>
        </p:spPr>
        <p:txBody>
          <a:bodyPr>
            <a:noAutofit/>
          </a:bodyPr>
          <a:lstStyle/>
          <a:p>
            <a:r>
              <a:rPr lang="th-TH" sz="6000" dirty="0" smtClean="0"/>
              <a:t>เป็น</a:t>
            </a:r>
            <a:r>
              <a:rPr lang="th-TH" sz="6000" dirty="0" err="1" smtClean="0"/>
              <a:t>รุกน</a:t>
            </a:r>
            <a:r>
              <a:rPr lang="th-TH" sz="6000" dirty="0" smtClean="0"/>
              <a:t>ที่สำคัญที่สุด</a:t>
            </a:r>
          </a:p>
          <a:p>
            <a:r>
              <a:rPr lang="th-TH" sz="6000" dirty="0" smtClean="0"/>
              <a:t>มุ</a:t>
            </a:r>
            <a:r>
              <a:rPr lang="th-TH" sz="6000" dirty="0" err="1" smtClean="0"/>
              <a:t>มิน</a:t>
            </a:r>
            <a:r>
              <a:rPr lang="th-TH" sz="6000" dirty="0" smtClean="0"/>
              <a:t>เปรียบเสมือนเรือนร่างเดียวกัน</a:t>
            </a:r>
          </a:p>
          <a:p>
            <a:r>
              <a:rPr lang="th-TH" sz="6000" dirty="0" smtClean="0"/>
              <a:t>ผู้ที่รักพี่น้องในแนวทาง</a:t>
            </a:r>
            <a:r>
              <a:rPr lang="th-TH" sz="6000" dirty="0" err="1" smtClean="0"/>
              <a:t>อัลลอฮฺ</a:t>
            </a:r>
            <a:r>
              <a:rPr lang="th-TH" sz="6000" dirty="0" smtClean="0"/>
              <a:t>จะมีโอกาสอยู่ใต้ร่มเงาในวันกิ</a:t>
            </a:r>
            <a:r>
              <a:rPr lang="th-TH" sz="6000" dirty="0" err="1" smtClean="0"/>
              <a:t>ยามัต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30710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r>
              <a:rPr lang="th-TH" sz="7200" dirty="0" smtClean="0"/>
              <a:t>จุดมุ่งหมาย</a:t>
            </a:r>
            <a:endParaRPr lang="en-US" sz="9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2400" y="1600200"/>
            <a:ext cx="8848756" cy="4972072"/>
          </a:xfrm>
        </p:spPr>
        <p:txBody>
          <a:bodyPr>
            <a:noAutofit/>
          </a:bodyPr>
          <a:lstStyle/>
          <a:p>
            <a:r>
              <a:rPr lang="th-TH" sz="4800" dirty="0" smtClean="0"/>
              <a:t>มีความเข้าใจอิสลามอย่างถ่องแท้</a:t>
            </a:r>
            <a:endParaRPr lang="th-TH" sz="4800" dirty="0" smtClean="0"/>
          </a:p>
          <a:p>
            <a:r>
              <a:rPr lang="th-TH" sz="4800" dirty="0" smtClean="0"/>
              <a:t>มี</a:t>
            </a:r>
            <a:r>
              <a:rPr lang="th-TH" sz="4800" dirty="0" smtClean="0"/>
              <a:t>ความศรัทธาและยำเกรง</a:t>
            </a:r>
            <a:r>
              <a:rPr lang="th-TH" sz="4800" dirty="0" err="1" smtClean="0"/>
              <a:t>ต่ออัลลอฮฺ</a:t>
            </a:r>
            <a:endParaRPr lang="th-TH" sz="4800" dirty="0" smtClean="0"/>
          </a:p>
          <a:p>
            <a:r>
              <a:rPr lang="th-TH" sz="4800" dirty="0" smtClean="0"/>
              <a:t>มี</a:t>
            </a:r>
            <a:r>
              <a:rPr lang="th-TH" sz="4800" dirty="0" smtClean="0"/>
              <a:t>ความรักซึ่งกันและกันระหว่างพี่</a:t>
            </a:r>
            <a:r>
              <a:rPr lang="th-TH" sz="4800" dirty="0" smtClean="0"/>
              <a:t>น้อง</a:t>
            </a:r>
            <a:endParaRPr lang="th-TH" sz="4800" dirty="0" smtClean="0"/>
          </a:p>
          <a:p>
            <a:r>
              <a:rPr lang="th-TH" sz="4800" dirty="0" smtClean="0"/>
              <a:t>มีความเข้าใจต่อเหตุการณ์ที่เกิดขึ้นในสังคม</a:t>
            </a:r>
          </a:p>
          <a:p>
            <a:r>
              <a:rPr lang="th-TH" sz="4800" dirty="0" smtClean="0"/>
              <a:t>ทุ่มเททำงานเพื่อ</a:t>
            </a:r>
            <a:r>
              <a:rPr lang="th-TH" sz="4800" dirty="0" smtClean="0"/>
              <a:t>อิสลามและสังคมอย่างเต็ม</a:t>
            </a:r>
            <a:r>
              <a:rPr lang="th-TH" sz="4800" dirty="0" smtClean="0"/>
              <a:t>ศักยภาพ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399139139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กระดาษ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651</Words>
  <Application>Microsoft Office PowerPoint</Application>
  <PresentationFormat>นำเสนอทางหน้าจอ (4:3)</PresentationFormat>
  <Paragraphs>129</Paragraphs>
  <Slides>27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27</vt:i4>
      </vt:variant>
    </vt:vector>
  </HeadingPairs>
  <TitlesOfParts>
    <vt:vector size="28" baseType="lpstr">
      <vt:lpstr>ชุดรูปแบบของ Office</vt:lpstr>
      <vt:lpstr>بسم الله الرحمن الرحيم</vt:lpstr>
      <vt:lpstr>กลุ่มฮาลากอฮฺอัลกุรอานคือ</vt:lpstr>
      <vt:lpstr>ต่อ</vt:lpstr>
      <vt:lpstr>องค์ประกอบ </vt:lpstr>
      <vt:lpstr>รุกน</vt:lpstr>
      <vt:lpstr>ตะอารุฟ</vt:lpstr>
      <vt:lpstr>ตะฟาฮุม</vt:lpstr>
      <vt:lpstr>ตะกาฟุล</vt:lpstr>
      <vt:lpstr>จุดมุ่งหมาย</vt:lpstr>
      <vt:lpstr>จะไปถึงจุดนั้น... ได้อย่างไร?!</vt:lpstr>
      <vt:lpstr>เรื่องเล่า...</vt:lpstr>
      <vt:lpstr>ภาพนิ่ง 12</vt:lpstr>
      <vt:lpstr>ต่อ</vt:lpstr>
      <vt:lpstr>ติดตามเป็นรายบุคคล...</vt:lpstr>
      <vt:lpstr>สามอย่างที่มีความสำคัญ</vt:lpstr>
      <vt:lpstr>ขั้นตอนฮาลากอฮฺ</vt:lpstr>
      <vt:lpstr>ใครเคยเจออย่างนี้บ้าง</vt:lpstr>
      <vt:lpstr>กำหนดการฮาลากอฮฺ</vt:lpstr>
      <vt:lpstr>ต่อ</vt:lpstr>
      <vt:lpstr>ต่อ</vt:lpstr>
      <vt:lpstr>ต่อ</vt:lpstr>
      <vt:lpstr>ข้อควรปฏิบัติ</vt:lpstr>
      <vt:lpstr>แนวทางการประเมินฮาลากาะฮกุรอาน</vt:lpstr>
      <vt:lpstr>วิธีการประเมิน</vt:lpstr>
      <vt:lpstr>วิธีการประเมิน (ต่อ)</vt:lpstr>
      <vt:lpstr>เครื่องมือประเมิน</vt:lpstr>
      <vt:lpstr>ภาพนิ่ง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CCFTU</dc:creator>
  <cp:lastModifiedBy>ASUS-PC</cp:lastModifiedBy>
  <cp:revision>26</cp:revision>
  <dcterms:created xsi:type="dcterms:W3CDTF">2017-10-10T13:38:46Z</dcterms:created>
  <dcterms:modified xsi:type="dcterms:W3CDTF">2017-10-11T07:05:24Z</dcterms:modified>
</cp:coreProperties>
</file>