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#slide=id.p2" TargetMode="Externa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  <p:sp>
        <p:nvSpPr>
          <p:cNvPr id="13" name="Shape 13">
            <a:hlinkClick r:id="rId2"/>
          </p:cNvPr>
          <p:cNvSpPr/>
          <p:nvPr/>
        </p:nvSpPr>
        <p:spPr>
          <a:xfrm>
            <a:off x="8087775" y="4416400"/>
            <a:ext cx="807900" cy="51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th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#slide=id.g1e7c25efa8_2_6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#slide=id.p" TargetMode="External"/><Relationship Id="rId5" Type="http://schemas.openxmlformats.org/officeDocument/2006/relationships/hyperlink" Target="#slide=id.g1e7c25efa8_2_3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hyperlink" Target="#slide=id.g1e7c25efa8_2_30" TargetMode="External"/><Relationship Id="rId6" Type="http://schemas.openxmlformats.org/officeDocument/2006/relationships/hyperlink" Target="#slide=id.g1e7c25efa8_2_6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hyperlink" Target="#slide=id.g1e7c25efa8_2_35" TargetMode="External"/><Relationship Id="rId5" Type="http://schemas.openxmlformats.org/officeDocument/2006/relationships/hyperlink" Target="#slide=id.g1e7c25efa8_2_13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hyperlink" Target="http://www.youtube.com/watch?v=puKYXzIzvbU" TargetMode="External"/><Relationship Id="rId5" Type="http://schemas.openxmlformats.org/officeDocument/2006/relationships/image" Target="../media/image7.jpg"/><Relationship Id="rId6" Type="http://schemas.openxmlformats.org/officeDocument/2006/relationships/hyperlink" Target="#slide=id.g1e7c25efa8_2_30" TargetMode="External"/><Relationship Id="rId7" Type="http://schemas.openxmlformats.org/officeDocument/2006/relationships/hyperlink" Target="#slide=las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hyperlink" Target="#slide=id.g1e7c25efa8_2_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>
                <a:solidFill>
                  <a:srgbClr val="CC0000"/>
                </a:solidFill>
              </a:rPr>
              <a:t>เลขยกกำลัง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th"/>
              <a:t>                            </a:t>
            </a:r>
            <a:r>
              <a:rPr lang="th">
                <a:solidFill>
                  <a:srgbClr val="FF0000"/>
                </a:solidFill>
              </a:rPr>
              <a:t>การคูณเลขยกกำลัง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>
            <a:hlinkClick r:id="rId4"/>
          </p:cNvPr>
          <p:cNvSpPr/>
          <p:nvPr/>
        </p:nvSpPr>
        <p:spPr>
          <a:xfrm>
            <a:off x="8087775" y="4416400"/>
            <a:ext cx="807900" cy="51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>
                <a:solidFill>
                  <a:srgbClr val="351C75"/>
                </a:solidFill>
              </a:rPr>
              <a:t>By  Yameelah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Hayeehama</a:t>
            </a:r>
          </a:p>
        </p:txBody>
      </p:sp>
      <p:sp>
        <p:nvSpPr>
          <p:cNvPr id="64" name="Shape 64">
            <a:hlinkClick r:id="rId4"/>
          </p:cNvPr>
          <p:cNvSpPr/>
          <p:nvPr/>
        </p:nvSpPr>
        <p:spPr>
          <a:xfrm>
            <a:off x="448825" y="4416400"/>
            <a:ext cx="1113000" cy="547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ย้อนกลับ</a:t>
            </a:r>
          </a:p>
        </p:txBody>
      </p:sp>
      <p:sp>
        <p:nvSpPr>
          <p:cNvPr id="65" name="Shape 65">
            <a:hlinkClick r:id="rId5"/>
          </p:cNvPr>
          <p:cNvSpPr/>
          <p:nvPr/>
        </p:nvSpPr>
        <p:spPr>
          <a:xfrm>
            <a:off x="8087775" y="4416400"/>
            <a:ext cx="807900" cy="51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194975" y="4181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2400">
                <a:solidFill>
                  <a:srgbClr val="FFFF00"/>
                </a:solidFill>
              </a:rPr>
              <a:t>การคูณเลขยกกำลังเมื่อเลขชี้กำลังเป็นจำนวนเต็มบวก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46600" y="1344472"/>
            <a:ext cx="8520600" cy="260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 sz="1100">
                <a:solidFill>
                  <a:srgbClr val="FFFF00"/>
                </a:solidFill>
              </a:rPr>
              <a:t>การคูณเลขยกกำลังที่มีฐานเป็นจำนวนเดียวและมีเลขชี้กำลังเป็นจำนวนเต็มบวกเป็นไปตาม </a:t>
            </a:r>
            <a:r>
              <a:rPr b="1" lang="th" sz="1100">
                <a:solidFill>
                  <a:srgbClr val="FFFF00"/>
                </a:solidFill>
              </a:rPr>
              <a:t>สมบัติการคูณเลขยกกำลัง</a:t>
            </a:r>
            <a:r>
              <a:rPr lang="th" sz="1100">
                <a:solidFill>
                  <a:srgbClr val="FFFF00"/>
                </a:solidFill>
              </a:rPr>
              <a:t> ดังนี้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1075" y="2095500"/>
            <a:ext cx="3810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>
            <a:hlinkClick r:id="rId5"/>
          </p:cNvPr>
          <p:cNvSpPr/>
          <p:nvPr/>
        </p:nvSpPr>
        <p:spPr>
          <a:xfrm>
            <a:off x="8087775" y="4416400"/>
            <a:ext cx="807900" cy="51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  <p:sp>
        <p:nvSpPr>
          <p:cNvPr id="74" name="Shape 74">
            <a:hlinkClick r:id="rId6"/>
          </p:cNvPr>
          <p:cNvSpPr/>
          <p:nvPr/>
        </p:nvSpPr>
        <p:spPr>
          <a:xfrm>
            <a:off x="816875" y="4398550"/>
            <a:ext cx="1113000" cy="547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ย้อนกลับ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>
                <a:solidFill>
                  <a:srgbClr val="FFFF00"/>
                </a:solidFill>
              </a:rPr>
              <a:t>ตัวอย่าง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266825" y="11435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>
                <a:solidFill>
                  <a:srgbClr val="CC0000"/>
                </a:solidFill>
              </a:rPr>
              <a:t>ตัวอย่างที่ 1   จงเขียนผลคูณในรูปเลขยกกำลัง</a:t>
            </a:r>
          </a:p>
          <a:p>
            <a:pPr lvl="0" rtl="0">
              <a:spcBef>
                <a:spcPts val="0"/>
              </a:spcBef>
              <a:buNone/>
            </a:pPr>
            <a:r>
              <a:rPr lang="th">
                <a:solidFill>
                  <a:srgbClr val="CC0000"/>
                </a:solidFill>
              </a:rPr>
              <a:t>		5</a:t>
            </a:r>
            <a:r>
              <a:rPr baseline="30000" lang="th">
                <a:solidFill>
                  <a:srgbClr val="CC0000"/>
                </a:solidFill>
              </a:rPr>
              <a:t>4  </a:t>
            </a:r>
            <a:r>
              <a:rPr lang="th">
                <a:solidFill>
                  <a:srgbClr val="CC0000"/>
                </a:solidFill>
              </a:rPr>
              <a:t>	x  5</a:t>
            </a:r>
            <a:r>
              <a:rPr baseline="30000" lang="th">
                <a:solidFill>
                  <a:srgbClr val="CC0000"/>
                </a:solidFill>
              </a:rPr>
              <a:t>6</a:t>
            </a:r>
          </a:p>
          <a:p>
            <a:pPr lvl="0" rtl="0">
              <a:spcBef>
                <a:spcPts val="0"/>
              </a:spcBef>
              <a:buNone/>
            </a:pPr>
            <a:r>
              <a:rPr lang="th">
                <a:solidFill>
                  <a:srgbClr val="CC0000"/>
                </a:solidFill>
              </a:rPr>
              <a:t>		5</a:t>
            </a:r>
            <a:r>
              <a:rPr baseline="30000" lang="th">
                <a:solidFill>
                  <a:srgbClr val="CC0000"/>
                </a:solidFill>
              </a:rPr>
              <a:t>4 + 6</a:t>
            </a:r>
          </a:p>
          <a:p>
            <a:pPr lvl="0" rtl="0">
              <a:spcBef>
                <a:spcPts val="0"/>
              </a:spcBef>
              <a:buNone/>
            </a:pPr>
            <a:r>
              <a:rPr lang="th">
                <a:solidFill>
                  <a:srgbClr val="CC0000"/>
                </a:solidFill>
              </a:rPr>
              <a:t>		5</a:t>
            </a:r>
            <a:r>
              <a:rPr baseline="30000" lang="th">
                <a:solidFill>
                  <a:srgbClr val="CC0000"/>
                </a:solidFill>
              </a:rPr>
              <a:t>10</a:t>
            </a:r>
          </a:p>
          <a:p>
            <a:pPr lvl="0" rtl="0">
              <a:spcBef>
                <a:spcPts val="0"/>
              </a:spcBef>
              <a:buNone/>
            </a:pPr>
            <a:r>
              <a:rPr lang="th">
                <a:solidFill>
                  <a:srgbClr val="CC0000"/>
                </a:solidFill>
              </a:rPr>
              <a:t>   ตอบ     5</a:t>
            </a:r>
            <a:r>
              <a:rPr baseline="30000" lang="th">
                <a:solidFill>
                  <a:srgbClr val="CC0000"/>
                </a:solidFill>
              </a:rPr>
              <a:t>10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>
            <a:hlinkClick r:id="rId4"/>
          </p:cNvPr>
          <p:cNvSpPr/>
          <p:nvPr/>
        </p:nvSpPr>
        <p:spPr>
          <a:xfrm>
            <a:off x="448825" y="4416400"/>
            <a:ext cx="1113000" cy="547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ย้อนกลับ</a:t>
            </a:r>
          </a:p>
        </p:txBody>
      </p:sp>
      <p:sp>
        <p:nvSpPr>
          <p:cNvPr id="82" name="Shape 82">
            <a:hlinkClick r:id="rId5"/>
          </p:cNvPr>
          <p:cNvSpPr/>
          <p:nvPr/>
        </p:nvSpPr>
        <p:spPr>
          <a:xfrm>
            <a:off x="8087775" y="4416400"/>
            <a:ext cx="807900" cy="51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เทคนิคการหาเลขยกกำลังสองที่ลงท้ายด้วย 5" id="87" name="Shape 87" title="เทคนิคการคูณเลขยกกำลัง">
            <a:hlinkClick r:id="rId4"/>
          </p:cNvPr>
          <p:cNvSpPr/>
          <p:nvPr/>
        </p:nvSpPr>
        <p:spPr>
          <a:xfrm>
            <a:off x="583475" y="565525"/>
            <a:ext cx="7441449" cy="3159725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8" name="Shape 88">
            <a:hlinkClick r:id="rId6"/>
          </p:cNvPr>
          <p:cNvSpPr/>
          <p:nvPr/>
        </p:nvSpPr>
        <p:spPr>
          <a:xfrm>
            <a:off x="448825" y="4416400"/>
            <a:ext cx="1113000" cy="547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ย้อนกลับ</a:t>
            </a:r>
          </a:p>
        </p:txBody>
      </p:sp>
      <p:sp>
        <p:nvSpPr>
          <p:cNvPr id="89" name="Shape 89">
            <a:hlinkClick r:id="rId7"/>
          </p:cNvPr>
          <p:cNvSpPr/>
          <p:nvPr/>
        </p:nvSpPr>
        <p:spPr>
          <a:xfrm>
            <a:off x="8087775" y="4416400"/>
            <a:ext cx="807900" cy="51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indent="457200" lvl="0" marL="182880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A64D79"/>
              </a:solidFill>
            </a:endParaRPr>
          </a:p>
          <a:p>
            <a:pPr indent="457200" lvl="0" marL="1828800" rtl="0">
              <a:spcBef>
                <a:spcPts val="0"/>
              </a:spcBef>
              <a:buNone/>
            </a:pPr>
            <a:r>
              <a:rPr b="1" lang="th" sz="3000">
                <a:solidFill>
                  <a:srgbClr val="A64D79"/>
                </a:solidFill>
              </a:rPr>
              <a:t> </a:t>
            </a:r>
            <a:r>
              <a:rPr b="1" lang="th" sz="3000">
                <a:solidFill>
                  <a:srgbClr val="00FFFF"/>
                </a:solidFill>
              </a:rPr>
              <a:t>จบ…อย่าลืมทำแบบฝึก</a:t>
            </a:r>
          </a:p>
          <a:p>
            <a:pPr indent="457200" lvl="0" marL="1828800">
              <a:spcBef>
                <a:spcPts val="0"/>
              </a:spcBef>
              <a:buNone/>
            </a:pPr>
            <a:r>
              <a:rPr b="1" lang="th" sz="3000">
                <a:solidFill>
                  <a:srgbClr val="00FFFF"/>
                </a:solidFill>
              </a:rPr>
              <a:t>พยายาม….นำไปสู่ความสำเร็จ</a:t>
            </a:r>
          </a:p>
        </p:txBody>
      </p:sp>
      <p:sp>
        <p:nvSpPr>
          <p:cNvPr id="95" name="Shape 95">
            <a:hlinkClick r:id="rId4"/>
          </p:cNvPr>
          <p:cNvSpPr/>
          <p:nvPr/>
        </p:nvSpPr>
        <p:spPr>
          <a:xfrm>
            <a:off x="601225" y="4568800"/>
            <a:ext cx="1113000" cy="547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ย้อนกลับ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