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th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#slide=id.g1e7c2f9ba8_0_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Relationship Id="rId4" Type="http://schemas.openxmlformats.org/officeDocument/2006/relationships/image" Target="../media/image3.gif"/><Relationship Id="rId5" Type="http://schemas.openxmlformats.org/officeDocument/2006/relationships/image" Target="../media/image2.gif"/><Relationship Id="rId6" Type="http://schemas.openxmlformats.org/officeDocument/2006/relationships/image" Target="../media/image10.png"/><Relationship Id="rId7" Type="http://schemas.openxmlformats.org/officeDocument/2006/relationships/hyperlink" Target="#slide=id.p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6.gif"/><Relationship Id="rId5" Type="http://schemas.openxmlformats.org/officeDocument/2006/relationships/image" Target="../media/image5.gif"/><Relationship Id="rId6" Type="http://schemas.openxmlformats.org/officeDocument/2006/relationships/hyperlink" Target="#slide=id.g1e7c2f9ba8_0_2" TargetMode="External"/><Relationship Id="rId7" Type="http://schemas.openxmlformats.org/officeDocument/2006/relationships/hyperlink" Target="#slide=id.g1e7c152915_0_12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hyperlink" Target="#slide=id.g1e7c152915_0_0" TargetMode="External"/><Relationship Id="rId6" Type="http://schemas.openxmlformats.org/officeDocument/2006/relationships/hyperlink" Target="#slide=id.g1e7c152915_0_24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hyperlink" Target="#slide=id.g1e7c152915_0_12" TargetMode="External"/><Relationship Id="rId5" Type="http://schemas.openxmlformats.org/officeDocument/2006/relationships/hyperlink" Target="#slide=id.g1e7c3db778_0_0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QRU8iv2lJeo" TargetMode="External"/><Relationship Id="rId4" Type="http://schemas.openxmlformats.org/officeDocument/2006/relationships/image" Target="../media/image9.jpg"/><Relationship Id="rId5" Type="http://schemas.openxmlformats.org/officeDocument/2006/relationships/hyperlink" Target="#slide=id.g1e7c152915_0_24" TargetMode="External"/><Relationship Id="rId6" Type="http://schemas.openxmlformats.org/officeDocument/2006/relationships/hyperlink" Target="#slide=nex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hyperlink" Target="#slide=id.g1e7c3db778_0_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hyperlink" Target="#slide=id.g1e7c3db778_0_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b="1" lang="th" sz="1700"/>
              <a:t>          </a:t>
            </a:r>
            <a:r>
              <a:rPr b="1" lang="th" sz="2400"/>
              <a:t>วิวัฒนาการของแบบจำลองอะตอม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311700" y="279717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1100"/>
              </a:spcBef>
              <a:spcAft>
                <a:spcPts val="2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b="1" lang="th" sz="1000">
                <a:solidFill>
                  <a:schemeClr val="dk1"/>
                </a:solidFill>
              </a:rPr>
              <a:t>                        </a:t>
            </a:r>
            <a:r>
              <a:rPr b="1" lang="th" sz="1800">
                <a:solidFill>
                  <a:schemeClr val="dk1"/>
                </a:solidFill>
              </a:rPr>
              <a:t> แนวคิดในการพัฒนาแบบจำลองอะตอม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7" name="Shape 87"/>
          <p:cNvCxnSpPr/>
          <p:nvPr/>
        </p:nvCxnSpPr>
        <p:spPr>
          <a:xfrm>
            <a:off x="4670150" y="3295975"/>
            <a:ext cx="991800" cy="99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2014624"/>
            <a:ext cx="6857999" cy="31288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>
            <a:hlinkClick r:id="rId4"/>
          </p:cNvPr>
          <p:cNvSpPr/>
          <p:nvPr/>
        </p:nvSpPr>
        <p:spPr>
          <a:xfrm>
            <a:off x="8097575" y="4586675"/>
            <a:ext cx="889800" cy="42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   next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110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th" sz="1800">
                <a:solidFill>
                  <a:srgbClr val="0000FF"/>
                </a:solidFill>
              </a:rPr>
              <a:t>1) แบบจำลองอะตอมของดอลตัน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017725"/>
            <a:ext cx="8520600" cy="312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50" y="4721275"/>
            <a:ext cx="104775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75" y="4721275"/>
            <a:ext cx="104775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104775" cy="1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2950000" y="1505550"/>
            <a:ext cx="30000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1100"/>
              <a:t>อะตอมมีลักษณะทรงกลม และเป็นอนุภาคที่ขนาดเล็กที่สุด ซึ่งแบ่งแยกไม่ได้ และไม่สามารถสร้างขึ้นใหม่หรือทำให้สูญหายไปได้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1100"/>
              <a:t>จอห์น ดอลตัน นักวิทยาศาสตร์ชาวอังกฤษ เป็นนักเคมีคนแรกที่เสนอแนวคิดเกี่ยวกับอะตอม ซึ่งมีสาระสำคัญดังนี้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1100"/>
              <a:t>  ธาตุประกอบด้วยอนุภาคเล็ก ๆ หลายอนุภาค อนุภาคเหล่านี้เรียกว่า อะตอม ซึ่งแบ่งแยกและทำให้สูญหายหรือสร้างขึ้นใหม่ไม่ได้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1100"/>
              <a:t>  อะตอมของธาตุชนิดเดียวกันย่อมมีสมบัติเหมือนกัน มีมวลเท่าๆ กัน แต่มีสมบัติแตกต่างจากอะตอมของธาตุอื่น ๆ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1100"/>
              <a:t>  สารประกอบเกิดจากอะตอมของธาตุมากกว่า 1 ชนิด ทำปฏิกิริยากันในอัตราส่วนที่เป็นเลขลงตัวอย่างง่าย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625" y="1017725"/>
            <a:ext cx="2619375" cy="31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>
            <a:hlinkClick r:id="rId7"/>
          </p:cNvPr>
          <p:cNvSpPr/>
          <p:nvPr/>
        </p:nvSpPr>
        <p:spPr>
          <a:xfrm>
            <a:off x="459650" y="4275525"/>
            <a:ext cx="655200" cy="31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102" name="Shape 102"/>
          <p:cNvSpPr/>
          <p:nvPr/>
        </p:nvSpPr>
        <p:spPr>
          <a:xfrm>
            <a:off x="7950875" y="4322625"/>
            <a:ext cx="792300" cy="31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625" y="308250"/>
            <a:ext cx="8381200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1100"/>
              </a:spcBef>
              <a:spcAft>
                <a:spcPts val="200"/>
              </a:spcAft>
              <a:buNone/>
            </a:pPr>
            <a:r>
              <a:rPr b="1" lang="th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2)  แบบจำลองอะตอมของทอมสัน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3575" y="4628034"/>
            <a:ext cx="85725" cy="4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4425" y="4628034"/>
            <a:ext cx="666750" cy="12391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3269225" y="1364875"/>
            <a:ext cx="3000000" cy="22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1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1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1100"/>
              <a:t>อะตอม ประกอบด้วย อนุภาคโปรตอนและอิเล็กตรอนกระจายอยู่ทั่วไปอย่างสม่ำเสมอ อะตอมในสภาพที่เป็นกลางทางไฟฟ้าจะมีจำนวนประจุบวกเท่ากับประจุลบ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1100"/>
              <a:t>           เซอร์โจเซฟ จอห์น ทอมสัน นักวิทยาศาสตร์ชาวอังกฤษ ได้ทำการศึกษาและทดลองเกี่ยวกับการนำไฟฟ้าของก๊าซโดยใช้หลอดรังสีแคโทด ได้ผลสรุปด้งนี้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th" sz="1100"/>
              <a:t>ค่าอัตราส่วนประจุต่อมวลของอนุภาคลบหรืออิเล็กตรอน (e) มีค่าเท่ากับ คูลอมบ์ต่อกรัม ซึ่งมีค่าคงที่เสมอไม่ขึ้นอยู่กับชนิดของก๊าซและโลหะที่ใช้ทำแคโทด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1100">
                <a:solidFill>
                  <a:srgbClr val="993366"/>
                </a:solidFill>
              </a:rPr>
              <a:t>สรุปแบบจำลองอะตอมของทอมสัน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1100"/>
              <a:t>อะตอมมีลักษณะเป็นทรงกลุม มีอนุภาคที่มีประจุบวก เรียกว่า โปรตอน อนุภาคที่มีประจุลบ เรียกว่า อิเล็กตรอน และจำนวนโปรตอนเท่ากับจำนวนอิเล็กตรอนกระจายอยู่ทั่วไปในทรงกลม</a:t>
            </a:r>
          </a:p>
        </p:txBody>
      </p:sp>
      <p:sp>
        <p:nvSpPr>
          <p:cNvPr id="113" name="Shape 113">
            <a:hlinkClick r:id="rId6"/>
          </p:cNvPr>
          <p:cNvSpPr/>
          <p:nvPr/>
        </p:nvSpPr>
        <p:spPr>
          <a:xfrm>
            <a:off x="459650" y="4275525"/>
            <a:ext cx="655200" cy="31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114" name="Shape 114">
            <a:hlinkClick r:id="rId7"/>
          </p:cNvPr>
          <p:cNvSpPr/>
          <p:nvPr/>
        </p:nvSpPr>
        <p:spPr>
          <a:xfrm>
            <a:off x="7950875" y="4322625"/>
            <a:ext cx="792300" cy="31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  next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0987"/>
            <a:ext cx="6096000" cy="45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th" sz="2400"/>
              <a:t>ภาพแบบจำลองอะตอมของทอมสัน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-78225"/>
            <a:ext cx="8520600" cy="498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7800" y="1566175"/>
            <a:ext cx="2651824" cy="210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>
            <a:hlinkClick r:id="rId5"/>
          </p:cNvPr>
          <p:cNvSpPr/>
          <p:nvPr/>
        </p:nvSpPr>
        <p:spPr>
          <a:xfrm>
            <a:off x="459650" y="4275525"/>
            <a:ext cx="655200" cy="31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124" name="Shape 124">
            <a:hlinkClick r:id="rId6"/>
          </p:cNvPr>
          <p:cNvSpPr/>
          <p:nvPr/>
        </p:nvSpPr>
        <p:spPr>
          <a:xfrm>
            <a:off x="7950875" y="4322625"/>
            <a:ext cx="792300" cy="31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  next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50" y="333375"/>
            <a:ext cx="7559700" cy="47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>
            <p:ph type="title"/>
          </p:nvPr>
        </p:nvSpPr>
        <p:spPr>
          <a:xfrm>
            <a:off x="311700" y="410000"/>
            <a:ext cx="8520600" cy="107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 sz="3600">
                <a:solidFill>
                  <a:srgbClr val="993366"/>
                </a:solidFill>
                <a:latin typeface="Angsana New"/>
                <a:ea typeface="Angsana New"/>
                <a:cs typeface="Angsana New"/>
                <a:sym typeface="Angsana New"/>
              </a:rPr>
              <a:t>สรุปแบบจำลองอะตอมของทอมสัน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93366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" sz="2400">
                <a:solidFill>
                  <a:srgbClr val="000000"/>
                </a:solidFill>
                <a:latin typeface="Angsana New"/>
                <a:ea typeface="Angsana New"/>
                <a:cs typeface="Angsana New"/>
                <a:sym typeface="Angsana New"/>
              </a:rPr>
              <a:t>            อะตอมมีลักษณะเป็นทรงกลุม มีอนุภาคที่มีประจุบวก เรียกว่า โปรตอน อนุภาคที่มีประจุลบ เรียกว่า อิเล็กตรอน และจำนวนโปรตอนเท่ากับจำนวนอิเล็กตรอนกระจายอยู่ทั่วไปในทรงกลม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" sz="2400">
                <a:solidFill>
                  <a:srgbClr val="000000"/>
                </a:solidFill>
                <a:latin typeface="Angsana New"/>
                <a:ea typeface="Angsana New"/>
                <a:cs typeface="Angsana New"/>
                <a:sym typeface="Angsana New"/>
              </a:rPr>
              <a:t>การทดลองที่สนับสนุนแบบจำลองอะตอมของทอมสัน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" sz="2400">
                <a:solidFill>
                  <a:srgbClr val="000000"/>
                </a:solidFill>
                <a:latin typeface="Angsana New"/>
                <a:ea typeface="Angsana New"/>
                <a:cs typeface="Angsana New"/>
                <a:sym typeface="Angsana New"/>
              </a:rPr>
              <a:t>           สโตนีย์ ได้ศึกษาผลงานของฟาราเดย์ และเป็นผู้สรุปว่า ไฟฟ้าประกอบด้วยอนุภาคทางไฟฟ้าและตั้งชื่ออนุภาคนี้ว่า อิเล็กตรอน ซึ่งเป็นอนุภาคขนาดเล็กในอะตอมของธาตุ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" sz="2400">
                <a:solidFill>
                  <a:srgbClr val="000000"/>
                </a:solidFill>
                <a:latin typeface="Angsana New"/>
                <a:ea typeface="Angsana New"/>
                <a:cs typeface="Angsana New"/>
                <a:sym typeface="Angsana New"/>
              </a:rPr>
              <a:t>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32" name="Shape 132"/>
          <p:cNvSpPr/>
          <p:nvPr/>
        </p:nvSpPr>
        <p:spPr>
          <a:xfrm flipH="1" rot="10800000">
            <a:off x="632050" y="1734400"/>
            <a:ext cx="213600" cy="33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/>
        </p:nvSpPr>
        <p:spPr>
          <a:xfrm flipH="1" rot="10800000">
            <a:off x="632050" y="2808650"/>
            <a:ext cx="213600" cy="33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>
            <a:hlinkClick r:id="rId4"/>
          </p:cNvPr>
          <p:cNvSpPr/>
          <p:nvPr/>
        </p:nvSpPr>
        <p:spPr>
          <a:xfrm>
            <a:off x="459650" y="4275525"/>
            <a:ext cx="655200" cy="31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135" name="Shape 135">
            <a:hlinkClick r:id="rId5"/>
          </p:cNvPr>
          <p:cNvSpPr/>
          <p:nvPr/>
        </p:nvSpPr>
        <p:spPr>
          <a:xfrm>
            <a:off x="7950875" y="4322625"/>
            <a:ext cx="792300" cy="31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  next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th"/>
              <a:t>ดูดีๆพร้อมๆกันอีกครั้ง</a:t>
            </a:r>
          </a:p>
        </p:txBody>
      </p:sp>
      <p:sp>
        <p:nvSpPr>
          <p:cNvPr descr="วีดีโอเฉพาะส่วน-วิชาเคมี - แบบจำลองอะตอมของทอมสัน ตัดต่อเพื่อประโยชน์ทางการศึกษาจากสื่อการสอนภายในโครงการจัดทำสื่อการสอน วิทยาศาสตร์และคณิตศาสตร์ ระดับมัธยมศึกษาตอนปลาย โดย ความร่วมมือระว่าง สำนักงานคณะกรรมการการศึกษาขั้นพื้นฐาน กระทรวงศึกษาธิการ และ คณะวิทยาศาสตร์ จุฬาลงกรณ์มหาวิทยาลัย ข้อมูลเดิม https://www.youtube.com/watch?v=nxEbph2R-yk" id="141" name="Shape 141" title="แบบจำลองอะตอมของทอมสัน">
            <a:hlinkClick r:id="rId3"/>
          </p:cNvPr>
          <p:cNvSpPr/>
          <p:nvPr/>
        </p:nvSpPr>
        <p:spPr>
          <a:xfrm>
            <a:off x="420525" y="1290925"/>
            <a:ext cx="6376350" cy="29953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2" name="Shape 142">
            <a:hlinkClick r:id="rId5"/>
          </p:cNvPr>
          <p:cNvSpPr/>
          <p:nvPr/>
        </p:nvSpPr>
        <p:spPr>
          <a:xfrm>
            <a:off x="459650" y="4275525"/>
            <a:ext cx="655200" cy="31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143" name="Shape 143">
            <a:hlinkClick r:id="rId6"/>
          </p:cNvPr>
          <p:cNvSpPr/>
          <p:nvPr/>
        </p:nvSpPr>
        <p:spPr>
          <a:xfrm>
            <a:off x="7950875" y="4322625"/>
            <a:ext cx="792300" cy="31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  next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50" y="133350"/>
            <a:ext cx="8737025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2400">
                <a:solidFill>
                  <a:srgbClr val="000000"/>
                </a:solidFill>
                <a:latin typeface="Angsana New"/>
                <a:ea typeface="Angsana New"/>
                <a:cs typeface="Angsana New"/>
                <a:sym typeface="Angsana New"/>
              </a:rPr>
              <a:t>       ฟาราเดย์ ได้ศึกษาเกี่ยวกับการแยกสารละลายด้วยกระแสไฟฟ้าและได้ตั้งกฏการแยกสารด้วยไฟฟ้า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229875"/>
            <a:ext cx="8520600" cy="288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3149" y="1419225"/>
            <a:ext cx="3794525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 flipH="1" rot="10800000">
            <a:off x="311700" y="544850"/>
            <a:ext cx="213600" cy="33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>
            <a:hlinkClick r:id="rId5"/>
          </p:cNvPr>
          <p:cNvSpPr/>
          <p:nvPr/>
        </p:nvSpPr>
        <p:spPr>
          <a:xfrm>
            <a:off x="459650" y="4275525"/>
            <a:ext cx="655200" cy="31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154" name="Shape 154"/>
          <p:cNvSpPr/>
          <p:nvPr/>
        </p:nvSpPr>
        <p:spPr>
          <a:xfrm>
            <a:off x="7608475" y="4322625"/>
            <a:ext cx="818700" cy="31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 </a:t>
            </a:r>
            <a:r>
              <a:rPr lang="th"/>
              <a:t>n</a:t>
            </a:r>
            <a:r>
              <a:rPr lang="th"/>
              <a:t>ext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 sz="1800">
                <a:solidFill>
                  <a:srgbClr val="000000"/>
                </a:solidFill>
                <a:latin typeface="Angsana New"/>
                <a:ea typeface="Angsana New"/>
                <a:cs typeface="Angsana New"/>
                <a:sym typeface="Angsana New"/>
              </a:rPr>
              <a:t>        รอเบิร์ต แอนดูรส์ มิลลิแกน ได้ทำการทดลองต่อจากทอมสัน เพื่อหาประจุที่มีอยู่ในอิเล็กตรอนแต่ละตัว เรียกการทดลองนั้นว่า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1666"/>
              <a:buFont typeface="Arial"/>
            </a:pPr>
            <a:r>
              <a:rPr b="1" lang="th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</a:t>
            </a:r>
            <a:r>
              <a:rPr b="1" lang="th" sz="1200">
                <a:solidFill>
                  <a:srgbClr val="000000"/>
                </a:solidFill>
                <a:latin typeface="Angsana New"/>
                <a:ea typeface="Angsana New"/>
                <a:cs typeface="Angsana New"/>
                <a:sym typeface="Angsana New"/>
              </a:rPr>
              <a:t>ะตัว มีมวลเท่ากับ  </a:t>
            </a:r>
            <a:r>
              <a:rPr b="1" lang="th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th" sz="1200">
                <a:solidFill>
                  <a:srgbClr val="000000"/>
                </a:solidFill>
                <a:latin typeface="Angsana New"/>
                <a:ea typeface="Angsana New"/>
                <a:cs typeface="Angsana New"/>
                <a:sym typeface="Angsana New"/>
              </a:rPr>
              <a:t>คูลอมบ์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1000" y="1229875"/>
            <a:ext cx="4992375" cy="239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 flipH="1" rot="10800000">
            <a:off x="575750" y="486175"/>
            <a:ext cx="213600" cy="33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>
            <a:hlinkClick r:id="rId4"/>
          </p:cNvPr>
          <p:cNvSpPr/>
          <p:nvPr/>
        </p:nvSpPr>
        <p:spPr>
          <a:xfrm>
            <a:off x="459650" y="4275525"/>
            <a:ext cx="655200" cy="31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164" name="Shape 164"/>
          <p:cNvSpPr/>
          <p:nvPr/>
        </p:nvSpPr>
        <p:spPr>
          <a:xfrm>
            <a:off x="7950875" y="4322625"/>
            <a:ext cx="792300" cy="31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  next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