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th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th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#slide=next" TargetMode="External"/><Relationship Id="rId4" Type="http://schemas.openxmlformats.org/officeDocument/2006/relationships/hyperlink" Target="#slide=nex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hyperlink" Target="#slide=id.g1e7c1bdd5f_0_48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#slide=id.g1e7c8910b5_0_60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12" Type="http://schemas.openxmlformats.org/officeDocument/2006/relationships/hyperlink" Target="#slide=previous" TargetMode="External"/><Relationship Id="rId9" Type="http://schemas.openxmlformats.org/officeDocument/2006/relationships/image" Target="../media/image6.png"/><Relationship Id="rId5" Type="http://schemas.openxmlformats.org/officeDocument/2006/relationships/hyperlink" Target="#slide=id.g1e7c25ca0a_0_17" TargetMode="External"/><Relationship Id="rId6" Type="http://schemas.openxmlformats.org/officeDocument/2006/relationships/image" Target="../media/image3.png"/><Relationship Id="rId7" Type="http://schemas.openxmlformats.org/officeDocument/2006/relationships/hyperlink" Target="#slide=id.g1e7c25ca0a_0_26" TargetMode="External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#slide=previous" TargetMode="External"/><Relationship Id="rId5" Type="http://schemas.openxmlformats.org/officeDocument/2006/relationships/hyperlink" Target="#slide=id.g1e7c8910b5_0_45" TargetMode="External"/><Relationship Id="rId6" Type="http://schemas.openxmlformats.org/officeDocument/2006/relationships/image" Target="../media/image9.png"/><Relationship Id="rId7" Type="http://schemas.openxmlformats.org/officeDocument/2006/relationships/hyperlink" Target="#slide=id.g1e7c8910b5_0_52" TargetMode="External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10" Type="http://schemas.openxmlformats.org/officeDocument/2006/relationships/hyperlink" Target="#slide=id.g1e7c1bdd5f_0_488" TargetMode="External"/><Relationship Id="rId9" Type="http://schemas.openxmlformats.org/officeDocument/2006/relationships/hyperlink" Target="#slide=previous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dw3neqAIfm0" TargetMode="External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hyperlink" Target="#slide=previous" TargetMode="External"/><Relationship Id="rId7" Type="http://schemas.openxmlformats.org/officeDocument/2006/relationships/hyperlink" Target="#slide=nex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hyperlink" Target="#slide=id.g1e7c25ca0a_0_1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hyperlink" Target="#slide=id.g1e7c25ca0a_0_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1398650" y="4643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ลักษณะเด่นของคอมพิวเตอร์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360863" y="1415037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คอมพิวเตอร์ถูกสร้างขึ้นมาเพื่อให้มีจุดเด่น 4 ประการ เพื่อทดแทนข้อจำกัดของมนุษย์</a:t>
            </a:r>
          </a:p>
        </p:txBody>
      </p:sp>
      <p:sp>
        <p:nvSpPr>
          <p:cNvPr id="87" name="Shape 87"/>
          <p:cNvSpPr/>
          <p:nvPr/>
        </p:nvSpPr>
        <p:spPr>
          <a:xfrm>
            <a:off x="208475" y="3258125"/>
            <a:ext cx="1959900" cy="97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>
            <a:hlinkClick r:id="rId3"/>
          </p:cNvPr>
          <p:cNvSpPr txBox="1"/>
          <p:nvPr/>
        </p:nvSpPr>
        <p:spPr>
          <a:xfrm>
            <a:off x="-1378525" y="3118825"/>
            <a:ext cx="32418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1828800" rtl="0" algn="ctr">
              <a:spcBef>
                <a:spcPts val="0"/>
              </a:spcBef>
              <a:buNone/>
            </a:pPr>
            <a:r>
              <a:rPr b="1" lang="th" sz="3000">
                <a:latin typeface="Angsana New"/>
                <a:ea typeface="Angsana New"/>
                <a:cs typeface="Angsana New"/>
                <a:sym typeface="Angsana New"/>
              </a:rPr>
              <a:t>หน่วยเก็บ</a:t>
            </a:r>
          </a:p>
        </p:txBody>
      </p:sp>
      <p:sp>
        <p:nvSpPr>
          <p:cNvPr id="89" name="Shape 89"/>
          <p:cNvSpPr/>
          <p:nvPr/>
        </p:nvSpPr>
        <p:spPr>
          <a:xfrm>
            <a:off x="2269900" y="3258125"/>
            <a:ext cx="1959900" cy="97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744375" y="3124325"/>
            <a:ext cx="3282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1828800" rtl="0" algn="ctr">
              <a:spcBef>
                <a:spcPts val="0"/>
              </a:spcBef>
              <a:buNone/>
            </a:pPr>
            <a:r>
              <a:rPr b="1" lang="th" sz="3000">
                <a:latin typeface="Angsana New"/>
                <a:ea typeface="Angsana New"/>
                <a:cs typeface="Angsana New"/>
                <a:sym typeface="Angsana New"/>
              </a:rPr>
              <a:t>ความเร็ว</a:t>
            </a:r>
          </a:p>
        </p:txBody>
      </p:sp>
      <p:sp>
        <p:nvSpPr>
          <p:cNvPr id="91" name="Shape 91"/>
          <p:cNvSpPr/>
          <p:nvPr/>
        </p:nvSpPr>
        <p:spPr>
          <a:xfrm>
            <a:off x="6484787" y="3258125"/>
            <a:ext cx="1959900" cy="97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377348" y="3258121"/>
            <a:ext cx="1959900" cy="97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69FBC"/>
              </a:gs>
              <a:gs pos="100000">
                <a:srgbClr val="E32E6B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3517925" y="3124325"/>
            <a:ext cx="3622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th" sz="2400">
                <a:latin typeface="Angsana New"/>
                <a:ea typeface="Angsana New"/>
                <a:cs typeface="Angsana New"/>
                <a:sym typeface="Angsana New"/>
              </a:rPr>
              <a:t>ความเป็นอัตโนมัติ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939150" y="3124325"/>
            <a:ext cx="3622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1371600" rtl="0" algn="ctr">
              <a:spcBef>
                <a:spcPts val="0"/>
              </a:spcBef>
              <a:buNone/>
            </a:pPr>
            <a:r>
              <a:rPr b="1" lang="th" sz="3000">
                <a:latin typeface="Angsana New"/>
                <a:ea typeface="Angsana New"/>
                <a:cs typeface="Angsana New"/>
                <a:sym typeface="Angsana New"/>
              </a:rPr>
              <a:t>ความน่าเชื่อถือ</a:t>
            </a:r>
          </a:p>
        </p:txBody>
      </p:sp>
      <p:sp>
        <p:nvSpPr>
          <p:cNvPr id="95" name="Shape 95"/>
          <p:cNvSpPr/>
          <p:nvPr/>
        </p:nvSpPr>
        <p:spPr>
          <a:xfrm>
            <a:off x="7805925" y="44856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>
            <a:hlinkClick r:id="rId4"/>
          </p:cNvPr>
          <p:cNvSpPr txBox="1"/>
          <p:nvPr/>
        </p:nvSpPr>
        <p:spPr>
          <a:xfrm>
            <a:off x="7960925" y="44969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next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-730500" y="1637125"/>
            <a:ext cx="800399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767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57225"/>
            <a:ext cx="8839201" cy="26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6025" y="2875000"/>
            <a:ext cx="21145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50" y="2590500"/>
            <a:ext cx="88963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>
            <a:hlinkClick r:id="rId7"/>
          </p:cNvPr>
          <p:cNvSpPr txBox="1"/>
          <p:nvPr/>
        </p:nvSpPr>
        <p:spPr>
          <a:xfrm>
            <a:off x="247650" y="4581450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h"/>
              <a:t>องค์ประกอบของคอมพิวเตอร์</a:t>
            </a:r>
          </a:p>
        </p:txBody>
      </p:sp>
      <p:pic>
        <p:nvPicPr>
          <p:cNvPr id="103" name="Shape 10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00" y="1266087"/>
            <a:ext cx="426720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662" y="2125512"/>
            <a:ext cx="425767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3000700"/>
            <a:ext cx="4325099" cy="107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3099" y="3743500"/>
            <a:ext cx="4202400" cy="111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1849" y="1690575"/>
            <a:ext cx="33623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37347" y="261350"/>
            <a:ext cx="2138224" cy="213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360875" y="45931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>
            <a:hlinkClick r:id="rId12"/>
          </p:cNvPr>
          <p:cNvSpPr txBox="1"/>
          <p:nvPr/>
        </p:nvSpPr>
        <p:spPr>
          <a:xfrm>
            <a:off x="515875" y="46044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767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09625"/>
            <a:ext cx="86391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625" y="2305050"/>
            <a:ext cx="32099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87499" y="2381250"/>
            <a:ext cx="278223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208475" y="46693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>
            <a:hlinkClick r:id="rId9"/>
          </p:cNvPr>
          <p:cNvSpPr txBox="1"/>
          <p:nvPr/>
        </p:nvSpPr>
        <p:spPr>
          <a:xfrm>
            <a:off x="324125" y="46493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150675" y="133975"/>
            <a:ext cx="2857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 sz="3000"/>
              <a:t>มี 2 ประเภท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75" y="288275"/>
            <a:ext cx="4010299" cy="4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92900"/>
            <a:ext cx="861060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475" y="2859312"/>
            <a:ext cx="36195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125" y="3844650"/>
            <a:ext cx="36576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5875" y="2886275"/>
            <a:ext cx="36195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9875" y="3877987"/>
            <a:ext cx="36195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>
            <a:hlinkClick r:id="rId9"/>
          </p:cNvPr>
          <p:cNvSpPr/>
          <p:nvPr/>
        </p:nvSpPr>
        <p:spPr>
          <a:xfrm>
            <a:off x="284675" y="46693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>
            <a:hlinkClick r:id="rId10"/>
          </p:cNvPr>
          <p:cNvSpPr txBox="1"/>
          <p:nvPr/>
        </p:nvSpPr>
        <p:spPr>
          <a:xfrm>
            <a:off x="439675" y="46806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1861275" y="760525"/>
            <a:ext cx="5763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ส่วนประกอบของคอมพิวเตอร์ Learn Computer Hardware - จอภาพ (monitor)  - เคส (case)  - พาวเวอร์ซัพพลาย (Power Supply)  - คีย์บอร์ดหรือแป้นพิมพ์ (Keyboard)  - ฮาร์ดดิสก์ (Harddisk)  - เมนบอร์ด (Main board)  - ซีพียู (CPU)  - การ์ดแสดงผล (Display Card)  ดูข้อมูลในการ์ตูนอนิเมชั่นได้เลยจ้า  เพลงเด็ก นิทานเด็ก นิทานอีสป การ์ตูนอนิเมชั่นอีกเพียบ คลิกเลย https://www.youtube.com/user/indysong จัดทำโดย http://www.cartoon2d.com/ Cartoon2D:https://www.facebook.com/Cartoon2dfanpage Indysong Kids:https://www.facebook.com/IndysongKids" id="139" name="Shape 139" title="อุปกรณ์คอมพิวเตอร์มีอะไรบ้าง (ส่วนประกอบของคอมพิวเตอร์) Learn Computer Hardware | Indysong Kids">
            <a:hlinkClick r:id="rId3"/>
          </p:cNvPr>
          <p:cNvSpPr/>
          <p:nvPr/>
        </p:nvSpPr>
        <p:spPr>
          <a:xfrm>
            <a:off x="1953624" y="970650"/>
            <a:ext cx="4540766" cy="34055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226100" y="4862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th"/>
              <a:t>ซอฟต์แวร์ แบ่งออกเป็น 2 ประเภท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92700" y="1458475"/>
            <a:ext cx="3670500" cy="93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SzPct val="100000"/>
              <a:buAutoNum type="arabicPeriod"/>
            </a:pPr>
            <a:r>
              <a:rPr b="1" lang="th" sz="3000"/>
              <a:t>ซอฟต์แวร์ระบบ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572250" y="2509275"/>
            <a:ext cx="4104300" cy="93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3000"/>
              <a:t>2.  </a:t>
            </a:r>
            <a:r>
              <a:rPr b="1" lang="th" sz="3000"/>
              <a:t>ซอฟต์แวร์ประยุกต์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00" y="332525"/>
            <a:ext cx="44767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9750"/>
            <a:ext cx="8839201" cy="265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49" y="2989450"/>
            <a:ext cx="7077625" cy="18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84675" y="45931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>
            <a:hlinkClick r:id="rId6"/>
          </p:cNvPr>
          <p:cNvSpPr txBox="1"/>
          <p:nvPr/>
        </p:nvSpPr>
        <p:spPr>
          <a:xfrm>
            <a:off x="439675" y="46044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  <p:sp>
        <p:nvSpPr>
          <p:cNvPr id="156" name="Shape 156"/>
          <p:cNvSpPr/>
          <p:nvPr/>
        </p:nvSpPr>
        <p:spPr>
          <a:xfrm>
            <a:off x="7882125" y="4561825"/>
            <a:ext cx="982200" cy="43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>
            <a:hlinkClick r:id="rId7"/>
          </p:cNvPr>
          <p:cNvSpPr txBox="1"/>
          <p:nvPr/>
        </p:nvSpPr>
        <p:spPr>
          <a:xfrm>
            <a:off x="8037125" y="45731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next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eriod"/>
            </a:pPr>
            <a:r>
              <a:rPr b="1" lang="th">
                <a:solidFill>
                  <a:schemeClr val="dk2"/>
                </a:solidFill>
              </a:rPr>
              <a:t>ซอฟต์แวร์ระบบ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47600" y="1229875"/>
            <a:ext cx="91440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th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หมายถึงโปรแกรมที่ทำหน้าที่ประสานการทำงาน ติดต่อการทำงาน ระหว่างฮาร์ดแวร์กับซอฟต์แวร์ประยุกต์เพื่อให้ผู้ใช้สามารถใช้ Software ได้อย่างมีประสิทธิภาพ และทำหน้าที่ในการจัดการ ระบบ ดูแลรักษาเครื่องการแปลภาษาระดับต่ำหรือระดับสูงให้เป็นภาษาเครื่องเพื่อให้เครื่องอ่านได้เข้าใจ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600" y="2265725"/>
            <a:ext cx="5316800" cy="2500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>
            <a:hlinkClick r:id="rId4"/>
          </p:cNvPr>
          <p:cNvSpPr txBox="1"/>
          <p:nvPr/>
        </p:nvSpPr>
        <p:spPr>
          <a:xfrm>
            <a:off x="287275" y="4375825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th">
                <a:solidFill>
                  <a:schemeClr val="dk2"/>
                </a:solidFill>
              </a:rPr>
              <a:t>2.  ซอฟต์แวร์ประยุกต์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077475"/>
            <a:ext cx="8991000" cy="131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>
              <a:spcBef>
                <a:spcPts val="0"/>
              </a:spcBef>
              <a:buNone/>
            </a:pPr>
            <a:r>
              <a:rPr lang="th">
                <a:solidFill>
                  <a:srgbClr val="0737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ซอฟต์แวร์ประยุกต์เป็นโปรแกรมที่ใช้สำหรับทำงานต่าง ตามที่ต้องการ เช่น การทำงานเอกสาร งานกราฟิก งานนำเสนอ หรือเป็น Software สำหรับงานเฉพาะด้าน เช่น โปรแกรมงานทะเบียน โปรแกรมการให้บริการเว็บ โปรแกรมงานด้านธนาคาร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050" y="2197350"/>
            <a:ext cx="4758824" cy="266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>
            <a:hlinkClick r:id="rId4"/>
          </p:cNvPr>
          <p:cNvSpPr txBox="1"/>
          <p:nvPr/>
        </p:nvSpPr>
        <p:spPr>
          <a:xfrm>
            <a:off x="228275" y="4394250"/>
            <a:ext cx="7509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th" sz="1800"/>
              <a:t>back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