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Garamon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Garamond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aramo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aramond-boldItalic.fntdata"/><Relationship Id="rId30" Type="http://schemas.openxmlformats.org/officeDocument/2006/relationships/font" Target="fonts/Garamond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ภาพนิ่งชื่อเรื่อง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1371600" y="1394460"/>
            <a:ext cx="6400799" cy="9715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flourish2.png" id="59" name="Shape 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100833"/>
            <a:ext cx="9144000" cy="69951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>
            <p:ph idx="1" type="subTitle"/>
          </p:nvPr>
        </p:nvSpPr>
        <p:spPr>
          <a:xfrm>
            <a:off x="1371600" y="2571750"/>
            <a:ext cx="64007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50000"/>
              </a:lnSpc>
              <a:spcBef>
                <a:spcPts val="400"/>
              </a:spcBef>
              <a:buClr>
                <a:srgbClr val="595959"/>
              </a:buClr>
              <a:buFont typeface="Noto Sans Symbols"/>
              <a:buNone/>
              <a:defRPr b="0" i="1" sz="2000" u="none" cap="none" strike="noStrik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ct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ct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ct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ctr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ctr">
              <a:spcBef>
                <a:spcPts val="24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ctr">
              <a:spcBef>
                <a:spcPts val="24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ctr">
              <a:spcBef>
                <a:spcPts val="24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3048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2971800" y="4767262"/>
            <a:ext cx="3200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675120" y="477316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th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ชื่อเรื่องและเนื้อหา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371600" y="971550"/>
            <a:ext cx="6400799" cy="514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1371600" y="1828800"/>
            <a:ext cx="6400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❖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3350" lvl="1" marL="74295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39700" lvl="2" marL="11430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139700" lvl="3" marL="16002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139700" lvl="4" marL="20574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39700" lvl="5" marL="25146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52400" lvl="6" marL="29718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52400" lvl="7" marL="34290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52400" lvl="8" marL="38862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3048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2971800" y="4767262"/>
            <a:ext cx="3200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675120" y="477316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th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pic>
        <p:nvPicPr>
          <p:cNvPr descr="flourish2.png" id="70" name="Shape 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213865"/>
            <a:ext cx="91440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ส่วนหัวของส่วน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0" type="dt"/>
          </p:nvPr>
        </p:nvSpPr>
        <p:spPr>
          <a:xfrm>
            <a:off x="3048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2971800" y="4767262"/>
            <a:ext cx="3200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675120" y="477316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th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pic>
        <p:nvPicPr>
          <p:cNvPr descr="flourish2.png" id="75" name="Shape 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013346"/>
            <a:ext cx="9144000" cy="69951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type="title"/>
          </p:nvPr>
        </p:nvSpPr>
        <p:spPr>
          <a:xfrm>
            <a:off x="1447800" y="2557700"/>
            <a:ext cx="6248399" cy="1092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1447800" y="1127759"/>
            <a:ext cx="6248399" cy="11751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50000"/>
              </a:lnSpc>
              <a:spcBef>
                <a:spcPts val="400"/>
              </a:spcBef>
              <a:buClr>
                <a:srgbClr val="595959"/>
              </a:buClr>
              <a:buFont typeface="Noto Sans Symbols"/>
              <a:buNone/>
              <a:defRPr b="0" i="1" sz="2000" u="none" cap="none" strike="noStrik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pic>
        <p:nvPicPr>
          <p:cNvPr descr="flourish2.png" id="78" name="Shape 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013346"/>
            <a:ext cx="91440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เนื้อหา 2 ส่วน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1371600" y="1828800"/>
            <a:ext cx="3124199" cy="2343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❖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3350" lvl="1" marL="74295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39700" lvl="2" marL="11430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139700" lvl="3" marL="16002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139700" lvl="4" marL="20574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39700" lvl="5" marL="25146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52400" lvl="6" marL="29718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52400" lvl="7" marL="34290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52400" lvl="8" marL="38862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1371600" y="971550"/>
            <a:ext cx="6400799" cy="514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3048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2971800" y="4767262"/>
            <a:ext cx="3200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675120" y="477316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th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648200" y="1828800"/>
            <a:ext cx="3124199" cy="2343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❖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3350" lvl="1" marL="74295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39700" lvl="2" marL="11430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139700" lvl="3" marL="16002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139700" lvl="4" marL="20574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39700" lvl="5" marL="25146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52400" lvl="6" marL="29718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52400" lvl="7" marL="34290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52400" lvl="8" marL="38862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pic>
        <p:nvPicPr>
          <p:cNvPr descr="flourish2.png" id="86" name="Shape 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213865"/>
            <a:ext cx="91440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การเปรียบเทียบ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urish2.png" id="88" name="Shape 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213865"/>
            <a:ext cx="9144000" cy="6995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1" type="body"/>
          </p:nvPr>
        </p:nvSpPr>
        <p:spPr>
          <a:xfrm>
            <a:off x="1371600" y="2114550"/>
            <a:ext cx="3124199" cy="205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❖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3350" lvl="1" marL="74295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39700" lvl="2" marL="11430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139700" lvl="3" marL="16002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139700" lvl="4" marL="20574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39700" lvl="5" marL="25146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52400" lvl="6" marL="29718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52400" lvl="7" marL="34290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52400" lvl="8" marL="38862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4648200" y="2114550"/>
            <a:ext cx="3124199" cy="205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❖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3350" lvl="1" marL="74295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39700" lvl="2" marL="11430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139700" lvl="3" marL="16002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139700" lvl="4" marL="20574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39700" lvl="5" marL="25146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52400" lvl="6" marL="29718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52400" lvl="7" marL="34290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52400" lvl="8" marL="38862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1371600" y="971550"/>
            <a:ext cx="6400799" cy="514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3" type="body"/>
          </p:nvPr>
        </p:nvSpPr>
        <p:spPr>
          <a:xfrm>
            <a:off x="1371600" y="1771650"/>
            <a:ext cx="3125788" cy="33850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4" type="body"/>
          </p:nvPr>
        </p:nvSpPr>
        <p:spPr>
          <a:xfrm>
            <a:off x="4645025" y="1769363"/>
            <a:ext cx="3127374" cy="33604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3048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2971800" y="4767262"/>
            <a:ext cx="3200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6675120" y="477316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th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เฉพาะชื่อเรื่อง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1371600" y="971550"/>
            <a:ext cx="6400799" cy="514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3048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2971800" y="4767262"/>
            <a:ext cx="3200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6675120" y="477316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th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pic>
        <p:nvPicPr>
          <p:cNvPr descr="flourish2.png" id="102" name="Shape 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213865"/>
            <a:ext cx="91440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ว่างเปล่า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0" type="dt"/>
          </p:nvPr>
        </p:nvSpPr>
        <p:spPr>
          <a:xfrm>
            <a:off x="3048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2971800" y="4767262"/>
            <a:ext cx="3200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6675120" y="477316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th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เนื้อหาพร้อมคำอธิบายภาพ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953001" y="1257300"/>
            <a:ext cx="2819398" cy="4495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1" i="0" sz="17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953001" y="1706880"/>
            <a:ext cx="2819398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50000"/>
              </a:lnSpc>
              <a:spcBef>
                <a:spcPts val="280"/>
              </a:spcBef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3048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2971800" y="4767262"/>
            <a:ext cx="3200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675120" y="477316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th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1371600" y="1257300"/>
            <a:ext cx="32766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❖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3350" lvl="1" marL="74295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39700" lvl="2" marL="11430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139700" lvl="3" marL="16002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139700" lvl="4" marL="20574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39700" lvl="5" marL="25146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52400" lvl="6" marL="29718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52400" lvl="7" marL="34290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52400" lvl="8" marL="38862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รูปภาพพร้อมคำอธิบายภาพ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463040" y="1385316"/>
            <a:ext cx="3090671" cy="2318003"/>
          </a:xfrm>
          <a:prstGeom prst="plaque">
            <a:avLst>
              <a:gd fmla="val 8438" name="adj"/>
            </a:avLst>
          </a:prstGeom>
          <a:noFill/>
          <a:ln cap="flat" cmpd="sng" w="9525">
            <a:solidFill>
              <a:schemeClr val="dk2">
                <a:alpha val="16862"/>
              </a:schemeClr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6" name="Shape 116"/>
          <p:cNvSpPr txBox="1"/>
          <p:nvPr>
            <p:ph type="title"/>
          </p:nvPr>
        </p:nvSpPr>
        <p:spPr>
          <a:xfrm>
            <a:off x="4953000" y="1257300"/>
            <a:ext cx="2819400" cy="4495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1" i="0" sz="17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7" name="Shape 117"/>
          <p:cNvSpPr/>
          <p:nvPr>
            <p:ph idx="2" type="pic"/>
          </p:nvPr>
        </p:nvSpPr>
        <p:spPr>
          <a:xfrm>
            <a:off x="1524000" y="1428750"/>
            <a:ext cx="2971799" cy="2228849"/>
          </a:xfrm>
          <a:prstGeom prst="plaque">
            <a:avLst>
              <a:gd fmla="val 8341" name="adj"/>
            </a:avLst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50000"/>
              </a:lnSpc>
              <a:spcBef>
                <a:spcPts val="360"/>
              </a:spcBef>
              <a:buClr>
                <a:schemeClr val="dk2"/>
              </a:buClr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953000" y="1707642"/>
            <a:ext cx="2819400" cy="2156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50000"/>
              </a:lnSpc>
              <a:spcBef>
                <a:spcPts val="280"/>
              </a:spcBef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3048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2971800" y="4767262"/>
            <a:ext cx="3200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6675120" y="477316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th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ชื่อเรื่องและข้อความแนวตั้ง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1371600" y="971550"/>
            <a:ext cx="6400799" cy="514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 rot="5400000">
            <a:off x="3286124" y="-371474"/>
            <a:ext cx="2571750" cy="640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❖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3350" lvl="1" marL="74295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39700" lvl="2" marL="11430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139700" lvl="3" marL="16002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139700" lvl="4" marL="20574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39700" lvl="5" marL="25146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52400" lvl="6" marL="29718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52400" lvl="7" marL="34290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52400" lvl="8" marL="38862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3048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2971800" y="4767262"/>
            <a:ext cx="3200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6675120" y="477316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th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ข้อความและชื่อเรื่องแนวตั้ง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 rot="5400000">
            <a:off x="5657850" y="1878330"/>
            <a:ext cx="32384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 rot="5400000">
            <a:off x="2285999" y="-76200"/>
            <a:ext cx="32004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❖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3350" lvl="1" marL="74295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39700" lvl="2" marL="11430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139700" lvl="3" marL="16002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139700" lvl="4" marL="20574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39700" lvl="5" marL="25146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52400" lvl="6" marL="29718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52400" lvl="7" marL="34290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52400" lvl="8" marL="38862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3048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2971800" y="4767262"/>
            <a:ext cx="3200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6675120" y="477316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th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th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ndow3.png" id="51" name="Shape 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>
            <p:ph type="title"/>
          </p:nvPr>
        </p:nvSpPr>
        <p:spPr>
          <a:xfrm>
            <a:off x="1371600" y="971550"/>
            <a:ext cx="6400799" cy="514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371600" y="1543050"/>
            <a:ext cx="6400799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❖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3350" lvl="1" marL="74295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39700" lvl="2" marL="11430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139700" lvl="3" marL="16002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139700" lvl="4" marL="20574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39700" lvl="5" marL="251460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52400" lvl="6" marL="29718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52400" lvl="7" marL="34290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52400" lvl="8" marL="38862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3048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2971800" y="4767262"/>
            <a:ext cx="3200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675120" y="4773167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th" sz="1200" u="none" cap="none" strike="noStrik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#slide=id.g1e7c1f994c_1_181" TargetMode="External"/><Relationship Id="rId10" Type="http://schemas.openxmlformats.org/officeDocument/2006/relationships/hyperlink" Target="#slide=id.g1e7c1f994c_1_171" TargetMode="External"/><Relationship Id="rId13" Type="http://schemas.openxmlformats.org/officeDocument/2006/relationships/hyperlink" Target="#slide=id.g1e7c1deffa_2_13" TargetMode="External"/><Relationship Id="rId12" Type="http://schemas.openxmlformats.org/officeDocument/2006/relationships/hyperlink" Target="#slide=id.g1e7c1f994c_1_186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hyperlink" Target="#slide=id.g1e7c1deffa_0_64" TargetMode="External"/><Relationship Id="rId5" Type="http://schemas.openxmlformats.org/officeDocument/2006/relationships/image" Target="../media/image3.png"/><Relationship Id="rId6" Type="http://schemas.openxmlformats.org/officeDocument/2006/relationships/hyperlink" Target="#slide=id.g1e7c1f994c_1_92" TargetMode="External"/><Relationship Id="rId7" Type="http://schemas.openxmlformats.org/officeDocument/2006/relationships/hyperlink" Target="#slide=id.g1e7c1f994c_1_97" TargetMode="External"/><Relationship Id="rId8" Type="http://schemas.openxmlformats.org/officeDocument/2006/relationships/hyperlink" Target="#slide=id.g1e7c1f994c_1_155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27.jpg"/><Relationship Id="rId5" Type="http://schemas.openxmlformats.org/officeDocument/2006/relationships/hyperlink" Target="#slide=id.g1e7c1f994c_1_148" TargetMode="External"/><Relationship Id="rId6" Type="http://schemas.openxmlformats.org/officeDocument/2006/relationships/hyperlink" Target="#slide=id.g1e7c1f994c_1_137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Relationship Id="rId4" Type="http://schemas.openxmlformats.org/officeDocument/2006/relationships/image" Target="../media/image24.jpg"/><Relationship Id="rId5" Type="http://schemas.openxmlformats.org/officeDocument/2006/relationships/image" Target="../media/image23.jpg"/><Relationship Id="rId6" Type="http://schemas.openxmlformats.org/officeDocument/2006/relationships/hyperlink" Target="#slide=id.g1e7c1f994c_1_142" TargetMode="External"/><Relationship Id="rId7" Type="http://schemas.openxmlformats.org/officeDocument/2006/relationships/hyperlink" Target="#slide=id.g1e7c1f994c_1_84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#slide=id.g1e7c1deffa_0_14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#slide=id.g1e7c1f994c_1_84" TargetMode="External"/><Relationship Id="rId4" Type="http://schemas.openxmlformats.org/officeDocument/2006/relationships/hyperlink" Target="#slide=id.g1e7c1f994c_1_155" TargetMode="External"/><Relationship Id="rId5" Type="http://schemas.openxmlformats.org/officeDocument/2006/relationships/hyperlink" Target="http://www.youtube.com/watch?v=i2ykUpZqZNQ" TargetMode="External"/><Relationship Id="rId6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hyperlink" Target="#slide=id.g1e7c1deffa_0_64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s8cJJG3o1dc" TargetMode="External"/><Relationship Id="rId4" Type="http://schemas.openxmlformats.org/officeDocument/2006/relationships/image" Target="../media/image28.jpg"/><Relationship Id="rId5" Type="http://schemas.openxmlformats.org/officeDocument/2006/relationships/hyperlink" Target="#slide=id.g1e7c1f994c_1_166" TargetMode="External"/><Relationship Id="rId6" Type="http://schemas.openxmlformats.org/officeDocument/2006/relationships/hyperlink" Target="#slide=id.g1e7c1f994c_1_84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hyperlink" Target="#slide=id.g1e7c1f994c_1_176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hyperlink" Target="#slide=id.g1e7c1f994c_1_84" TargetMode="External"/><Relationship Id="rId4" Type="http://schemas.openxmlformats.org/officeDocument/2006/relationships/hyperlink" Target="#slide=id.g1e7c1f994c_1_171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hyperlink" Target="#slide=id.g1e7c1deffa_1_1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#slide=id.g1e7c1f994c_1_84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youtube.com/watch?v=BhGyisPsmCs" TargetMode="External"/><Relationship Id="rId4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hyperlink" Target="#slide=id.g1e7c1f994c_1_84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Relationship Id="rId4" Type="http://schemas.openxmlformats.org/officeDocument/2006/relationships/hyperlink" Target="#slide=id.g1e7c1f994c_1_8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#slide=id.g1e7c1f994c_1_102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12.jpg"/><Relationship Id="rId6" Type="http://schemas.openxmlformats.org/officeDocument/2006/relationships/hyperlink" Target="#slide=id.g1e7c1f994c_1_110" TargetMode="External"/><Relationship Id="rId7" Type="http://schemas.openxmlformats.org/officeDocument/2006/relationships/hyperlink" Target="#slide=id.g1e7c1f994c_1_97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7.jpg"/><Relationship Id="rId5" Type="http://schemas.openxmlformats.org/officeDocument/2006/relationships/image" Target="../media/image13.jpg"/><Relationship Id="rId6" Type="http://schemas.openxmlformats.org/officeDocument/2006/relationships/image" Target="../media/image15.jpg"/><Relationship Id="rId7" Type="http://schemas.openxmlformats.org/officeDocument/2006/relationships/hyperlink" Target="#slide=id.g1e7c1f994c_1_119" TargetMode="External"/><Relationship Id="rId8" Type="http://schemas.openxmlformats.org/officeDocument/2006/relationships/hyperlink" Target="#slide=id.g1e7c1f994c_1_102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hyperlink" Target="#slide=id.g1e7c1f994c_1_124" TargetMode="External"/><Relationship Id="rId5" Type="http://schemas.openxmlformats.org/officeDocument/2006/relationships/hyperlink" Target="#slide=id.g1e7c1f994c_1_11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5" Type="http://schemas.openxmlformats.org/officeDocument/2006/relationships/hyperlink" Target="#slide=id.g1e7c1f994c_1_131" TargetMode="External"/><Relationship Id="rId6" Type="http://schemas.openxmlformats.org/officeDocument/2006/relationships/hyperlink" Target="#slide=id.g1e7c1f994c_1_119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hyperlink" Target="#slide=id.g1e7c1f994c_1_137" TargetMode="External"/><Relationship Id="rId6" Type="http://schemas.openxmlformats.org/officeDocument/2006/relationships/hyperlink" Target="#slide=id.g1e7c1f994c_1_124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hyperlink" Target="#slide=id.g1e7c1f994c_1_142" TargetMode="External"/><Relationship Id="rId5" Type="http://schemas.openxmlformats.org/officeDocument/2006/relationships/hyperlink" Target="#slide=id.g1e7c1f994c_1_1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ctrTitle"/>
          </p:nvPr>
        </p:nvSpPr>
        <p:spPr>
          <a:xfrm>
            <a:off x="2011636" y="1240734"/>
            <a:ext cx="5792700" cy="6372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Garamond"/>
              <a:buNone/>
            </a:pPr>
            <a:r>
              <a:rPr b="1" i="0" lang="th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ลูกประคบสมุนไพร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404" y="812169"/>
            <a:ext cx="2408100" cy="14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9500" y="2716099"/>
            <a:ext cx="6624600" cy="15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 b="12667" l="65114" r="3944" t="9631"/>
          <a:stretch/>
        </p:blipFill>
        <p:spPr>
          <a:xfrm>
            <a:off x="6598410" y="924791"/>
            <a:ext cx="1385700" cy="126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>
            <a:hlinkClick r:id="rId6"/>
          </p:cNvPr>
          <p:cNvSpPr txBox="1"/>
          <p:nvPr/>
        </p:nvSpPr>
        <p:spPr>
          <a:xfrm>
            <a:off x="875550" y="2481225"/>
            <a:ext cx="3000000" cy="493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515151"/>
                </a:solidFill>
              </a:rPr>
              <a:t>อุปกรณ์การทำลูกประคบ</a:t>
            </a:r>
          </a:p>
        </p:txBody>
      </p:sp>
      <p:sp>
        <p:nvSpPr>
          <p:cNvPr id="143" name="Shape 143">
            <a:hlinkClick r:id="rId7"/>
          </p:cNvPr>
          <p:cNvSpPr txBox="1"/>
          <p:nvPr/>
        </p:nvSpPr>
        <p:spPr>
          <a:xfrm>
            <a:off x="5115300" y="2521275"/>
            <a:ext cx="3000000" cy="4224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002060"/>
                </a:solidFill>
              </a:rPr>
              <a:t>ตัวยาที่นิยมใช้ทำลูกประคบ</a:t>
            </a:r>
          </a:p>
        </p:txBody>
      </p:sp>
      <p:sp>
        <p:nvSpPr>
          <p:cNvPr id="144" name="Shape 144">
            <a:hlinkClick r:id="rId8"/>
          </p:cNvPr>
          <p:cNvSpPr txBox="1"/>
          <p:nvPr/>
        </p:nvSpPr>
        <p:spPr>
          <a:xfrm>
            <a:off x="806650" y="3129750"/>
            <a:ext cx="3000000" cy="4224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002060"/>
                </a:solidFill>
              </a:rPr>
              <a:t>วิธีการบทำลูกประคบ</a:t>
            </a:r>
          </a:p>
        </p:txBody>
      </p:sp>
      <p:sp>
        <p:nvSpPr>
          <p:cNvPr id="145" name="Shape 145">
            <a:hlinkClick r:id="rId9"/>
          </p:cNvPr>
          <p:cNvSpPr txBox="1"/>
          <p:nvPr/>
        </p:nvSpPr>
        <p:spPr>
          <a:xfrm>
            <a:off x="875550" y="3706875"/>
            <a:ext cx="3000000" cy="493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002060"/>
                </a:solidFill>
              </a:rPr>
              <a:t>วิธีการประคบ</a:t>
            </a:r>
          </a:p>
        </p:txBody>
      </p:sp>
      <p:sp>
        <p:nvSpPr>
          <p:cNvPr id="146" name="Shape 146">
            <a:hlinkClick r:id="rId10"/>
          </p:cNvPr>
          <p:cNvSpPr txBox="1"/>
          <p:nvPr/>
        </p:nvSpPr>
        <p:spPr>
          <a:xfrm>
            <a:off x="5115300" y="3149775"/>
            <a:ext cx="3000000" cy="4224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002060"/>
                </a:solidFill>
              </a:rPr>
              <a:t>ประโยชน์ของการประคบ</a:t>
            </a:r>
            <a:r>
              <a:rPr b="1" lang="th" sz="3240">
                <a:solidFill>
                  <a:srgbClr val="002060"/>
                </a:solidFill>
                <a:latin typeface="AngsanaUPC"/>
                <a:ea typeface="AngsanaUPC"/>
                <a:cs typeface="AngsanaUPC"/>
                <a:sym typeface="AngsanaUPC"/>
              </a:rPr>
              <a:t> </a:t>
            </a:r>
          </a:p>
        </p:txBody>
      </p:sp>
      <p:sp>
        <p:nvSpPr>
          <p:cNvPr id="147" name="Shape 147">
            <a:hlinkClick r:id="rId11"/>
          </p:cNvPr>
          <p:cNvSpPr txBox="1"/>
          <p:nvPr/>
        </p:nvSpPr>
        <p:spPr>
          <a:xfrm>
            <a:off x="5115300" y="3778275"/>
            <a:ext cx="3000000" cy="4224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002060"/>
                </a:solidFill>
              </a:rPr>
              <a:t>ข้อควรระวัง</a:t>
            </a:r>
          </a:p>
        </p:txBody>
      </p:sp>
      <p:sp>
        <p:nvSpPr>
          <p:cNvPr id="148" name="Shape 148">
            <a:hlinkClick r:id="rId12"/>
          </p:cNvPr>
          <p:cNvSpPr txBox="1"/>
          <p:nvPr/>
        </p:nvSpPr>
        <p:spPr>
          <a:xfrm>
            <a:off x="875550" y="4355400"/>
            <a:ext cx="3000000" cy="493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rgbClr val="002060"/>
                </a:solidFill>
              </a:rPr>
              <a:t>การเก็บลูกประคบสมุนไพร</a:t>
            </a:r>
          </a:p>
        </p:txBody>
      </p:sp>
      <p:sp>
        <p:nvSpPr>
          <p:cNvPr id="149" name="Shape 149">
            <a:hlinkClick r:id="rId13"/>
          </p:cNvPr>
          <p:cNvSpPr txBox="1"/>
          <p:nvPr/>
        </p:nvSpPr>
        <p:spPr>
          <a:xfrm>
            <a:off x="5115300" y="4283700"/>
            <a:ext cx="3000000" cy="493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 sz="1800">
                <a:solidFill>
                  <a:srgbClr val="E06666"/>
                </a:solidFill>
              </a:rPr>
              <a:t>ครูผู้สอน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1371600" y="971550"/>
            <a:ext cx="6400799" cy="514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th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การบูร (2 ช้อนโต๊ะ) แต่งกลิ่น บำรุงหัวใจ</a:t>
            </a:r>
          </a:p>
        </p:txBody>
      </p:sp>
      <p:pic>
        <p:nvPicPr>
          <p:cNvPr descr="D:\download (3).jpg" id="226" name="Shape 2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139701"/>
            <a:ext cx="3168723" cy="182747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D:\download (2).jpg" id="227" name="Shape 227"/>
          <p:cNvPicPr preferRelativeResize="0"/>
          <p:nvPr/>
        </p:nvPicPr>
        <p:blipFill rotWithShape="1">
          <a:blip r:embed="rId4">
            <a:alphaModFix/>
          </a:blip>
          <a:srcRect b="13127" l="0" r="0" t="0"/>
          <a:stretch/>
        </p:blipFill>
        <p:spPr>
          <a:xfrm>
            <a:off x="1445920" y="2139701"/>
            <a:ext cx="2892975" cy="183101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28" name="Shape 228">
            <a:hlinkClick r:id="rId5"/>
          </p:cNvPr>
          <p:cNvSpPr/>
          <p:nvPr/>
        </p:nvSpPr>
        <p:spPr>
          <a:xfrm>
            <a:off x="8132075" y="4579550"/>
            <a:ext cx="803700" cy="4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  <p:sp>
        <p:nvSpPr>
          <p:cNvPr id="229" name="Shape 229">
            <a:hlinkClick r:id="rId6"/>
          </p:cNvPr>
          <p:cNvSpPr/>
          <p:nvPr/>
        </p:nvSpPr>
        <p:spPr>
          <a:xfrm>
            <a:off x="275550" y="4579550"/>
            <a:ext cx="1023300" cy="498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ก่อนหน้า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1371600" y="971550"/>
            <a:ext cx="6400799" cy="514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th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ใบส้มป่อย (100 กรัม) ช่วยบำรุงผิว แก้โรคผิวหนัง ลดความดัน</a:t>
            </a:r>
          </a:p>
        </p:txBody>
      </p:sp>
      <p:pic>
        <p:nvPicPr>
          <p:cNvPr descr="D:\download (4).jpg" id="235" name="Shape 2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1840" y="2069842"/>
            <a:ext cx="2937617" cy="1512168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D:\download (5).jpg" id="236" name="Shape 2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128" y="2203802"/>
            <a:ext cx="2556484" cy="1430033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D:\download (6).jpg" id="237" name="Shape 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575" y="2085695"/>
            <a:ext cx="2736303" cy="1537190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238" name="Shape 238">
            <a:hlinkClick r:id="rId6"/>
          </p:cNvPr>
          <p:cNvSpPr/>
          <p:nvPr/>
        </p:nvSpPr>
        <p:spPr>
          <a:xfrm>
            <a:off x="275550" y="4579550"/>
            <a:ext cx="1023300" cy="498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ก่อนหน้า</a:t>
            </a:r>
          </a:p>
        </p:txBody>
      </p:sp>
      <p:sp>
        <p:nvSpPr>
          <p:cNvPr id="239" name="Shape 239">
            <a:hlinkClick r:id="rId7"/>
          </p:cNvPr>
          <p:cNvSpPr/>
          <p:nvPr/>
        </p:nvSpPr>
        <p:spPr>
          <a:xfrm>
            <a:off x="4156125" y="4579550"/>
            <a:ext cx="1274400" cy="414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 กลับเมนูหลัก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1371600" y="971550"/>
            <a:ext cx="6400799" cy="514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Garamond"/>
              <a:buNone/>
            </a:pPr>
            <a:r>
              <a:rPr b="1" i="0" lang="th" sz="3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วิธีการทำลูกประคบ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755575" y="1599651"/>
            <a:ext cx="7632900" cy="3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381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i="0" lang="th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หั่นหัวไพล ขมิ้นชัน ต้นตะไคร้ ผิวมะกรูด ตำมะกรูด ตำพอหยาบๆ (เวลาประคบจะได้ไม่    ระคายเคือง)</a:t>
            </a:r>
          </a:p>
          <a:p>
            <a:pPr indent="38100" lvl="0" marL="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i="0" lang="th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นำใบมะขาม ใบส้มป่อย (เฉพาะใบ) ผสมกับสมุนไพรข้อ 1 เสร็จ แล้วให้ใส่เกลือ การบูร คลุกเคล้าให้เป็น    เนื้อเดียวกัน แต่อย่าแฉะจนเป็นน้ำ</a:t>
            </a:r>
          </a:p>
          <a:p>
            <a:pPr indent="38100" lvl="0" marL="0" marR="0" rtl="0" algn="l">
              <a:lnSpc>
                <a:spcPct val="115000"/>
              </a:lnSpc>
              <a:spcBef>
                <a:spcPts val="480"/>
              </a:spcBef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แบ่งตัวยาที่เรียบร้อยแล้ว ใส่ผ้าดิบห่อเป็นลูกประคบประมาณลูกส้มโอ รัดด้วยเชือกให้แน่น (ลูกประคบเวลาถูกความร้อนยาสมุนไพรจะฝ่อลง ให้รัดใหม่ให้แน่นเหมือนเดิม)</a:t>
            </a:r>
          </a:p>
        </p:txBody>
      </p:sp>
      <p:sp>
        <p:nvSpPr>
          <p:cNvPr id="246" name="Shape 246">
            <a:hlinkClick r:id="rId3"/>
          </p:cNvPr>
          <p:cNvSpPr/>
          <p:nvPr/>
        </p:nvSpPr>
        <p:spPr>
          <a:xfrm>
            <a:off x="8113808" y="4579550"/>
            <a:ext cx="822000" cy="4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1371600" y="971550"/>
            <a:ext cx="6400800" cy="51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br>
              <a:rPr lang="th" sz="2400">
                <a:latin typeface="Arial"/>
                <a:ea typeface="Arial"/>
                <a:cs typeface="Arial"/>
                <a:sym typeface="Arial"/>
              </a:rPr>
            </a:br>
            <a:r>
              <a:rPr b="1" lang="th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วิธีการทำลูกประคบ</a:t>
            </a:r>
          </a:p>
        </p:txBody>
      </p:sp>
      <p:sp>
        <p:nvSpPr>
          <p:cNvPr id="252" name="Shape 252">
            <a:hlinkClick r:id="rId3"/>
          </p:cNvPr>
          <p:cNvSpPr/>
          <p:nvPr/>
        </p:nvSpPr>
        <p:spPr>
          <a:xfrm>
            <a:off x="7634875" y="4579550"/>
            <a:ext cx="1300800" cy="4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กลับเมนูหลัก</a:t>
            </a:r>
          </a:p>
        </p:txBody>
      </p:sp>
      <p:sp>
        <p:nvSpPr>
          <p:cNvPr id="253" name="Shape 253">
            <a:hlinkClick r:id="rId4"/>
          </p:cNvPr>
          <p:cNvSpPr/>
          <p:nvPr/>
        </p:nvSpPr>
        <p:spPr>
          <a:xfrm>
            <a:off x="275550" y="4579550"/>
            <a:ext cx="1023300" cy="498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ก่อนหน้า</a:t>
            </a:r>
          </a:p>
        </p:txBody>
      </p:sp>
      <p:sp>
        <p:nvSpPr>
          <p:cNvPr descr="มาดูวิธีการทำลูกประคบกันดีกว่า......" id="254" name="Shape 254" title="วิธีการทำลูกประคบ">
            <a:hlinkClick r:id="rId5"/>
          </p:cNvPr>
          <p:cNvSpPr/>
          <p:nvPr/>
        </p:nvSpPr>
        <p:spPr>
          <a:xfrm>
            <a:off x="2992750" y="1876325"/>
            <a:ext cx="3523225" cy="264240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3355" y="1365014"/>
            <a:ext cx="3297300" cy="26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1371600" y="971550"/>
            <a:ext cx="6400799" cy="514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Droid Sans"/>
              <a:buNone/>
            </a:pPr>
            <a:r>
              <a:rPr b="1" i="0" lang="th" sz="3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วิธีการประคบ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734775" y="1587650"/>
            <a:ext cx="7726500" cy="27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22669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นำลูกประคบที่ได้ไปนึ่งในหม้อนึ่ง ใช้เวลานึ่งประมาณ 15-20 นาที</a:t>
            </a:r>
          </a:p>
          <a:p>
            <a:pPr indent="22669" lvl="0" marL="0" marR="0" rtl="0" algn="l">
              <a:lnSpc>
                <a:spcPct val="115000"/>
              </a:lnSpc>
              <a:spcBef>
                <a:spcPts val="351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นำลูกประคบที่รับความร้อนได้ที่แล้วมาประคบคนไข้ที่มีอาการต่างๆ โดยสับเปลี่ยนลูกประคบ</a:t>
            </a:r>
          </a:p>
          <a:p>
            <a:pPr indent="22669" lvl="0" marL="0" marR="0" rtl="0" algn="l">
              <a:lnSpc>
                <a:spcPct val="115000"/>
              </a:lnSpc>
              <a:spcBef>
                <a:spcPts val="351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จัดท่าคนไข้ให้เหมาะสม เช่น นอนหงาย นั่ง นอนตะแครง ขึ้นอยู่กับตำแหน่งที่จะทำการ</a:t>
            </a:r>
          </a:p>
          <a:p>
            <a:pPr indent="0" lvl="0" marR="0" rtl="0" algn="l">
              <a:lnSpc>
                <a:spcPct val="115000"/>
              </a:lnSpc>
              <a:spcBef>
                <a:spcPts val="351"/>
              </a:spcBef>
              <a:spcAft>
                <a:spcPts val="0"/>
              </a:spcAft>
              <a:buNone/>
            </a:pPr>
            <a:r>
              <a:rPr b="1" lang="th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1" i="0" lang="th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ประคบสมุนไพร</a:t>
            </a:r>
          </a:p>
          <a:p>
            <a:pPr indent="22669" lvl="0" marL="0" marR="0" rtl="0" algn="l">
              <a:lnSpc>
                <a:spcPct val="115000"/>
              </a:lnSpc>
              <a:spcBef>
                <a:spcPts val="351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นำลูกประคบที่รับความร้อนได้ที่แล้วมาประคบบริเวณที่ต้องการประคบ (การทดสอบความ</a:t>
            </a:r>
          </a:p>
          <a:p>
            <a:pPr indent="0" lvl="0" marR="0" rtl="0" algn="l">
              <a:lnSpc>
                <a:spcPct val="115000"/>
              </a:lnSpc>
              <a:spcBef>
                <a:spcPts val="351"/>
              </a:spcBef>
              <a:spcAft>
                <a:spcPts val="0"/>
              </a:spcAft>
              <a:buNone/>
            </a:pPr>
            <a:r>
              <a:rPr b="1" lang="th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1" i="0" lang="th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ร้อนของลูกประคบคือแตะที่ท้องแขนหรือหลังมือ)</a:t>
            </a:r>
          </a:p>
          <a:p>
            <a:pPr indent="22669" lvl="0" marL="0" marR="0" rtl="0" algn="l">
              <a:lnSpc>
                <a:spcPct val="115000"/>
              </a:lnSpc>
              <a:spcBef>
                <a:spcPts val="351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ในการวางลูกประคบบนผิวหนังคนไข้โดยตรงในช่วงแรกๆ ต้องทำด้วยความเร็ว ไม่วางแช่</a:t>
            </a:r>
          </a:p>
          <a:p>
            <a:pPr indent="0" lvl="0" marR="0" rtl="0" algn="l">
              <a:lnSpc>
                <a:spcPct val="115000"/>
              </a:lnSpc>
              <a:spcBef>
                <a:spcPts val="351"/>
              </a:spcBef>
              <a:spcAft>
                <a:spcPts val="0"/>
              </a:spcAft>
              <a:buNone/>
            </a:pPr>
            <a:r>
              <a:rPr b="1" lang="th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1" i="0" lang="th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นานๆ เพราะคนไข้จะทนร้อนไม่ได้มาก</a:t>
            </a:r>
          </a:p>
          <a:p>
            <a:pPr indent="22669" lvl="0" marL="0" marR="0" rtl="0" algn="l">
              <a:lnSpc>
                <a:spcPct val="115000"/>
              </a:lnSpc>
              <a:spcBef>
                <a:spcPts val="35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i="0" lang="t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เมื่อลูกประคบคลายความร้อนลงก็สามารถเปลี่ยนลูกประคบอีกลูกหนึ่งแทน (นำลูกเดิมไปนึ่งต่อ)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333"/>
              </a:spcBef>
              <a:buClr>
                <a:schemeClr val="dk1"/>
              </a:buClr>
              <a:buSzPct val="118928"/>
              <a:buFont typeface="Noto Sans Symbols"/>
              <a:buNone/>
            </a:pPr>
            <a:r>
              <a:t/>
            </a:r>
            <a:endParaRPr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>
            <a:hlinkClick r:id="rId3"/>
          </p:cNvPr>
          <p:cNvSpPr/>
          <p:nvPr/>
        </p:nvSpPr>
        <p:spPr>
          <a:xfrm>
            <a:off x="8132075" y="4579550"/>
            <a:ext cx="803700" cy="4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1371600" y="971550"/>
            <a:ext cx="6400800" cy="51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2060"/>
              </a:buClr>
              <a:buSzPct val="25000"/>
              <a:buFont typeface="Droid Sans"/>
              <a:buNone/>
            </a:pPr>
            <a:r>
              <a:rPr b="1" lang="th" sz="3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วิธีการประคบ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1371600" y="1828800"/>
            <a:ext cx="6400800" cy="22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 title="วิธีการใช้ลูกประคบสมุนไพร">
            <a:hlinkClick r:id="rId3"/>
          </p:cNvPr>
          <p:cNvSpPr/>
          <p:nvPr/>
        </p:nvSpPr>
        <p:spPr>
          <a:xfrm>
            <a:off x="3056550" y="1743075"/>
            <a:ext cx="3276600" cy="24574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4" name="Shape 274">
            <a:hlinkClick r:id="rId5"/>
          </p:cNvPr>
          <p:cNvSpPr/>
          <p:nvPr/>
        </p:nvSpPr>
        <p:spPr>
          <a:xfrm>
            <a:off x="441600" y="4526725"/>
            <a:ext cx="1096800" cy="514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ก่อนหน้า</a:t>
            </a:r>
          </a:p>
        </p:txBody>
      </p:sp>
      <p:sp>
        <p:nvSpPr>
          <p:cNvPr id="275" name="Shape 275">
            <a:hlinkClick r:id="rId6"/>
          </p:cNvPr>
          <p:cNvSpPr/>
          <p:nvPr/>
        </p:nvSpPr>
        <p:spPr>
          <a:xfrm>
            <a:off x="7669325" y="4572925"/>
            <a:ext cx="1280400" cy="421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กลับเมนูหลัก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393650" y="838050"/>
            <a:ext cx="8463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Droid Sans"/>
              <a:buNone/>
            </a:pPr>
            <a:r>
              <a:rPr b="1" i="0" lang="th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ประโยชน์ของการประคบ (จากตัวยาสมุนไพรและความร้อน)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971600" y="1707654"/>
            <a:ext cx="7200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381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i="0" lang="th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บรรเทาอาการปวดเมื่อย</a:t>
            </a:r>
          </a:p>
          <a:p>
            <a:pPr indent="38100" lvl="0" marL="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i="0" lang="th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ช่วยลดอาการบวม อักเสบของกล้ามเนื้อ เอ็น ข้อต่อหลัง 24-48 ชั่วโมง</a:t>
            </a:r>
          </a:p>
          <a:p>
            <a:pPr indent="38100" lvl="0" marL="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i="0" lang="th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ลดอาการเกร็งของกล้ามเนื้อ</a:t>
            </a:r>
          </a:p>
          <a:p>
            <a:pPr indent="38100" lvl="0" marL="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i="0" lang="th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ช่วยให้เนื้อเยื่อ ผัังผืด ยืืดตัวออก</a:t>
            </a:r>
          </a:p>
          <a:p>
            <a:pPr indent="38100" lvl="0" marL="0" marR="0" rtl="0" algn="l">
              <a:lnSpc>
                <a:spcPct val="115000"/>
              </a:lnSpc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i="0" lang="th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ลดการติดขัดของข้อต่อ</a:t>
            </a:r>
          </a:p>
        </p:txBody>
      </p:sp>
      <p:sp>
        <p:nvSpPr>
          <p:cNvPr id="282" name="Shape 282">
            <a:hlinkClick r:id="rId3"/>
          </p:cNvPr>
          <p:cNvSpPr/>
          <p:nvPr/>
        </p:nvSpPr>
        <p:spPr>
          <a:xfrm>
            <a:off x="8132075" y="4579550"/>
            <a:ext cx="803700" cy="4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432999" y="1059575"/>
            <a:ext cx="8016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Droid Sans"/>
              <a:buNone/>
            </a:pPr>
            <a:r>
              <a:rPr b="1" i="0" lang="th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ประโยชน์ของการประคบ </a:t>
            </a:r>
            <a:r>
              <a:rPr b="1" lang="th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th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(จากตัวยาสมุนไพรและความร้อน)(ต่อ)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1371600" y="1828800"/>
            <a:ext cx="6400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Noto Sans Symbols"/>
              <a:buNone/>
            </a:pPr>
            <a:r>
              <a:rPr i="0" lang="th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7.ลดอาการปวด</a:t>
            </a:r>
          </a:p>
          <a:p>
            <a:pPr indent="0" lvl="0" marL="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Noto Sans Symbols"/>
              <a:buNone/>
            </a:pPr>
            <a:r>
              <a:rPr i="0" lang="th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8.ช่วยเพิ่มการไหลเวียนของโลหิต</a:t>
            </a:r>
          </a:p>
          <a:p>
            <a:pPr indent="0" lvl="0" marL="0" marR="0" rtl="0" algn="l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>
            <a:hlinkClick r:id="rId3"/>
          </p:cNvPr>
          <p:cNvSpPr/>
          <p:nvPr/>
        </p:nvSpPr>
        <p:spPr>
          <a:xfrm>
            <a:off x="7623400" y="4579550"/>
            <a:ext cx="1312500" cy="4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กลับเมนูหลัก</a:t>
            </a:r>
          </a:p>
        </p:txBody>
      </p:sp>
      <p:sp>
        <p:nvSpPr>
          <p:cNvPr id="290" name="Shape 290">
            <a:hlinkClick r:id="rId4"/>
          </p:cNvPr>
          <p:cNvSpPr/>
          <p:nvPr/>
        </p:nvSpPr>
        <p:spPr>
          <a:xfrm>
            <a:off x="275550" y="4579550"/>
            <a:ext cx="1023300" cy="498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ก่อนหน้า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371600" y="971550"/>
            <a:ext cx="6400799" cy="514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Garamond"/>
              <a:buNone/>
            </a:pPr>
            <a:r>
              <a:rPr i="0" lang="th" sz="3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ข้อควรระวัง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827583" y="1491630"/>
            <a:ext cx="7488831" cy="2700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Noto Sans Symbols"/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Noto Sans Symbols"/>
              <a:buNone/>
            </a:pPr>
            <a:r>
              <a:rPr b="1" i="0" lang="t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i="0" lang="t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</a:t>
            </a:r>
            <a:r>
              <a:rPr b="1" i="0" lang="t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ไม่ควรใช้ลูกประคบที่ร้อนเกินไป โดยเฉพาะบริเวณผิวหนังที่เคยเป็นแผลมาก่อนหรือ</a:t>
            </a:r>
          </a:p>
          <a:p>
            <a:pPr indent="0" lvl="0" marL="38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Noto Sans Symbols"/>
              <a:buNone/>
            </a:pPr>
            <a:r>
              <a:rPr b="1" lang="th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1" i="0" lang="t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บริเวณที่มีกระดูกยื่น และต้องระมัดระวังเป็นพิเศษในผู้ป่วย</a:t>
            </a:r>
          </a:p>
          <a:p>
            <a:pPr indent="0" lvl="0" marL="381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Noto Sans Symbols"/>
              <a:buNone/>
            </a:pPr>
            <a:r>
              <a:rPr b="1" i="0" lang="t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i="0" lang="t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</a:t>
            </a:r>
            <a:r>
              <a:rPr b="1" i="0" lang="t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โรคเบาหวาน อัมพาต ในเด็กและผู้สูงอายุ เพราะมักมีความรู้สึกในการรับรู้และตอบสนอง</a:t>
            </a:r>
          </a:p>
          <a:p>
            <a:pPr indent="0" lvl="0" marL="381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Noto Sans Symbols"/>
              <a:buNone/>
            </a:pPr>
            <a:r>
              <a:rPr b="1" lang="th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1" i="0" lang="t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ช้าอาจทำให้ผิวหนังไหม้พองได้ง่าย</a:t>
            </a:r>
          </a:p>
          <a:p>
            <a:pPr indent="0" lvl="0" marL="381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Noto Sans Symbols"/>
              <a:buNone/>
            </a:pPr>
            <a:r>
              <a:rPr b="1" i="0" lang="t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i="0" lang="t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</a:t>
            </a:r>
            <a:r>
              <a:rPr b="1" i="0" lang="t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ไม่ควรใช้การประคบสมุนไพรในกรณีที่มีอาการอักเสบ บวม แดง ร้อน ในช่วง 24 ชั่วโมง</a:t>
            </a:r>
          </a:p>
          <a:p>
            <a:pPr indent="0" lvl="0" marL="381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Noto Sans Symbols"/>
              <a:buNone/>
            </a:pPr>
            <a:r>
              <a:rPr b="1" lang="th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b="1" i="0" lang="t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แรกเพราะจะทำให้อักเสบบวมมากขึ้นและอาจมีเลือดออกมากตามมาได้</a:t>
            </a: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buClr>
                <a:srgbClr val="333333"/>
              </a:buClr>
              <a:buSzPct val="25000"/>
              <a:buFont typeface="Noto Sans Symbols"/>
              <a:buNone/>
            </a:pPr>
            <a:r>
              <a:rPr b="1" i="0" lang="t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4.     หลังจากประคบสมุนไพร เสร็จใหม่ ๆ ไม่ควรอาบน้ำทันที เพราะจะไปล้างตัวยาจากผิวหนัง</a:t>
            </a: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buClr>
                <a:srgbClr val="333333"/>
              </a:buClr>
              <a:buSzPct val="25000"/>
              <a:buFont typeface="Noto Sans Symbols"/>
              <a:buNone/>
            </a:pPr>
            <a:r>
              <a:rPr b="1" lang="th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b="1" i="0" lang="th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และร่างกายยังไม่ สามารถปรับตัวได้ทัน อาจทำให้เกิด เป็นไข้ได้</a:t>
            </a:r>
          </a:p>
        </p:txBody>
      </p:sp>
      <p:sp>
        <p:nvSpPr>
          <p:cNvPr id="297" name="Shape 297">
            <a:hlinkClick r:id="rId3"/>
          </p:cNvPr>
          <p:cNvSpPr/>
          <p:nvPr/>
        </p:nvSpPr>
        <p:spPr>
          <a:xfrm>
            <a:off x="8132075" y="4579550"/>
            <a:ext cx="803700" cy="4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1371600" y="897563"/>
            <a:ext cx="6400799" cy="588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br>
              <a:rPr i="0" lang="th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i="0" lang="th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i="0" lang="th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th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อุปกรณ์การทำลูกประคบ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1403650" y="1761649"/>
            <a:ext cx="6400800" cy="319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017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ผ้าดิบสำหรับห่อลูกประคบ ตัดเป็นผืนขนาด </a:t>
            </a:r>
          </a:p>
          <a:p>
            <a:pPr indent="0" lv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1" i="0" lang="th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กว้าง 35 x ยาว 35 </a:t>
            </a:r>
            <a:r>
              <a:rPr b="1" lang="th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th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เซนติเมตร</a:t>
            </a:r>
          </a:p>
          <a:p>
            <a:pPr indent="-13017" lvl="0" marL="0" marR="0" rtl="0" algn="l">
              <a:lnSpc>
                <a:spcPct val="130000"/>
              </a:lnSpc>
              <a:spcBef>
                <a:spcPts val="319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เชือก    </a:t>
            </a:r>
          </a:p>
          <a:p>
            <a:pPr indent="-13017" lvl="0" marL="0" marR="0" rtl="0" algn="l">
              <a:lnSpc>
                <a:spcPct val="130000"/>
              </a:lnSpc>
              <a:spcBef>
                <a:spcPts val="319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ตัวยาที่ใช้ทำลูกประคบ</a:t>
            </a:r>
          </a:p>
          <a:p>
            <a:pPr indent="-13017" lvl="0" marL="0" marR="0" rtl="0" algn="l">
              <a:lnSpc>
                <a:spcPct val="130000"/>
              </a:lnSpc>
              <a:spcBef>
                <a:spcPts val="319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ครก          </a:t>
            </a:r>
          </a:p>
          <a:p>
            <a:pPr indent="-13017" lvl="0" marL="0" marR="0" rtl="0" algn="l">
              <a:lnSpc>
                <a:spcPct val="130000"/>
              </a:lnSpc>
              <a:spcBef>
                <a:spcPts val="319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th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มีด</a:t>
            </a:r>
          </a:p>
          <a:p>
            <a:pPr indent="-13017" lvl="0" marL="0" marR="0" rtl="0" algn="l">
              <a:lnSpc>
                <a:spcPct val="130000"/>
              </a:lnSpc>
              <a:spcBef>
                <a:spcPts val="319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lang="th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เขียง</a:t>
            </a:r>
          </a:p>
          <a:p>
            <a:pPr indent="0" lvl="0" marR="0" rtl="0" algn="l">
              <a:lnSpc>
                <a:spcPct val="130000"/>
              </a:lnSpc>
              <a:spcBef>
                <a:spcPts val="319"/>
              </a:spcBef>
              <a:spcAft>
                <a:spcPts val="0"/>
              </a:spcAft>
              <a:buNone/>
            </a:pPr>
            <a:br>
              <a:rPr b="1" i="0" lang="th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th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sp>
        <p:nvSpPr>
          <p:cNvPr id="156" name="Shape 156">
            <a:hlinkClick r:id="rId3"/>
          </p:cNvPr>
          <p:cNvSpPr/>
          <p:nvPr/>
        </p:nvSpPr>
        <p:spPr>
          <a:xfrm>
            <a:off x="7278800" y="4420200"/>
            <a:ext cx="1676100" cy="72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th" sz="1800"/>
              <a:t>กลับเมนูหลัก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1371600" y="971550"/>
            <a:ext cx="6400800" cy="51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th" sz="2400">
                <a:latin typeface="Arial"/>
                <a:ea typeface="Arial"/>
                <a:cs typeface="Arial"/>
                <a:sym typeface="Arial"/>
              </a:rPr>
              <a:t>ข้อควรระวัง</a:t>
            </a:r>
          </a:p>
        </p:txBody>
      </p:sp>
      <p:sp>
        <p:nvSpPr>
          <p:cNvPr id="303" name="Shape 303" title="ข้อระวังการใช้ลูกประคบสมุนไพร">
            <a:hlinkClick r:id="rId3"/>
          </p:cNvPr>
          <p:cNvSpPr/>
          <p:nvPr/>
        </p:nvSpPr>
        <p:spPr>
          <a:xfrm>
            <a:off x="3095900" y="1743075"/>
            <a:ext cx="3276600" cy="24574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4" name="Shape 304"/>
          <p:cNvSpPr/>
          <p:nvPr/>
        </p:nvSpPr>
        <p:spPr>
          <a:xfrm>
            <a:off x="539600" y="4583475"/>
            <a:ext cx="1125000" cy="514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ก่อนหน้า</a:t>
            </a:r>
          </a:p>
        </p:txBody>
      </p:sp>
      <p:sp>
        <p:nvSpPr>
          <p:cNvPr id="305" name="Shape 305"/>
          <p:cNvSpPr/>
          <p:nvPr/>
        </p:nvSpPr>
        <p:spPr>
          <a:xfrm>
            <a:off x="7485625" y="4523500"/>
            <a:ext cx="1320300" cy="45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 กลับเมนูหลัก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1371600" y="997800"/>
            <a:ext cx="6400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Droid Sans"/>
              <a:buNone/>
            </a:pPr>
            <a:r>
              <a:rPr b="1" i="0" lang="th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การเก็บลูกประคบสมุนไพร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1154675" y="1828800"/>
            <a:ext cx="7006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th"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th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ลูกประคบสมุนไพรที่ใช้ครั้งหนึ่งแล้วสามารถเก็บไว้ได้นาน 3-5 วัน หลังจากใช้แล้วควรผึ่งลูกประคบให้แห้ง เก็บใส่ถุงหรือภาชนะปิดฝาให้แน่นแช่ตู้เย็นจะเก็บได้นานขึ้น ให้สังเกตถ้าลูกประคบมีเชื้อราปรากฏให้เห็นและมีกลิ่นเหม็นเปรี้ยว หรือสีเหลืองจางลง แสดงว่าตัวยาเสีย ไม่มีคุณภาพไม่ควรนำมาใช้อีกต่อไป เพราะจะใช้ไม่ได้ผล</a:t>
            </a:r>
          </a:p>
        </p:txBody>
      </p:sp>
      <p:sp>
        <p:nvSpPr>
          <p:cNvPr id="312" name="Shape 312">
            <a:hlinkClick r:id="rId3"/>
          </p:cNvPr>
          <p:cNvSpPr/>
          <p:nvPr/>
        </p:nvSpPr>
        <p:spPr>
          <a:xfrm>
            <a:off x="275550" y="4431600"/>
            <a:ext cx="1492500" cy="646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กลับเมนูหลัก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1371600" y="597025"/>
            <a:ext cx="6400800" cy="685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th" sz="30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ครูผู้สอน</a:t>
            </a: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1371600" y="1828800"/>
            <a:ext cx="6400800" cy="305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b="1" sz="1600">
              <a:latin typeface="Angsana New"/>
              <a:ea typeface="Angsana New"/>
              <a:cs typeface="Angsana New"/>
              <a:sym typeface="Angsana New"/>
            </a:endParaRPr>
          </a:p>
          <a:p>
            <a:pPr indent="0"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นางสาวมีนา   หมัดอะดัม</a:t>
            </a:r>
            <a:r>
              <a:rPr b="1" lang="th" sz="140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indent="0"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140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กลุ่มสาระการเรียนรู้สุขศึกษาและพลศึกษา</a:t>
            </a:r>
          </a:p>
          <a:p>
            <a:pPr indent="0"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1" lang="th" sz="1400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       โรงเรียนศิริราษฎร์สามัคคีอำเภอมายอ    จังหวัดปัตตานี</a:t>
            </a:r>
          </a:p>
          <a:p>
            <a:pPr indent="0"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th" sz="1400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 สำนักงานเขตพื้นที่การศึกษามัธยมศึกษา  เขต 15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 b="23499" l="0" r="0" t="5973"/>
          <a:stretch/>
        </p:blipFill>
        <p:spPr>
          <a:xfrm>
            <a:off x="3860550" y="1341274"/>
            <a:ext cx="1586200" cy="148122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>
            <a:hlinkClick r:id="rId4"/>
          </p:cNvPr>
          <p:cNvSpPr/>
          <p:nvPr/>
        </p:nvSpPr>
        <p:spPr>
          <a:xfrm>
            <a:off x="7697750" y="4537000"/>
            <a:ext cx="1271400" cy="501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กลับเมนูหลัก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1529050" y="709125"/>
            <a:ext cx="6400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Garamond"/>
              <a:buNone/>
            </a:pPr>
            <a:r>
              <a:rPr b="1" i="0" lang="th" sz="3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ตัวยาที่นิยมใช้ทำลูกประคบ (2 ลูก) 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1371600" y="1599642"/>
            <a:ext cx="6400799" cy="2862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22669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❖"/>
            </a:pPr>
            <a:r>
              <a:rPr b="1" i="0" lang="th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สาเหตุที่ต้องทำ 2 ลูก ก็เพราะเอาไว้เปลี่ยนเวลาใช้งานจะได้นำอีกลูกขึ้นนึ่ง จะได้ไม่ต้องรอ</a:t>
            </a:r>
          </a:p>
          <a:p>
            <a:pPr indent="22669" lvl="0" marL="0" marR="0" rtl="0" algn="l">
              <a:lnSpc>
                <a:spcPct val="130000"/>
              </a:lnSpc>
              <a:spcBef>
                <a:spcPts val="351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ไพล (500 กรัม) แก้ปวดเมื่อย ลดการอักเสบ</a:t>
            </a:r>
          </a:p>
          <a:p>
            <a:pPr indent="22669" lvl="0" marL="0" marR="0" rtl="0" algn="l">
              <a:lnSpc>
                <a:spcPct val="130000"/>
              </a:lnSpc>
              <a:spcBef>
                <a:spcPts val="351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ผิวมะกรูดถ้าไม่มีใช้ใบแทนได้ (200 กรัม) มีน้ำมันหอมระเหย แก้ลมวิงเวียน</a:t>
            </a:r>
          </a:p>
          <a:p>
            <a:pPr indent="22669" lvl="0" marL="0" marR="0" rtl="0" algn="l">
              <a:lnSpc>
                <a:spcPct val="130000"/>
              </a:lnSpc>
              <a:spcBef>
                <a:spcPts val="351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ตะไคร้บ้าน (100 กรัม) แต่งกลิ่น</a:t>
            </a:r>
          </a:p>
          <a:p>
            <a:pPr indent="22669" lvl="0" marL="0" marR="0" rtl="0" algn="l">
              <a:lnSpc>
                <a:spcPct val="130000"/>
              </a:lnSpc>
              <a:spcBef>
                <a:spcPts val="351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ใบมะขาม (300 กรัม) แก้อาการคันตามร่างกาย ช่วยบำรุงผิว</a:t>
            </a:r>
          </a:p>
          <a:p>
            <a:pPr indent="22669" lvl="0" marL="0" marR="0" rtl="0" algn="l">
              <a:lnSpc>
                <a:spcPct val="130000"/>
              </a:lnSpc>
              <a:spcBef>
                <a:spcPts val="351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ขมิ้นชัน (100 กรัม) ช่วยลดการอักเสบ แก้โรคผิวหนัง</a:t>
            </a:r>
          </a:p>
          <a:p>
            <a:pPr indent="22669" lvl="0" marL="0" marR="0" rtl="0" algn="l">
              <a:lnSpc>
                <a:spcPct val="130000"/>
              </a:lnSpc>
              <a:spcBef>
                <a:spcPts val="351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AutoNum type="arabicPeriod"/>
            </a:pPr>
            <a:r>
              <a:rPr b="1" i="0" lang="th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เกลือ (1 ช้อนโต๊ะ) ช่วยดูดความร้อนและช่วยพาตัวยาซึมผ่าน ผิวหนังได้สะดวกขึ้น</a:t>
            </a:r>
          </a:p>
          <a:p>
            <a:pPr indent="22669" lvl="0" marL="0" marR="0" rtl="0" algn="l">
              <a:lnSpc>
                <a:spcPct val="130000"/>
              </a:lnSpc>
              <a:spcBef>
                <a:spcPts val="351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AutoNum type="arabicPeriod"/>
            </a:pPr>
            <a:r>
              <a:rPr b="1" i="0" lang="th" sz="1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การบูร (2 ช้อนโต๊ะ) แต่งกลิ่น บำรุงหัวใจ</a:t>
            </a:r>
          </a:p>
          <a:p>
            <a:pPr indent="22669" lvl="0" marL="0" marR="0" rtl="0" algn="l">
              <a:lnSpc>
                <a:spcPct val="130000"/>
              </a:lnSpc>
              <a:spcBef>
                <a:spcPts val="351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AutoNum type="arabicPeriod"/>
            </a:pPr>
            <a:r>
              <a:rPr b="1" i="0" lang="th" sz="1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ใบส้มป่อย (100 กรัม) ช่วยบำรุงผิว แก้โรคผิวหนัง ลดความดัน</a:t>
            </a:r>
          </a:p>
          <a:p>
            <a:pPr indent="0" lvl="0" marL="0" marR="0" rtl="0" algn="l">
              <a:lnSpc>
                <a:spcPct val="130000"/>
              </a:lnSpc>
              <a:spcBef>
                <a:spcPts val="333"/>
              </a:spcBef>
              <a:buClr>
                <a:schemeClr val="dk1"/>
              </a:buClr>
              <a:buSzPct val="118928"/>
              <a:buFont typeface="Noto Sans Symbols"/>
              <a:buNone/>
            </a:pPr>
            <a:r>
              <a:t/>
            </a:r>
            <a:endParaRPr i="0" sz="14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>
            <a:hlinkClick r:id="rId3"/>
          </p:cNvPr>
          <p:cNvSpPr/>
          <p:nvPr/>
        </p:nvSpPr>
        <p:spPr>
          <a:xfrm>
            <a:off x="8132075" y="4579550"/>
            <a:ext cx="803700" cy="4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371600" y="971550"/>
            <a:ext cx="6400799" cy="514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th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ไพล (500 กรัม) แก้ปวดเมื่อย ลดการอักเสบ</a:t>
            </a:r>
          </a:p>
        </p:txBody>
      </p:sp>
      <p:pic>
        <p:nvPicPr>
          <p:cNvPr descr="D:\ศิริราษสามัคคี\images (2).jpg" id="169" name="Shape 1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3000971"/>
            <a:ext cx="2807704" cy="1247601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pic>
        <p:nvPicPr>
          <p:cNvPr descr="D:\ศิริราษสามัคคี\images (3).jpg" id="170" name="Shape 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5696" y="2963351"/>
            <a:ext cx="2628386" cy="1359824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D:\ศิริราษสามัคคี\images (5).jpg" id="171" name="Shape 1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2371" y="1948547"/>
            <a:ext cx="2297100" cy="1246500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sp>
        <p:nvSpPr>
          <p:cNvPr id="172" name="Shape 172">
            <a:hlinkClick r:id="rId6"/>
          </p:cNvPr>
          <p:cNvSpPr/>
          <p:nvPr/>
        </p:nvSpPr>
        <p:spPr>
          <a:xfrm>
            <a:off x="8132075" y="4579550"/>
            <a:ext cx="803700" cy="4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  <p:sp>
        <p:nvSpPr>
          <p:cNvPr id="173" name="Shape 173">
            <a:hlinkClick r:id="rId7"/>
          </p:cNvPr>
          <p:cNvSpPr/>
          <p:nvPr/>
        </p:nvSpPr>
        <p:spPr>
          <a:xfrm>
            <a:off x="275550" y="4579550"/>
            <a:ext cx="1023300" cy="498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ก่อนหน้า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1547675" y="971550"/>
            <a:ext cx="6400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th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ผิวมะกรูด</a:t>
            </a:r>
          </a:p>
        </p:txBody>
      </p:sp>
      <p:pic>
        <p:nvPicPr>
          <p:cNvPr descr="D:\ศิริราษสามัคคี\download (1).jpg" id="179" name="Shape 17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4153" y="730769"/>
            <a:ext cx="1296143" cy="813396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/>
            <a:headEnd len="med" w="med" type="none"/>
            <a:tailEnd len="med" w="med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descr="D:\ศิริราษสามัคคี\download (2).jpg" id="180" name="Shape 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679" y="759629"/>
            <a:ext cx="784537" cy="784537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/>
            <a:headEnd len="med" w="med" type="none"/>
            <a:tailEnd len="med" w="med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descr="D:\ศิริราษสามัคคี\download.jpg" id="181" name="Shape 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1640" y="2625755"/>
            <a:ext cx="2120713" cy="1362986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D:\ศิริราษสามัคคี\images (6).jpg" id="182" name="Shape 1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99992" y="2625755"/>
            <a:ext cx="3312367" cy="1362986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83" name="Shape 183"/>
          <p:cNvSpPr/>
          <p:nvPr/>
        </p:nvSpPr>
        <p:spPr>
          <a:xfrm>
            <a:off x="1077675" y="1829525"/>
            <a:ext cx="6572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None/>
            </a:pPr>
            <a:r>
              <a:rPr b="1" i="0" lang="th" u="none" cap="none" strike="noStrike">
                <a:solidFill>
                  <a:srgbClr val="333333"/>
                </a:solidFill>
              </a:rPr>
              <a:t>        ผิวมะกรูดถ้าไม่มีใช้ใบแทนได้ (200 กรัม) มีน้ำมันหอมระเหย แก้ลมวิงเวียน</a:t>
            </a:r>
          </a:p>
        </p:txBody>
      </p:sp>
      <p:sp>
        <p:nvSpPr>
          <p:cNvPr id="184" name="Shape 184">
            <a:hlinkClick r:id="rId7"/>
          </p:cNvPr>
          <p:cNvSpPr/>
          <p:nvPr/>
        </p:nvSpPr>
        <p:spPr>
          <a:xfrm>
            <a:off x="8132075" y="4579550"/>
            <a:ext cx="803700" cy="4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  <p:sp>
        <p:nvSpPr>
          <p:cNvPr id="185" name="Shape 185">
            <a:hlinkClick r:id="rId8"/>
          </p:cNvPr>
          <p:cNvSpPr/>
          <p:nvPr/>
        </p:nvSpPr>
        <p:spPr>
          <a:xfrm>
            <a:off x="275550" y="4579550"/>
            <a:ext cx="1023300" cy="498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ก่อนหน้า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1371600" y="711825"/>
            <a:ext cx="64008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th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ตะไคร้บ้าน (100 กรัม) แต่งกลิ่น</a:t>
            </a:r>
          </a:p>
        </p:txBody>
      </p:sp>
      <p:pic>
        <p:nvPicPr>
          <p:cNvPr descr="D:\lemon-grass.jpeg" id="191" name="Shape 19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3" y="1815666"/>
            <a:ext cx="4515043" cy="22860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92" name="Shape 192">
            <a:hlinkClick r:id="rId4"/>
          </p:cNvPr>
          <p:cNvSpPr/>
          <p:nvPr/>
        </p:nvSpPr>
        <p:spPr>
          <a:xfrm>
            <a:off x="8132075" y="4579550"/>
            <a:ext cx="803700" cy="4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  <p:sp>
        <p:nvSpPr>
          <p:cNvPr id="193" name="Shape 193">
            <a:hlinkClick r:id="rId5"/>
          </p:cNvPr>
          <p:cNvSpPr/>
          <p:nvPr/>
        </p:nvSpPr>
        <p:spPr>
          <a:xfrm>
            <a:off x="275550" y="4579550"/>
            <a:ext cx="1023300" cy="498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ก่อนหน้า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998850" y="971550"/>
            <a:ext cx="7133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th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ใบมะขาม (300 กรัม) แก้อาการคันตามร่างกาย ช่วยบำรุงผิว</a:t>
            </a:r>
          </a:p>
        </p:txBody>
      </p:sp>
      <p:pic>
        <p:nvPicPr>
          <p:cNvPr descr="D:\download (1).jpg"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2130002"/>
            <a:ext cx="2980165" cy="1674186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92929"/>
            </a:solidFill>
            <a:prstDash val="solid"/>
            <a:miter/>
            <a:headEnd len="med" w="med" type="none"/>
            <a:tailEnd len="med" w="med" type="none"/>
          </a:ln>
          <a:effectLst>
            <a:reflection blurRad="0" dir="5400000" dist="5000" endA="0" endPos="28000" kx="0" rotWithShape="0" algn="bl" stA="28000" stPos="0" sy="-100000" ky="0"/>
          </a:effectLst>
        </p:spPr>
      </p:pic>
      <p:pic>
        <p:nvPicPr>
          <p:cNvPr descr="D:\download.jpg" id="200" name="Shape 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63" y="2139701"/>
            <a:ext cx="2980165" cy="1674186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/>
            <a:headEnd len="med" w="med" type="none"/>
            <a:tailEnd len="med" w="med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201" name="Shape 201"/>
          <p:cNvSpPr txBox="1"/>
          <p:nvPr>
            <p:ph idx="1" type="body"/>
          </p:nvPr>
        </p:nvSpPr>
        <p:spPr>
          <a:xfrm flipH="1" rot="10800000">
            <a:off x="1371600" y="4114800"/>
            <a:ext cx="6400799" cy="77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2" name="Shape 202">
            <a:hlinkClick r:id="rId5"/>
          </p:cNvPr>
          <p:cNvSpPr/>
          <p:nvPr/>
        </p:nvSpPr>
        <p:spPr>
          <a:xfrm>
            <a:off x="8132075" y="4579550"/>
            <a:ext cx="803700" cy="4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  <p:sp>
        <p:nvSpPr>
          <p:cNvPr id="203" name="Shape 203">
            <a:hlinkClick r:id="rId6"/>
          </p:cNvPr>
          <p:cNvSpPr/>
          <p:nvPr/>
        </p:nvSpPr>
        <p:spPr>
          <a:xfrm>
            <a:off x="275550" y="4579550"/>
            <a:ext cx="1023300" cy="498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ก่อนหน้า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1371600" y="971550"/>
            <a:ext cx="6400799" cy="514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th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ขมิ้นชัน (100 กรัม) ช่วยลดการอักเสบ แก้โรคผิวหนัง</a:t>
            </a:r>
          </a:p>
        </p:txBody>
      </p:sp>
      <p:pic>
        <p:nvPicPr>
          <p:cNvPr descr="D:\images (1).jpg" id="209" name="Shape 20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2139701"/>
            <a:ext cx="3033687" cy="17042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D:\images.jpg" id="210" name="Shape 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4048" y="2301719"/>
            <a:ext cx="2812101" cy="1512168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211" name="Shape 211">
            <a:hlinkClick r:id="rId5"/>
          </p:cNvPr>
          <p:cNvSpPr/>
          <p:nvPr/>
        </p:nvSpPr>
        <p:spPr>
          <a:xfrm>
            <a:off x="8132075" y="4579550"/>
            <a:ext cx="803700" cy="4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  <p:sp>
        <p:nvSpPr>
          <p:cNvPr id="212" name="Shape 212">
            <a:hlinkClick r:id="rId6"/>
          </p:cNvPr>
          <p:cNvSpPr/>
          <p:nvPr/>
        </p:nvSpPr>
        <p:spPr>
          <a:xfrm>
            <a:off x="275550" y="4579550"/>
            <a:ext cx="1023300" cy="498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ก่อนหน้า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275550" y="800400"/>
            <a:ext cx="84042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th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เกลือ </a:t>
            </a:r>
            <a:r>
              <a:rPr b="1" i="0" lang="th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(1 ช้อนโต๊ะ) ช่วยดูดความร้อนและช่วยพาตัวยาซึมผ่าน ผิวหนังได้สะดว</a:t>
            </a:r>
            <a:r>
              <a:rPr b="1" i="0" lang="th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กขึ้น</a:t>
            </a:r>
          </a:p>
        </p:txBody>
      </p:sp>
      <p:pic>
        <p:nvPicPr>
          <p:cNvPr descr="D:\ol.jpg" id="218" name="Shape 2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5" y="1761660"/>
            <a:ext cx="4826356" cy="2407146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/>
            <a:headEnd len="med" w="med" type="none"/>
            <a:tailEnd len="med" w="med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219" name="Shape 219">
            <a:hlinkClick r:id="rId4"/>
          </p:cNvPr>
          <p:cNvSpPr/>
          <p:nvPr/>
        </p:nvSpPr>
        <p:spPr>
          <a:xfrm>
            <a:off x="8132075" y="4579550"/>
            <a:ext cx="803700" cy="4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ถัดไป</a:t>
            </a:r>
          </a:p>
        </p:txBody>
      </p:sp>
      <p:sp>
        <p:nvSpPr>
          <p:cNvPr id="220" name="Shape 220">
            <a:hlinkClick r:id="rId5"/>
          </p:cNvPr>
          <p:cNvSpPr/>
          <p:nvPr/>
        </p:nvSpPr>
        <p:spPr>
          <a:xfrm>
            <a:off x="275550" y="4579550"/>
            <a:ext cx="1023300" cy="498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ก่อนหน้า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แฟชั่น">
  <a:themeElements>
    <a:clrScheme name="แฟชั่น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