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8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  <p:sldMasterId id="2147483660" r:id="rId5"/>
    <p:sldMasterId id="2147483661" r:id="rId6"/>
    <p:sldMasterId id="2147483662" r:id="rId7"/>
    <p:sldMasterId id="2147483663" r:id="rId8"/>
    <p:sldMasterId id="2147483664" r:id="rId9"/>
    <p:sldMasterId id="2147483665" r:id="rId10"/>
  </p:sldMasterIdLst>
  <p:notesMasterIdLst>
    <p:notesMasterId r:id="rId11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</p:sldIdLst>
  <p:sldSz cy="6858000" cx="9144000"/>
  <p:notesSz cx="6858000" cy="9144000"/>
  <p:embeddedFontLst>
    <p:embeddedFont>
      <p:font typeface="Cabin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56B43A2-9867-405C-B401-DA059E52B143}">
  <a:tblStyle styleId="{F56B43A2-9867-405C-B401-DA059E52B143}" styleName="Table_0"/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9.xml"/><Relationship Id="rId22" Type="http://schemas.openxmlformats.org/officeDocument/2006/relationships/font" Target="fonts/Cabin-regular.fntdata"/><Relationship Id="rId21" Type="http://schemas.openxmlformats.org/officeDocument/2006/relationships/slide" Target="slides/slide10.xml"/><Relationship Id="rId24" Type="http://schemas.openxmlformats.org/officeDocument/2006/relationships/font" Target="fonts/Cabin-italic.fntdata"/><Relationship Id="rId23" Type="http://schemas.openxmlformats.org/officeDocument/2006/relationships/font" Target="fonts/Cabin-bold.fnt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25" Type="http://schemas.openxmlformats.org/officeDocument/2006/relationships/font" Target="fonts/Cabin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11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3" Type="http://schemas.openxmlformats.org/officeDocument/2006/relationships/slide" Target="slides/slide2.xml"/><Relationship Id="rId12" Type="http://schemas.openxmlformats.org/officeDocument/2006/relationships/slide" Target="slides/slide1.xml"/><Relationship Id="rId15" Type="http://schemas.openxmlformats.org/officeDocument/2006/relationships/slide" Target="slides/slide4.xml"/><Relationship Id="rId14" Type="http://schemas.openxmlformats.org/officeDocument/2006/relationships/slide" Target="slides/slide3.xml"/><Relationship Id="rId17" Type="http://schemas.openxmlformats.org/officeDocument/2006/relationships/slide" Target="slides/slide6.xml"/><Relationship Id="rId16" Type="http://schemas.openxmlformats.org/officeDocument/2006/relationships/slide" Target="slides/slide5.xml"/><Relationship Id="rId19" Type="http://schemas.openxmlformats.org/officeDocument/2006/relationships/slide" Target="slides/slide8.xml"/><Relationship Id="rId18" Type="http://schemas.openxmlformats.org/officeDocument/2006/relationships/slide" Target="slides/slide7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" name="Shape 24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" name="Shape 1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0" name="Shape 23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7" name="Shape 23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ภาพนิ่งชื่อเรื่อง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1432559" y="359897"/>
            <a:ext cx="7406639" cy="147218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1432559" y="1850064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032" lvl="0" marL="27432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ctr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เนื้อหาพร้อมคำอธิบายภาพ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457200" y="216778"/>
            <a:ext cx="3809999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 b="1" i="0" sz="22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457200" y="1406963"/>
            <a:ext cx="3809999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19" lvl="0" marL="4572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125" lvl="2" marL="885825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82562" lvl="3" marL="1096963" marR="0" rtl="0" algn="l">
              <a:spcBef>
                <a:spcPts val="180"/>
              </a:spcBef>
              <a:spcAft>
                <a:spcPts val="0"/>
              </a:spcAft>
              <a:buClr>
                <a:srgbClr val="C32D2E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92087" lvl="4" marL="1296988" marR="0" rtl="0" algn="l">
              <a:spcBef>
                <a:spcPts val="180"/>
              </a:spcBef>
              <a:spcAft>
                <a:spcPts val="0"/>
              </a:spcAft>
              <a:buClr>
                <a:srgbClr val="84AA33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2" type="body"/>
          </p:nvPr>
        </p:nvSpPr>
        <p:spPr>
          <a:xfrm>
            <a:off x="457200" y="2133600"/>
            <a:ext cx="8153399" cy="39925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1" name="Shape 131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Shape 132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รูปภาพพร้อมคำอธิบายภาพ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5886896" y="1066800"/>
            <a:ext cx="2743199" cy="1981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 b="1" i="0" sz="21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46" name="Shape 146"/>
          <p:cNvSpPr/>
          <p:nvPr>
            <p:ph idx="2" type="pic"/>
          </p:nvPr>
        </p:nvSpPr>
        <p:spPr>
          <a:xfrm>
            <a:off x="838200" y="1143003"/>
            <a:ext cx="4419599" cy="3514531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/>
          <a:lstStyle>
            <a:lvl1pPr indent="-952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838200" y="4800600"/>
            <a:ext cx="4419599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rgbClr val="77777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698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74625" lvl="2" marL="885825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25412" lvl="3" marL="1096963" marR="0" rtl="0" algn="l">
              <a:spcBef>
                <a:spcPts val="18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34937" lvl="4" marL="1296988" marR="0" rtl="0" algn="l">
              <a:spcBef>
                <a:spcPts val="18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48" name="Shape 148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Shape 149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0" name="Shape 150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ชื่อเรื่องและเนื้อหา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ข้อความและชื่อเรื่องแนวตั้ง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 rot="5400000">
            <a:off x="4846637" y="2286001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 rot="5400000">
            <a:off x="998537" y="419102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3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ชื่อเรื่องและข้อความแนวตั้ง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 rot="5400000">
            <a:off x="2784474" y="98425"/>
            <a:ext cx="4800600" cy="74993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32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เฉพาะชื่อเรื่อง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เนื้อหา 2 ส่วน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435608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6684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2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936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11125" lvl="2" marL="885825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68262" lvl="3" marL="1096963" marR="0" rtl="0" algn="l">
              <a:spcBef>
                <a:spcPts val="36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77787" lvl="4" marL="1296988" marR="0" rtl="0" algn="l">
              <a:spcBef>
                <a:spcPts val="36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2" type="body"/>
          </p:nvPr>
        </p:nvSpPr>
        <p:spPr>
          <a:xfrm>
            <a:off x="5276087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6684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2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936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11125" lvl="2" marL="885825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68262" lvl="3" marL="1096963" marR="0" rtl="0" algn="l">
              <a:spcBef>
                <a:spcPts val="36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77787" lvl="4" marL="1296988" marR="0" rtl="0" algn="l">
              <a:spcBef>
                <a:spcPts val="36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ส่วนหัวของส่วน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2578391" y="2600325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Font typeface="Cabin"/>
              <a:buNone/>
              <a:defRPr b="1" i="0" sz="40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2578391" y="1066800"/>
            <a:ext cx="6400799" cy="150971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-5588" lvl="0" marL="18288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0" i="0" sz="18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125" lvl="2" marL="885825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82562" lvl="3" marL="1096963" marR="0" rtl="0" algn="l">
              <a:spcBef>
                <a:spcPts val="280"/>
              </a:spcBef>
              <a:spcAft>
                <a:spcPts val="0"/>
              </a:spcAft>
              <a:buClr>
                <a:srgbClr val="C32D2E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92087" lvl="4" marL="1296988" marR="0" rtl="0" algn="l">
              <a:spcBef>
                <a:spcPts val="280"/>
              </a:spcBef>
              <a:spcAft>
                <a:spcPts val="0"/>
              </a:spcAft>
              <a:buClr>
                <a:srgbClr val="84AA33"/>
              </a:buClr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การเปรียบเทียบ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51603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45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457200" y="328278"/>
            <a:ext cx="4023360" cy="640079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-507" lvl="0" marL="64008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125" lvl="2" marL="885825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82562" lvl="3" marL="1096963" marR="0" rtl="0" algn="l">
              <a:spcBef>
                <a:spcPts val="320"/>
              </a:spcBef>
              <a:spcAft>
                <a:spcPts val="0"/>
              </a:spcAft>
              <a:buClr>
                <a:srgbClr val="C32D2E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92087" lvl="4" marL="1296988" marR="0" rtl="0" algn="l">
              <a:spcBef>
                <a:spcPts val="320"/>
              </a:spcBef>
              <a:spcAft>
                <a:spcPts val="0"/>
              </a:spcAft>
              <a:buClr>
                <a:srgbClr val="84AA3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2" type="body"/>
          </p:nvPr>
        </p:nvSpPr>
        <p:spPr>
          <a:xfrm>
            <a:off x="4663439" y="328278"/>
            <a:ext cx="4023360" cy="640079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-507" lvl="0" marL="64008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460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125" lvl="2" marL="885825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82562" lvl="3" marL="1096963" marR="0" rtl="0" algn="l">
              <a:spcBef>
                <a:spcPts val="320"/>
              </a:spcBef>
              <a:spcAft>
                <a:spcPts val="0"/>
              </a:spcAft>
              <a:buClr>
                <a:srgbClr val="C32D2E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92087" lvl="4" marL="1296988" marR="0" rtl="0" algn="l">
              <a:spcBef>
                <a:spcPts val="320"/>
              </a:spcBef>
              <a:spcAft>
                <a:spcPts val="0"/>
              </a:spcAft>
              <a:buClr>
                <a:srgbClr val="84AA3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3" type="body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-156971" lvl="0" marL="393192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19062" lvl="1" marL="63976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23825" lvl="2" marL="885825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80962" lvl="3" marL="109696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90487" lvl="4" marL="1296988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4" type="body"/>
          </p:nvPr>
        </p:nvSpPr>
        <p:spPr>
          <a:xfrm>
            <a:off x="4663439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-156971" lvl="0" marL="393192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19062" lvl="1" marL="63976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23825" lvl="2" marL="885825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80962" lvl="3" marL="109696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90487" lvl="4" marL="1296988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ว่างเปล่า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4" Type="http://schemas.openxmlformats.org/officeDocument/2006/relationships/theme" Target="../theme/theme5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8.xml"/><Relationship Id="rId3" Type="http://schemas.openxmlformats.org/officeDocument/2006/relationships/theme" Target="../theme/theme7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9.xml"/><Relationship Id="rId3" Type="http://schemas.openxmlformats.org/officeDocument/2006/relationships/theme" Target="../theme/theme2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0.xml"/><Relationship Id="rId3" Type="http://schemas.openxmlformats.org/officeDocument/2006/relationships/theme" Target="../theme/theme6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815975" y="-815975"/>
            <a:ext cx="1638300" cy="1638300"/>
          </a:xfrm>
          <a:custGeom>
            <a:pathLst>
              <a:path extrusionOk="0" h="120000" w="120000">
                <a:moveTo>
                  <a:pt x="120000" y="60000"/>
                </a:moveTo>
                <a:lnTo>
                  <a:pt x="120000" y="60000"/>
                </a:lnTo>
                <a:cubicBezTo>
                  <a:pt x="120000" y="67882"/>
                  <a:pt x="118446" y="75687"/>
                  <a:pt x="115429" y="82969"/>
                </a:cubicBezTo>
                <a:cubicBezTo>
                  <a:pt x="112411" y="90251"/>
                  <a:pt x="107988" y="96867"/>
                  <a:pt x="102413" y="102439"/>
                </a:cubicBezTo>
                <a:cubicBezTo>
                  <a:pt x="96837" y="108011"/>
                  <a:pt x="90218" y="112430"/>
                  <a:pt x="82935" y="115443"/>
                </a:cubicBezTo>
                <a:cubicBezTo>
                  <a:pt x="75651" y="118456"/>
                  <a:pt x="67845" y="120004"/>
                  <a:pt x="59962" y="119999"/>
                </a:cubicBezTo>
                <a:lnTo>
                  <a:pt x="60000" y="6000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" name="Shape 12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3" name="Shape 1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Shape 14"/>
            <p:cNvSpPr txBox="1"/>
            <p:nvPr/>
          </p:nvSpPr>
          <p:spPr>
            <a:xfrm rot="2280000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" name="Shape 15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" name="Shape 17"/>
          <p:cNvGrpSpPr/>
          <p:nvPr/>
        </p:nvGrpSpPr>
        <p:grpSpPr>
          <a:xfrm>
            <a:off x="914400" y="1408112"/>
            <a:ext cx="231775" cy="225425"/>
            <a:chOff x="914400" y="1408112"/>
            <a:chExt cx="231775" cy="225425"/>
          </a:xfrm>
        </p:grpSpPr>
        <p:pic>
          <p:nvPicPr>
            <p:cNvPr id="18" name="Shape 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14400" y="1408112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Shape 19"/>
            <p:cNvSpPr txBox="1"/>
            <p:nvPr/>
          </p:nvSpPr>
          <p:spPr>
            <a:xfrm>
              <a:off x="952500" y="1444625"/>
              <a:ext cx="149225" cy="149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" name="Shape 20"/>
          <p:cNvSpPr/>
          <p:nvPr/>
        </p:nvSpPr>
        <p:spPr>
          <a:xfrm>
            <a:off x="1157287" y="1344612"/>
            <a:ext cx="63500" cy="65086"/>
          </a:xfrm>
          <a:prstGeom prst="ellipse">
            <a:avLst/>
          </a:prstGeom>
          <a:noFill/>
          <a:ln cap="rnd" cmpd="sng" w="12700">
            <a:solidFill>
              <a:srgbClr val="307F93">
                <a:alpha val="59607"/>
              </a:srgbClr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-815975" y="-815975"/>
            <a:ext cx="1638300" cy="1638300"/>
          </a:xfrm>
          <a:custGeom>
            <a:pathLst>
              <a:path extrusionOk="0" h="120000" w="120000">
                <a:moveTo>
                  <a:pt x="120000" y="60000"/>
                </a:moveTo>
                <a:lnTo>
                  <a:pt x="120000" y="60000"/>
                </a:lnTo>
                <a:cubicBezTo>
                  <a:pt x="120000" y="67882"/>
                  <a:pt x="118446" y="75687"/>
                  <a:pt x="115429" y="82969"/>
                </a:cubicBezTo>
                <a:cubicBezTo>
                  <a:pt x="112411" y="90251"/>
                  <a:pt x="107988" y="96867"/>
                  <a:pt x="102413" y="102439"/>
                </a:cubicBezTo>
                <a:cubicBezTo>
                  <a:pt x="96837" y="108011"/>
                  <a:pt x="90218" y="112430"/>
                  <a:pt x="82935" y="115443"/>
                </a:cubicBezTo>
                <a:cubicBezTo>
                  <a:pt x="75651" y="118456"/>
                  <a:pt x="67845" y="120004"/>
                  <a:pt x="59962" y="119999"/>
                </a:cubicBezTo>
                <a:lnTo>
                  <a:pt x="60000" y="6000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Shape 34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" name="Shape 35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36" name="Shape 3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Shape 37"/>
            <p:cNvSpPr txBox="1"/>
            <p:nvPr/>
          </p:nvSpPr>
          <p:spPr>
            <a:xfrm rot="2280000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Shape 38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44" name="Shape 44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Shape 77"/>
          <p:cNvSpPr txBox="1"/>
          <p:nvPr/>
        </p:nvSpPr>
        <p:spPr>
          <a:xfrm>
            <a:off x="2286000" y="0"/>
            <a:ext cx="76199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8" name="Shape 78"/>
          <p:cNvGrpSpPr/>
          <p:nvPr/>
        </p:nvGrpSpPr>
        <p:grpSpPr>
          <a:xfrm>
            <a:off x="2163761" y="2809875"/>
            <a:ext cx="231775" cy="225425"/>
            <a:chOff x="2163761" y="2809875"/>
            <a:chExt cx="231775" cy="225425"/>
          </a:xfrm>
        </p:grpSpPr>
        <p:pic>
          <p:nvPicPr>
            <p:cNvPr id="79" name="Shape 7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163761" y="2809875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" name="Shape 80"/>
            <p:cNvSpPr txBox="1"/>
            <p:nvPr/>
          </p:nvSpPr>
          <p:spPr>
            <a:xfrm>
              <a:off x="2203450" y="2844800"/>
              <a:ext cx="147636" cy="149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1" name="Shape 81"/>
          <p:cNvSpPr/>
          <p:nvPr/>
        </p:nvSpPr>
        <p:spPr>
          <a:xfrm>
            <a:off x="2408236" y="2746375"/>
            <a:ext cx="63500" cy="63500"/>
          </a:xfrm>
          <a:prstGeom prst="ellipse">
            <a:avLst/>
          </a:prstGeom>
          <a:noFill/>
          <a:ln cap="rnd" cmpd="sng" w="12700">
            <a:solidFill>
              <a:srgbClr val="307F93">
                <a:alpha val="59607"/>
              </a:srgbClr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/>
        </p:nvSpPr>
        <p:spPr>
          <a:xfrm>
            <a:off x="1014412" y="0"/>
            <a:ext cx="812958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Shape 134"/>
          <p:cNvGrpSpPr/>
          <p:nvPr/>
        </p:nvGrpSpPr>
        <p:grpSpPr>
          <a:xfrm>
            <a:off x="646112" y="969962"/>
            <a:ext cx="4803774" cy="4802186"/>
            <a:chOff x="646112" y="969962"/>
            <a:chExt cx="4803774" cy="4802186"/>
          </a:xfrm>
        </p:grpSpPr>
        <p:pic>
          <p:nvPicPr>
            <p:cNvPr id="135" name="Shape 135"/>
            <p:cNvPicPr preferRelativeResize="0"/>
            <p:nvPr/>
          </p:nvPicPr>
          <p:blipFill/>
          <p:spPr>
            <a:xfrm>
              <a:off x="646112" y="969962"/>
              <a:ext cx="4803774" cy="480218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</p:pic>
        <p:sp>
          <p:nvSpPr>
            <p:cNvPr id="136" name="Shape 136"/>
            <p:cNvSpPr txBox="1"/>
            <p:nvPr/>
          </p:nvSpPr>
          <p:spPr>
            <a:xfrm>
              <a:off x="762000" y="1066800"/>
              <a:ext cx="4572000" cy="457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274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7" name="Shape 137"/>
          <p:cNvSpPr/>
          <p:nvPr/>
        </p:nvSpPr>
        <p:spPr>
          <a:xfrm rot="-2160000">
            <a:off x="396875" y="954086"/>
            <a:ext cx="685800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sx="96000" dir="3299947" dist="25399" sy="96000">
              <a:srgbClr val="EBDAB1">
                <a:alpha val="39607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/>
          <p:nvPr/>
        </p:nvSpPr>
        <p:spPr>
          <a:xfrm flipH="1" rot="2160000">
            <a:off x="5003800" y="936624"/>
            <a:ext cx="649287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  <a:effectLst>
            <a:outerShdw blurRad="63500" sx="96000" dir="3299947" dist="25399" sy="96000">
              <a:schemeClr val="lt2">
                <a:alpha val="19607"/>
              </a:scheme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Shape 139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2636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68262" lvl="1" marL="639763" marR="0" rtl="0" algn="l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85725" lvl="2" marL="885825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55562" lvl="3" marL="1096963" marR="0" rtl="0" algn="l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65087" lvl="4" marL="1296988" marR="0" rtl="0" algn="l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60960" lvl="5" marL="1508760" marR="0" rtl="0" algn="l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68072" lvl="6" marL="171907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66039" lvl="7" marL="1920240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60451" lvl="8" marL="2130552" marR="0" rtl="0" algn="l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0" type="dt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1" type="ftr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3" name="Shape 143"/>
          <p:cNvSpPr txBox="1"/>
          <p:nvPr>
            <p:ph idx="12" type="sldNum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ct val="25000"/>
              <a:buFont typeface="Cabin"/>
              <a:buNone/>
            </a:pPr>
            <a:fld id="{00000000-1234-1234-1234-123412341234}" type="slidenum">
              <a:rPr b="0" i="0" lang="en-US" sz="1200" u="none">
                <a:solidFill>
                  <a:srgbClr val="B5A788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#slide=id.p8" TargetMode="External"/><Relationship Id="rId4" Type="http://schemas.openxmlformats.org/officeDocument/2006/relationships/image" Target="../media/image6.png"/><Relationship Id="rId5" Type="http://schemas.openxmlformats.org/officeDocument/2006/relationships/hyperlink" Target="#slide=id.p7" TargetMode="External"/><Relationship Id="rId6" Type="http://schemas.openxmlformats.org/officeDocument/2006/relationships/image" Target="../media/image5.jpg"/><Relationship Id="rId7" Type="http://schemas.openxmlformats.org/officeDocument/2006/relationships/hyperlink" Target="#slide=id.p9" TargetMode="External"/><Relationship Id="rId8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g"/><Relationship Id="rId4" Type="http://schemas.openxmlformats.org/officeDocument/2006/relationships/hyperlink" Target="#slide=first" TargetMode="External"/><Relationship Id="rId5" Type="http://schemas.openxmlformats.org/officeDocument/2006/relationships/image" Target="../media/image10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hyperlink" Target="#slide=first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#slide=first" TargetMode="External"/><Relationship Id="rId4" Type="http://schemas.openxmlformats.org/officeDocument/2006/relationships/image" Target="../media/image11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5vg9sS3_UhI" TargetMode="External"/><Relationship Id="rId4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ctrTitle"/>
          </p:nvPr>
        </p:nvSpPr>
        <p:spPr>
          <a:xfrm>
            <a:off x="435425" y="342102"/>
            <a:ext cx="6481800" cy="112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1" i="0" lang="en-US" sz="6000" u="none" cap="none" strike="noStrike">
                <a:solidFill>
                  <a:srgbClr val="572314"/>
                </a:solidFill>
                <a:latin typeface="Angsana New"/>
                <a:ea typeface="Angsana New"/>
                <a:cs typeface="Angsana New"/>
                <a:sym typeface="Angsana New"/>
              </a:rPr>
              <a:t>ไฟฟ้าสถิต</a:t>
            </a:r>
          </a:p>
        </p:txBody>
      </p:sp>
      <p:pic>
        <p:nvPicPr>
          <p:cNvPr descr="D:\Documents\Pictures\รูปเกี่ยวกับฟิสิกส์\Picture202.gif" id="156" name="Shape 156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69537" y="3674900"/>
            <a:ext cx="4705200" cy="3071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:\Documents\Pictures\รูปเกี่ยวกับฟิสิกส์\electric148.jpg" id="157" name="Shape 157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441225" y="1857962"/>
            <a:ext cx="2470200" cy="1643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:\Documents\Pictures\รูปเกี่ยวกับฟิสิกส์\245.jpg" id="158" name="Shape 158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629675" y="1219875"/>
            <a:ext cx="2938800" cy="22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Arial"/>
              <a:buNone/>
            </a:pPr>
            <a:r>
              <a:rPr b="1" i="0" lang="en-US" sz="4300" u="none" cap="none" strike="noStrike">
                <a:solidFill>
                  <a:srgbClr val="572314"/>
                </a:solidFill>
                <a:latin typeface="Angsana New"/>
                <a:ea typeface="Angsana New"/>
                <a:cs typeface="Angsana New"/>
                <a:sym typeface="Angsana New"/>
              </a:rPr>
              <a:t>ตัวอย่างที่ 2</a:t>
            </a:r>
          </a:p>
        </p:txBody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1435100" y="1447800"/>
            <a:ext cx="7499349" cy="1481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8925" lvl="0" marL="3651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i="0" lang="en-US" sz="30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วัตถุ A มีประจุ – 4.8 x 10</a:t>
            </a:r>
            <a:r>
              <a:rPr baseline="30000" i="0" lang="en-US" sz="30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- 3</a:t>
            </a:r>
            <a:r>
              <a:rPr i="0" lang="en-US" sz="30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 ไมโครคูลอมบ์ แสดงว่า วัตถุ A มีการรับอิเล็กตรอนหรือให้โปรตอนไปกี่อนุภาค</a:t>
            </a:r>
          </a:p>
          <a:p>
            <a:pPr indent="-28892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i="0" lang="en-US" sz="30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วิธีทำ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1435100" y="274637"/>
            <a:ext cx="7499349" cy="796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Arial"/>
              <a:buNone/>
            </a:pPr>
            <a:r>
              <a:rPr b="0" i="0" lang="en-US" sz="4300" u="none" cap="none" strike="noStrike">
                <a:solidFill>
                  <a:srgbClr val="572314"/>
                </a:solidFill>
                <a:latin typeface="Arial"/>
                <a:ea typeface="Arial"/>
                <a:cs typeface="Arial"/>
                <a:sym typeface="Arial"/>
              </a:rPr>
              <a:t>การเกิดฟ้าผ่า</a:t>
            </a:r>
          </a:p>
        </p:txBody>
      </p:sp>
      <p:pic>
        <p:nvPicPr>
          <p:cNvPr descr="Electric field picture (12k)" id="164" name="Shape 1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71811" y="4000500"/>
            <a:ext cx="3429000" cy="2611436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>
            <a:hlinkClick r:id="rId4"/>
          </p:cNvPr>
          <p:cNvSpPr/>
          <p:nvPr/>
        </p:nvSpPr>
        <p:spPr>
          <a:xfrm>
            <a:off x="1212975" y="6080450"/>
            <a:ext cx="746400" cy="435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3924e-3.gif" id="166" name="Shape 16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58275" y="1146211"/>
            <a:ext cx="3442513" cy="2624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4300" u="none" cap="none" strike="noStrike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descr="D:\Documents\Pictures\รูปเกี่ยวกับฟิสิกส์\lightning1.gif" id="172" name="Shape 1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00250" y="2071686"/>
            <a:ext cx="6124574" cy="3000375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Shape 173">
            <a:hlinkClick r:id="rId4"/>
          </p:cNvPr>
          <p:cNvSpPr/>
          <p:nvPr/>
        </p:nvSpPr>
        <p:spPr>
          <a:xfrm>
            <a:off x="1212975" y="6080450"/>
            <a:ext cx="746400" cy="435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4300" u="none" cap="none" strike="noStrike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79" name="Shape 179">
            <a:hlinkClick r:id="rId3"/>
          </p:cNvPr>
          <p:cNvSpPr/>
          <p:nvPr/>
        </p:nvSpPr>
        <p:spPr>
          <a:xfrm>
            <a:off x="1212975" y="6080450"/>
            <a:ext cx="746400" cy="435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690ef-9.gif" id="180" name="Shape 18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12850" y="2907387"/>
            <a:ext cx="6867974" cy="255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ประจุไฟฟ้า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1435100" y="1447800"/>
            <a:ext cx="7499349" cy="2409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8925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Char char="●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การที่วัตถุสองชนิดที่นำมาถูกัน  แล้วเกิดมีอำนาจดูดเบาๆ ได้นั้น  เรียกว่า  วัตถุทั้งสองต่างเกิดมีประจุไฟฟ้าขึ้น  เมื่อวัตถุนั้นหมดอำนาจไฟฟ้าแล้ว  เรียกว่า  วัตถุนั้นเป็นกลางทางไฟฟ้า</a:t>
            </a:r>
          </a:p>
          <a:p>
            <a:pPr indent="-288925" lvl="0" marL="365125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ans Symbols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Arial"/>
              <a:buNone/>
            </a:pPr>
            <a:r>
              <a:rPr b="0" i="0" lang="en-US" sz="4300" u="none" cap="none" strike="noStrike">
                <a:solidFill>
                  <a:srgbClr val="572314"/>
                </a:solidFill>
                <a:latin typeface="Arial"/>
                <a:ea typeface="Arial"/>
                <a:cs typeface="Arial"/>
                <a:sym typeface="Arial"/>
              </a:rPr>
              <a:t>กิจกรรมการทดลอง 15.1</a:t>
            </a:r>
          </a:p>
        </p:txBody>
      </p:sp>
      <p:sp>
        <p:nvSpPr>
          <p:cNvPr descr="วันนี้จะมาเรียนรู้เรื่อง - ไฟฟ้าสถิต คืออะไร - ตัวอย่างการทดลองเรื่อง ไฟฟ้าสถิต - การเกิดไฟฟ้าสถิต เกิดขึ้นได้อย่างไร - ประโยชน์จากไฟฟ้าสถิต - มาทำความรู้จัก นักปราช์ญชาวกรีกผู้ค้นพบไฟฟ้าสถิต Thales of Miletus  สื่อการเรียนการสอน อิเล็กทรอกนิกส์  วิชา วิทยาศาสตร์ ม.3 ชุดนี้ เป็นสื่อการเรียนการสอนที่นำมาจาก โครงการแท็บเล็ตพีซีเพื่อการศึกษาไทย (OTPC : One Tablet Per Child)  จัดทำโดยสำนักงานเทคโนโลยีเพื่อการเรียนการสอน สำนักงานคณะกรรมการการศึกษาขั้นพื้นฐาน  ครูโอ๋ - สื่อการเรียนการสอน webpage : http://www.kruao.com (ครูโอ๋) fanpage : https://goo.gl/O22C3X google+ : https://goo.gl/OBu7ia  youtube : https://goo.gl/bZlYwE" id="192" name="Shape 192" title="ไฟฟ้าสถิต - สื่อการเรียนการสอน วิทยาศาสตร์ ม.3">
            <a:hlinkClick r:id="rId3"/>
          </p:cNvPr>
          <p:cNvSpPr/>
          <p:nvPr/>
        </p:nvSpPr>
        <p:spPr>
          <a:xfrm>
            <a:off x="1929924" y="1618050"/>
            <a:ext cx="6509700" cy="488227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i="0" lang="en-US" sz="4300" u="none" cap="none" strike="noStrike">
                <a:solidFill>
                  <a:srgbClr val="572314"/>
                </a:solidFill>
                <a:latin typeface="Angsana New"/>
                <a:ea typeface="Angsana New"/>
                <a:cs typeface="Angsana New"/>
                <a:sym typeface="Angsana New"/>
              </a:rPr>
              <a:t>ทฤษฏีทางไฟฟ้า</a:t>
            </a:r>
          </a:p>
        </p:txBody>
      </p:sp>
      <p:grpSp>
        <p:nvGrpSpPr>
          <p:cNvPr id="198" name="Shape 198"/>
          <p:cNvGrpSpPr/>
          <p:nvPr/>
        </p:nvGrpSpPr>
        <p:grpSpPr>
          <a:xfrm>
            <a:off x="2571750" y="1571625"/>
            <a:ext cx="3857625" cy="1714500"/>
            <a:chOff x="6172200" y="5160962"/>
            <a:chExt cx="8801100" cy="3754437"/>
          </a:xfrm>
        </p:grpSpPr>
        <p:sp>
          <p:nvSpPr>
            <p:cNvPr id="199" name="Shape 199"/>
            <p:cNvSpPr/>
            <p:nvPr/>
          </p:nvSpPr>
          <p:spPr>
            <a:xfrm>
              <a:off x="12001500" y="6526212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0" sz="28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endParaRPr>
            </a:p>
          </p:txBody>
        </p:sp>
        <p:sp>
          <p:nvSpPr>
            <p:cNvPr id="200" name="Shape 200"/>
            <p:cNvSpPr txBox="1"/>
            <p:nvPr/>
          </p:nvSpPr>
          <p:spPr>
            <a:xfrm>
              <a:off x="12687300" y="5776912"/>
              <a:ext cx="2286000" cy="91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i="0" lang="en-US" sz="1600" u="none">
                  <a:solidFill>
                    <a:schemeClr val="dk1"/>
                  </a:solidFill>
                  <a:latin typeface="Angsana New"/>
                  <a:ea typeface="Angsana New"/>
                  <a:cs typeface="Angsana New"/>
                  <a:sym typeface="Angsana New"/>
                </a:rPr>
                <a:t>โปรตอน</a:t>
              </a:r>
            </a:p>
          </p:txBody>
        </p:sp>
        <p:sp>
          <p:nvSpPr>
            <p:cNvPr id="201" name="Shape 201"/>
            <p:cNvSpPr txBox="1"/>
            <p:nvPr/>
          </p:nvSpPr>
          <p:spPr>
            <a:xfrm>
              <a:off x="12687300" y="6462712"/>
              <a:ext cx="2286000" cy="91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i="0" lang="en-US" sz="1600" u="none">
                  <a:solidFill>
                    <a:schemeClr val="dk1"/>
                  </a:solidFill>
                  <a:latin typeface="Angsana New"/>
                  <a:ea typeface="Angsana New"/>
                  <a:cs typeface="Angsana New"/>
                  <a:sym typeface="Angsana New"/>
                </a:rPr>
                <a:t>นิวตรอน</a:t>
              </a:r>
            </a:p>
          </p:txBody>
        </p:sp>
        <p:sp>
          <p:nvSpPr>
            <p:cNvPr id="202" name="Shape 202"/>
            <p:cNvSpPr txBox="1"/>
            <p:nvPr/>
          </p:nvSpPr>
          <p:spPr>
            <a:xfrm>
              <a:off x="12687300" y="7148511"/>
              <a:ext cx="2286000" cy="91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i="0" lang="en-US" sz="1600" u="none">
                  <a:solidFill>
                    <a:schemeClr val="dk1"/>
                  </a:solidFill>
                  <a:latin typeface="Angsana New"/>
                  <a:ea typeface="Angsana New"/>
                  <a:cs typeface="Angsana New"/>
                  <a:sym typeface="Angsana New"/>
                </a:rPr>
                <a:t>อิเล็กตรอน</a:t>
              </a:r>
            </a:p>
          </p:txBody>
        </p:sp>
        <p:grpSp>
          <p:nvGrpSpPr>
            <p:cNvPr id="203" name="Shape 203"/>
            <p:cNvGrpSpPr/>
            <p:nvPr/>
          </p:nvGrpSpPr>
          <p:grpSpPr>
            <a:xfrm>
              <a:off x="11887200" y="7148512"/>
              <a:ext cx="685799" cy="685799"/>
              <a:chOff x="11887200" y="13487400"/>
              <a:chExt cx="685799" cy="685799"/>
            </a:xfrm>
          </p:grpSpPr>
          <p:sp>
            <p:nvSpPr>
              <p:cNvPr id="204" name="Shape 204"/>
              <p:cNvSpPr/>
              <p:nvPr/>
            </p:nvSpPr>
            <p:spPr>
              <a:xfrm>
                <a:off x="12001500" y="13550900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0" sz="2800" u="none">
                  <a:solidFill>
                    <a:schemeClr val="dk1"/>
                  </a:solidFill>
                  <a:latin typeface="Angsana New"/>
                  <a:ea typeface="Angsana New"/>
                  <a:cs typeface="Angsana New"/>
                  <a:sym typeface="Angsana New"/>
                </a:endParaRPr>
              </a:p>
            </p:txBody>
          </p:sp>
          <p:sp>
            <p:nvSpPr>
              <p:cNvPr id="205" name="Shape 205"/>
              <p:cNvSpPr txBox="1"/>
              <p:nvPr/>
            </p:nvSpPr>
            <p:spPr>
              <a:xfrm>
                <a:off x="11887200" y="13487400"/>
                <a:ext cx="685799" cy="685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i="0" lang="en-US" sz="1100" u="none">
                    <a:solidFill>
                      <a:schemeClr val="dk1"/>
                    </a:solidFill>
                    <a:latin typeface="Angsana New"/>
                    <a:ea typeface="Angsana New"/>
                    <a:cs typeface="Angsana New"/>
                    <a:sym typeface="Angsana New"/>
                  </a:rPr>
                  <a:t> --</a:t>
                </a:r>
              </a:p>
            </p:txBody>
          </p:sp>
        </p:grpSp>
        <p:grpSp>
          <p:nvGrpSpPr>
            <p:cNvPr id="206" name="Shape 206"/>
            <p:cNvGrpSpPr/>
            <p:nvPr/>
          </p:nvGrpSpPr>
          <p:grpSpPr>
            <a:xfrm>
              <a:off x="11887200" y="5776912"/>
              <a:ext cx="685799" cy="685799"/>
              <a:chOff x="11887200" y="12115800"/>
              <a:chExt cx="685799" cy="685799"/>
            </a:xfrm>
          </p:grpSpPr>
          <p:sp>
            <p:nvSpPr>
              <p:cNvPr id="207" name="Shape 207"/>
              <p:cNvSpPr/>
              <p:nvPr/>
            </p:nvSpPr>
            <p:spPr>
              <a:xfrm>
                <a:off x="12001500" y="12179300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0" sz="2800" u="none">
                  <a:solidFill>
                    <a:schemeClr val="dk1"/>
                  </a:solidFill>
                  <a:latin typeface="Angsana New"/>
                  <a:ea typeface="Angsana New"/>
                  <a:cs typeface="Angsana New"/>
                  <a:sym typeface="Angsana New"/>
                </a:endParaRPr>
              </a:p>
            </p:txBody>
          </p:sp>
          <p:sp>
            <p:nvSpPr>
              <p:cNvPr id="208" name="Shape 208"/>
              <p:cNvSpPr txBox="1"/>
              <p:nvPr/>
            </p:nvSpPr>
            <p:spPr>
              <a:xfrm>
                <a:off x="11887200" y="12115800"/>
                <a:ext cx="685799" cy="685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Calibri"/>
                  <a:buNone/>
                </a:pPr>
                <a:r>
                  <a:rPr i="0" lang="en-US" sz="1100" u="none">
                    <a:solidFill>
                      <a:schemeClr val="dk1"/>
                    </a:solidFill>
                    <a:latin typeface="Angsana New"/>
                    <a:ea typeface="Angsana New"/>
                    <a:cs typeface="Angsana New"/>
                    <a:sym typeface="Angsana New"/>
                  </a:rPr>
                  <a:t> +</a:t>
                </a:r>
              </a:p>
            </p:txBody>
          </p:sp>
        </p:grpSp>
        <p:grpSp>
          <p:nvGrpSpPr>
            <p:cNvPr id="209" name="Shape 209"/>
            <p:cNvGrpSpPr/>
            <p:nvPr/>
          </p:nvGrpSpPr>
          <p:grpSpPr>
            <a:xfrm>
              <a:off x="6172200" y="5160962"/>
              <a:ext cx="3657600" cy="3754437"/>
              <a:chOff x="6172200" y="5160962"/>
              <a:chExt cx="3657600" cy="3754437"/>
            </a:xfrm>
          </p:grpSpPr>
          <p:sp>
            <p:nvSpPr>
              <p:cNvPr id="210" name="Shape 210"/>
              <p:cNvSpPr/>
              <p:nvPr/>
            </p:nvSpPr>
            <p:spPr>
              <a:xfrm>
                <a:off x="6172200" y="5257800"/>
                <a:ext cx="3657600" cy="3657600"/>
              </a:xfrm>
              <a:prstGeom prst="ellipse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0" sz="2800" u="none">
                  <a:solidFill>
                    <a:schemeClr val="dk1"/>
                  </a:solidFill>
                  <a:latin typeface="Angsana New"/>
                  <a:ea typeface="Angsana New"/>
                  <a:cs typeface="Angsana New"/>
                  <a:sym typeface="Angsana New"/>
                </a:endParaRPr>
              </a:p>
            </p:txBody>
          </p:sp>
          <p:sp>
            <p:nvSpPr>
              <p:cNvPr id="211" name="Shape 211"/>
              <p:cNvSpPr/>
              <p:nvPr/>
            </p:nvSpPr>
            <p:spPr>
              <a:xfrm>
                <a:off x="6858000" y="5943600"/>
                <a:ext cx="2286000" cy="2286000"/>
              </a:xfrm>
              <a:prstGeom prst="ellipse">
                <a:avLst/>
              </a:pr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i="0" sz="2800" u="none">
                  <a:solidFill>
                    <a:schemeClr val="dk1"/>
                  </a:solidFill>
                  <a:latin typeface="Angsana New"/>
                  <a:ea typeface="Angsana New"/>
                  <a:cs typeface="Angsana New"/>
                  <a:sym typeface="Angsana New"/>
                </a:endParaRPr>
              </a:p>
            </p:txBody>
          </p:sp>
          <p:grpSp>
            <p:nvGrpSpPr>
              <p:cNvPr id="212" name="Shape 212"/>
              <p:cNvGrpSpPr/>
              <p:nvPr/>
            </p:nvGrpSpPr>
            <p:grpSpPr>
              <a:xfrm>
                <a:off x="8524875" y="5160962"/>
                <a:ext cx="685799" cy="685799"/>
                <a:chOff x="11953875" y="13619162"/>
                <a:chExt cx="685799" cy="685799"/>
              </a:xfrm>
            </p:grpSpPr>
            <p:sp>
              <p:nvSpPr>
                <p:cNvPr id="213" name="Shape 213"/>
                <p:cNvSpPr/>
                <p:nvPr/>
              </p:nvSpPr>
              <p:spPr>
                <a:xfrm>
                  <a:off x="12001500" y="1371600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9525">
                  <a:solidFill>
                    <a:srgbClr val="000000"/>
                  </a:solidFill>
                  <a:prstDash val="solid"/>
                  <a:miter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i="0" sz="2800" u="none">
                    <a:solidFill>
                      <a:schemeClr val="dk1"/>
                    </a:solidFill>
                    <a:latin typeface="Angsana New"/>
                    <a:ea typeface="Angsana New"/>
                    <a:cs typeface="Angsana New"/>
                    <a:sym typeface="Angsana New"/>
                  </a:endParaRPr>
                </a:p>
              </p:txBody>
            </p:sp>
            <p:sp>
              <p:nvSpPr>
                <p:cNvPr id="214" name="Shape 214"/>
                <p:cNvSpPr txBox="1"/>
                <p:nvPr/>
              </p:nvSpPr>
              <p:spPr>
                <a:xfrm>
                  <a:off x="11953875" y="13619162"/>
                  <a:ext cx="685799" cy="6857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i="0" lang="en-US" sz="1100" u="none">
                      <a:solidFill>
                        <a:schemeClr val="dk1"/>
                      </a:solidFill>
                      <a:latin typeface="Angsana New"/>
                      <a:ea typeface="Angsana New"/>
                      <a:cs typeface="Angsana New"/>
                      <a:sym typeface="Angsana New"/>
                    </a:rPr>
                    <a:t>--</a:t>
                  </a:r>
                </a:p>
              </p:txBody>
            </p:sp>
          </p:grpSp>
          <p:grpSp>
            <p:nvGrpSpPr>
              <p:cNvPr id="215" name="Shape 215"/>
              <p:cNvGrpSpPr/>
              <p:nvPr/>
            </p:nvGrpSpPr>
            <p:grpSpPr>
              <a:xfrm>
                <a:off x="7315200" y="6464300"/>
                <a:ext cx="1371599" cy="1079500"/>
                <a:chOff x="16230600" y="7607300"/>
                <a:chExt cx="1371599" cy="1079500"/>
              </a:xfrm>
            </p:grpSpPr>
            <p:grpSp>
              <p:nvGrpSpPr>
                <p:cNvPr id="216" name="Shape 216"/>
                <p:cNvGrpSpPr/>
                <p:nvPr/>
              </p:nvGrpSpPr>
              <p:grpSpPr>
                <a:xfrm>
                  <a:off x="16916400" y="7772400"/>
                  <a:ext cx="685799" cy="685799"/>
                  <a:chOff x="11887200" y="12115800"/>
                  <a:chExt cx="685799" cy="685799"/>
                </a:xfrm>
              </p:grpSpPr>
              <p:sp>
                <p:nvSpPr>
                  <p:cNvPr id="217" name="Shape 217"/>
                  <p:cNvSpPr/>
                  <p:nvPr/>
                </p:nvSpPr>
                <p:spPr>
                  <a:xfrm>
                    <a:off x="12001500" y="12211050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9525">
                    <a:solidFill>
                      <a:srgbClr val="000000"/>
                    </a:solidFill>
                    <a:prstDash val="solid"/>
                    <a:miter/>
                    <a:headEnd len="med" w="med" type="none"/>
                    <a:tailEnd len="med" w="med" type="none"/>
                  </a:ln>
                </p:spPr>
                <p:txBody>
                  <a:bodyPr anchorCtr="0" anchor="t" bIns="45700" lIns="91425" rIns="91425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i="0" sz="2800" u="none">
                      <a:solidFill>
                        <a:schemeClr val="dk1"/>
                      </a:solidFill>
                      <a:latin typeface="Angsana New"/>
                      <a:ea typeface="Angsana New"/>
                      <a:cs typeface="Angsana New"/>
                      <a:sym typeface="Angsana New"/>
                    </a:endParaRPr>
                  </a:p>
                </p:txBody>
              </p:sp>
              <p:sp>
                <p:nvSpPr>
                  <p:cNvPr id="218" name="Shape 218"/>
                  <p:cNvSpPr txBox="1"/>
                  <p:nvPr/>
                </p:nvSpPr>
                <p:spPr>
                  <a:xfrm>
                    <a:off x="11887200" y="12115800"/>
                    <a:ext cx="685799" cy="6857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rIns="91425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Calibri"/>
                      <a:buNone/>
                    </a:pPr>
                    <a:r>
                      <a:rPr i="0" lang="en-US" sz="1100" u="non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rPr>
                      <a:t> +</a:t>
                    </a:r>
                  </a:p>
                </p:txBody>
              </p:sp>
            </p:grpSp>
            <p:sp>
              <p:nvSpPr>
                <p:cNvPr id="219" name="Shape 219"/>
                <p:cNvSpPr/>
                <p:nvPr/>
              </p:nvSpPr>
              <p:spPr>
                <a:xfrm>
                  <a:off x="16687800" y="822960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9525">
                  <a:solidFill>
                    <a:srgbClr val="000000"/>
                  </a:solidFill>
                  <a:prstDash val="solid"/>
                  <a:miter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i="0" sz="2800" u="none">
                    <a:solidFill>
                      <a:schemeClr val="dk1"/>
                    </a:solidFill>
                    <a:latin typeface="Angsana New"/>
                    <a:ea typeface="Angsana New"/>
                    <a:cs typeface="Angsana New"/>
                    <a:sym typeface="Angsana New"/>
                  </a:endParaRPr>
                </a:p>
              </p:txBody>
            </p:sp>
            <p:sp>
              <p:nvSpPr>
                <p:cNvPr id="220" name="Shape 220"/>
                <p:cNvSpPr/>
                <p:nvPr/>
              </p:nvSpPr>
              <p:spPr>
                <a:xfrm>
                  <a:off x="16687800" y="760730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9525">
                  <a:solidFill>
                    <a:srgbClr val="000000"/>
                  </a:solidFill>
                  <a:prstDash val="solid"/>
                  <a:miter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i="0" sz="2800" u="none">
                    <a:solidFill>
                      <a:schemeClr val="dk1"/>
                    </a:solidFill>
                    <a:latin typeface="Angsana New"/>
                    <a:ea typeface="Angsana New"/>
                    <a:cs typeface="Angsana New"/>
                    <a:sym typeface="Angsana New"/>
                  </a:endParaRPr>
                </a:p>
              </p:txBody>
            </p:sp>
            <p:grpSp>
              <p:nvGrpSpPr>
                <p:cNvPr id="221" name="Shape 221"/>
                <p:cNvGrpSpPr/>
                <p:nvPr/>
              </p:nvGrpSpPr>
              <p:grpSpPr>
                <a:xfrm>
                  <a:off x="16230600" y="7805736"/>
                  <a:ext cx="685799" cy="685799"/>
                  <a:chOff x="11887200" y="12149136"/>
                  <a:chExt cx="685799" cy="685799"/>
                </a:xfrm>
              </p:grpSpPr>
              <p:sp>
                <p:nvSpPr>
                  <p:cNvPr id="222" name="Shape 222"/>
                  <p:cNvSpPr/>
                  <p:nvPr/>
                </p:nvSpPr>
                <p:spPr>
                  <a:xfrm>
                    <a:off x="12001500" y="12212636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9525">
                    <a:solidFill>
                      <a:srgbClr val="000000"/>
                    </a:solidFill>
                    <a:prstDash val="solid"/>
                    <a:miter/>
                    <a:headEnd len="med" w="med" type="none"/>
                    <a:tailEnd len="med" w="med" type="none"/>
                  </a:ln>
                </p:spPr>
                <p:txBody>
                  <a:bodyPr anchorCtr="0" anchor="t" bIns="45700" lIns="91425" rIns="91425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i="0" sz="2800" u="none">
                      <a:solidFill>
                        <a:schemeClr val="dk1"/>
                      </a:solidFill>
                      <a:latin typeface="Angsana New"/>
                      <a:ea typeface="Angsana New"/>
                      <a:cs typeface="Angsana New"/>
                      <a:sym typeface="Angsana New"/>
                    </a:endParaRPr>
                  </a:p>
                </p:txBody>
              </p:sp>
              <p:sp>
                <p:nvSpPr>
                  <p:cNvPr id="223" name="Shape 223"/>
                  <p:cNvSpPr txBox="1"/>
                  <p:nvPr/>
                </p:nvSpPr>
                <p:spPr>
                  <a:xfrm>
                    <a:off x="11887200" y="12149136"/>
                    <a:ext cx="685799" cy="6857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rIns="91425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Calibri"/>
                      <a:buNone/>
                    </a:pPr>
                    <a:r>
                      <a:rPr i="0" lang="en-US" sz="1100" u="non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rPr>
                      <a:t>+</a:t>
                    </a:r>
                  </a:p>
                </p:txBody>
              </p:sp>
            </p:grpSp>
          </p:grpSp>
          <p:grpSp>
            <p:nvGrpSpPr>
              <p:cNvPr id="224" name="Shape 224"/>
              <p:cNvGrpSpPr/>
              <p:nvPr/>
            </p:nvGrpSpPr>
            <p:grpSpPr>
              <a:xfrm>
                <a:off x="8753475" y="7251700"/>
                <a:ext cx="685799" cy="685799"/>
                <a:chOff x="11953875" y="13652500"/>
                <a:chExt cx="685799" cy="685799"/>
              </a:xfrm>
            </p:grpSpPr>
            <p:sp>
              <p:nvSpPr>
                <p:cNvPr id="225" name="Shape 225"/>
                <p:cNvSpPr/>
                <p:nvPr/>
              </p:nvSpPr>
              <p:spPr>
                <a:xfrm>
                  <a:off x="12001500" y="1371600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9525">
                  <a:solidFill>
                    <a:srgbClr val="000000"/>
                  </a:solidFill>
                  <a:prstDash val="solid"/>
                  <a:miter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i="0" sz="2800" u="none">
                    <a:solidFill>
                      <a:schemeClr val="dk1"/>
                    </a:solidFill>
                    <a:latin typeface="Angsana New"/>
                    <a:ea typeface="Angsana New"/>
                    <a:cs typeface="Angsana New"/>
                    <a:sym typeface="Angsana New"/>
                  </a:endParaRPr>
                </a:p>
              </p:txBody>
            </p:sp>
            <p:sp>
              <p:nvSpPr>
                <p:cNvPr id="226" name="Shape 226"/>
                <p:cNvSpPr txBox="1"/>
                <p:nvPr/>
              </p:nvSpPr>
              <p:spPr>
                <a:xfrm>
                  <a:off x="11953875" y="13652500"/>
                  <a:ext cx="685799" cy="6857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i="0" lang="en-US" sz="1100" u="none">
                      <a:solidFill>
                        <a:schemeClr val="dk1"/>
                      </a:solidFill>
                      <a:latin typeface="Angsana New"/>
                      <a:ea typeface="Angsana New"/>
                      <a:cs typeface="Angsana New"/>
                      <a:sym typeface="Angsana New"/>
                    </a:rPr>
                    <a:t>--</a:t>
                  </a:r>
                </a:p>
              </p:txBody>
            </p:sp>
          </p:grpSp>
        </p:grpSp>
      </p:grpSp>
      <p:graphicFrame>
        <p:nvGraphicFramePr>
          <p:cNvPr id="227" name="Shape 227"/>
          <p:cNvGraphicFramePr/>
          <p:nvPr/>
        </p:nvGraphicFramePr>
        <p:xfrm>
          <a:off x="928687" y="3857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{F56B43A2-9867-405C-B401-DA059E52B143}</a:tableStyleId>
              </a:tblPr>
              <a:tblGrid>
                <a:gridCol w="2524125"/>
                <a:gridCol w="2524125"/>
                <a:gridCol w="2524125"/>
              </a:tblGrid>
              <a:tr h="6604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อนุภาค</a:t>
                      </a: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มวล ( kg ) </a:t>
                      </a: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ประจุไฟฟ้า ( C )</a:t>
                      </a: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243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อิเล็กตรอน ( e 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โปรตอน ( P )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นิวตรอน ( n )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9.1 x 10</a:t>
                      </a:r>
                      <a:r>
                        <a:rPr baseline="30000"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-31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1.67 x 10</a:t>
                      </a:r>
                      <a:r>
                        <a:rPr baseline="30000"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-27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1.67 x 10</a:t>
                      </a:r>
                      <a:r>
                        <a:rPr baseline="30000"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-27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1.6 x 10</a:t>
                      </a:r>
                      <a:r>
                        <a:rPr baseline="30000"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-19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1.6 x 10</a:t>
                      </a:r>
                      <a:r>
                        <a:rPr baseline="30000"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-19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i="0" lang="en-US" sz="2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เป็นกลางไม่มีประจุ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b="0" i="0" lang="en-US" sz="4300" u="none" cap="none" strike="noStrik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ทฤษฏีทางไฟฟ้า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071562" y="2811461"/>
            <a:ext cx="7500936" cy="830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เราสามารถหาขนาดประจุไฟฟ้าบนวัตถุใดๆได้จากสมการ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Shape 234"/>
          <p:cNvSpPr txBox="1"/>
          <p:nvPr/>
        </p:nvSpPr>
        <p:spPr>
          <a:xfrm>
            <a:off x="1071562" y="3398837"/>
            <a:ext cx="7429500" cy="176847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91425" rIns="91425" tIns="45700">
            <a:noAutofit/>
          </a:bodyPr>
          <a:lstStyle/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		</a:t>
            </a:r>
            <a:r>
              <a:rPr i="0" lang="en-US" sz="40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Q  = ne</a:t>
            </a: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เมื่อ 	Q คือ ประจุไฟฟ้า มีหน่วยเป็นคูลอมบ์  (C)</a:t>
            </a: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	n คือ จำนวนประจุไฟฟ้า มีหน่วยเป็น อนุภาค ( ตัว )</a:t>
            </a: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	e คือ ขนาดอิเล็กตรอน 1 อนุภาค หรือ โปรตอน 1 อนุภาค เท่ากับ 1.6 x 10</a:t>
            </a:r>
            <a:r>
              <a:rPr baseline="30000" i="0" lang="en-US" sz="24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-19</a:t>
            </a:r>
            <a:r>
              <a:rPr i="0" lang="en-US" sz="24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 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Arial"/>
              <a:buNone/>
            </a:pPr>
            <a:r>
              <a:rPr b="1" i="0" lang="en-US" sz="4300" u="none" cap="none" strike="noStrike">
                <a:solidFill>
                  <a:srgbClr val="572314"/>
                </a:solidFill>
                <a:latin typeface="Angsana New"/>
                <a:ea typeface="Angsana New"/>
                <a:cs typeface="Angsana New"/>
                <a:sym typeface="Angsana New"/>
              </a:rPr>
              <a:t>ตัวอย่างที่ 1</a:t>
            </a:r>
          </a:p>
        </p:txBody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1435100" y="1447800"/>
            <a:ext cx="7499349" cy="1481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8925" lvl="0" marL="3651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i="0" lang="en-US" sz="30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วัตถุหนึ่งสูญเสียอิเล็กตรอนไป 500 ตัว แสดงว่าวัตถุนี้มีประจุไฟฟ้าชนิ</a:t>
            </a:r>
            <a:r>
              <a:rPr lang="en-US" sz="3000">
                <a:latin typeface="Angsana New"/>
                <a:ea typeface="Angsana New"/>
                <a:cs typeface="Angsana New"/>
                <a:sym typeface="Angsana New"/>
              </a:rPr>
              <a:t>ด</a:t>
            </a:r>
            <a:r>
              <a:rPr i="0" lang="en-US" sz="30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ใด และมีขนาดกี่คูลอมบ์</a:t>
            </a:r>
          </a:p>
          <a:p>
            <a:pPr indent="-288925" lvl="0" marL="36512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i="0" lang="en-US" sz="3000" u="non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วิธีทำ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6_จุดที่สุด">
  <a:themeElements>
    <a:clrScheme name="จุดที่สุด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4_จุดที่สุด">
  <a:themeElements>
    <a:clrScheme name="จุดที่สุด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จุดที่สุด">
  <a:themeElements>
    <a:clrScheme name="จุดที่สุด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จุดที่สุด">
  <a:themeElements>
    <a:clrScheme name="จุดที่สุด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จุดที่สุด">
  <a:themeElements>
    <a:clrScheme name="จุดที่สุด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5_จุดที่สุด">
  <a:themeElements>
    <a:clrScheme name="จุดที่สุด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3_จุดที่สุด">
  <a:themeElements>
    <a:clrScheme name="จุดที่สุด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