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7.xml"/><Relationship Id="rId22" Type="http://schemas.openxmlformats.org/officeDocument/2006/relationships/font" Target="fonts/Roboto-boldItalic.fntdata"/><Relationship Id="rId10" Type="http://schemas.openxmlformats.org/officeDocument/2006/relationships/slide" Target="slides/slide6.xml"/><Relationship Id="rId21" Type="http://schemas.openxmlformats.org/officeDocument/2006/relationships/font" Target="fonts/Roboto-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h"/>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h"/>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h">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h"/>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h"/>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h">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h">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h">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h"/>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h"/>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th">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th"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slide=next" TargetMode="External"/><Relationship Id="rId5" Type="http://schemas.openxmlformats.org/officeDocument/2006/relationships/hyperlink" Target="#slide=id.g1e7c50909e_0_140" TargetMode="External"/><Relationship Id="rId6" Type="http://schemas.openxmlformats.org/officeDocument/2006/relationships/hyperlink" Target="#slide=id.g1e7bfc34e4_0_0" TargetMode="External"/><Relationship Id="rId7" Type="http://schemas.openxmlformats.org/officeDocument/2006/relationships/hyperlink" Target="#slide=id.g1e7c5d37d9_0_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kisahmuslim.com/5431-budaya-arab-agama-bangsa-arab-sebelum-islam.html" TargetMode="External"/><Relationship Id="rId4" Type="http://schemas.openxmlformats.org/officeDocument/2006/relationships/hyperlink" Target="#slide=id.g1e7bfc34e4_0_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slide=id.g1e7bfc34e4_0_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slide=id.g1e7bfc34e4_0_1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kisahmuslim.com/5431-budaya-arab-agama-bangsa-arab-sebelum-islam.html" TargetMode="External"/><Relationship Id="rId4" Type="http://schemas.openxmlformats.org/officeDocument/2006/relationships/hyperlink" Target="#slide=id.g1e7bfc34e4_0_1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slide=fir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slide=nex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Ordrr7T0sxs" TargetMode="External"/><Relationship Id="rId4" Type="http://schemas.openxmlformats.org/officeDocument/2006/relationships/image" Target="../media/image2.jpg"/><Relationship Id="rId5" Type="http://schemas.openxmlformats.org/officeDocument/2006/relationships/hyperlink" Target="#slide=nex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slide=id.g1e7c50909e_0_14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slide=id.g1e7c50909e_0_15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kisahmuslim.com/5431-budaya-arab-agama-bangsa-arab-sebelum-islam.html" TargetMode="External"/><Relationship Id="rId4" Type="http://schemas.openxmlformats.org/officeDocument/2006/relationships/hyperlink" Target="#slide=id.g1e7c50909e_0_16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kisahmuslim.com/5431-budaya-arab-agama-bangsa-arab-sebelum-islam.html" TargetMode="External"/><Relationship Id="rId4" Type="http://schemas.openxmlformats.org/officeDocument/2006/relationships/hyperlink" Target="#slide=id.g1e7c50909e_0_16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kisahmuslim.com/5431-budaya-arab-agama-bangsa-arab-sebelum-islam.html" TargetMode="External"/><Relationship Id="rId4" Type="http://schemas.openxmlformats.org/officeDocument/2006/relationships/hyperlink" Target="#slide=id.g1e7c50909e_0_17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kisahmuslim.com/5431-budaya-arab-agama-bangsa-arab-sebelum-islam.html" TargetMode="External"/><Relationship Id="rId4" Type="http://schemas.openxmlformats.org/officeDocument/2006/relationships/hyperlink" Target="#slide=id.g1e7c50909e_0_17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ctrTitle"/>
          </p:nvPr>
        </p:nvSpPr>
        <p:spPr>
          <a:xfrm>
            <a:off x="517275" y="1703397"/>
            <a:ext cx="8222100" cy="838800"/>
          </a:xfrm>
          <a:prstGeom prst="rect">
            <a:avLst/>
          </a:prstGeom>
        </p:spPr>
        <p:txBody>
          <a:bodyPr anchorCtr="0" anchor="b" bIns="91425" lIns="91425" rIns="91425" tIns="91425">
            <a:noAutofit/>
          </a:bodyPr>
          <a:lstStyle/>
          <a:p>
            <a:pPr lvl="0">
              <a:spcBef>
                <a:spcPts val="0"/>
              </a:spcBef>
              <a:buNone/>
            </a:pPr>
            <a:r>
              <a:rPr lang="th" sz="4800"/>
              <a:t>Tarikh </a:t>
            </a:r>
            <a:r>
              <a:rPr lang="th" sz="4800"/>
              <a:t>1</a:t>
            </a:r>
          </a:p>
        </p:txBody>
      </p:sp>
      <p:sp>
        <p:nvSpPr>
          <p:cNvPr id="86" name="Shape 86"/>
          <p:cNvSpPr txBox="1"/>
          <p:nvPr>
            <p:ph idx="1" type="subTitle"/>
          </p:nvPr>
        </p:nvSpPr>
        <p:spPr>
          <a:xfrm>
            <a:off x="598100" y="2715968"/>
            <a:ext cx="8222100" cy="2005800"/>
          </a:xfrm>
          <a:prstGeom prst="rect">
            <a:avLst/>
          </a:prstGeom>
        </p:spPr>
        <p:txBody>
          <a:bodyPr anchorCtr="0" anchor="t" bIns="91425" lIns="91425" rIns="91425" tIns="91425">
            <a:noAutofit/>
          </a:bodyPr>
          <a:lstStyle/>
          <a:p>
            <a:pPr lvl="0">
              <a:spcBef>
                <a:spcPts val="0"/>
              </a:spcBef>
              <a:buNone/>
            </a:pPr>
            <a:r>
              <a:rPr lang="th" sz="2400"/>
              <a:t>Arab Sblum Islam</a:t>
            </a:r>
          </a:p>
          <a:p>
            <a:pPr lvl="0">
              <a:spcBef>
                <a:spcPts val="0"/>
              </a:spcBef>
              <a:buNone/>
            </a:pPr>
            <a:r>
              <a:rPr lang="th" sz="1800"/>
              <a:t>สอนโดย อ.ปรีดี  ยามิง</a:t>
            </a:r>
          </a:p>
          <a:p>
            <a:pPr lvl="0" rtl="0">
              <a:spcBef>
                <a:spcPts val="0"/>
              </a:spcBef>
              <a:buNone/>
            </a:pPr>
            <a:r>
              <a:t/>
            </a:r>
            <a:endParaRPr sz="1800"/>
          </a:p>
          <a:p>
            <a:pPr lvl="0">
              <a:spcBef>
                <a:spcPts val="0"/>
              </a:spcBef>
              <a:buNone/>
            </a:pPr>
            <a:r>
              <a:t/>
            </a:r>
            <a:endParaRPr sz="2400"/>
          </a:p>
        </p:txBody>
      </p:sp>
      <p:pic>
        <p:nvPicPr>
          <p:cNvPr descr="DSC_0537.JPG" id="87" name="Shape 87"/>
          <p:cNvPicPr preferRelativeResize="0"/>
          <p:nvPr/>
        </p:nvPicPr>
        <p:blipFill>
          <a:blip r:embed="rId3">
            <a:alphaModFix/>
          </a:blip>
          <a:stretch>
            <a:fillRect/>
          </a:stretch>
        </p:blipFill>
        <p:spPr>
          <a:xfrm>
            <a:off x="5685074" y="2840925"/>
            <a:ext cx="2957050" cy="2109450"/>
          </a:xfrm>
          <a:prstGeom prst="rect">
            <a:avLst/>
          </a:prstGeom>
          <a:noFill/>
          <a:ln>
            <a:noFill/>
          </a:ln>
        </p:spPr>
      </p:pic>
      <p:sp>
        <p:nvSpPr>
          <p:cNvPr id="88" name="Shape 88">
            <a:hlinkClick r:id="rId4"/>
          </p:cNvPr>
          <p:cNvSpPr/>
          <p:nvPr/>
        </p:nvSpPr>
        <p:spPr>
          <a:xfrm>
            <a:off x="197475" y="4586975"/>
            <a:ext cx="762900" cy="377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th"/>
              <a:t>Next</a:t>
            </a:r>
          </a:p>
        </p:txBody>
      </p:sp>
      <p:sp>
        <p:nvSpPr>
          <p:cNvPr id="89" name="Shape 89">
            <a:hlinkClick r:id="rId5"/>
          </p:cNvPr>
          <p:cNvSpPr/>
          <p:nvPr/>
        </p:nvSpPr>
        <p:spPr>
          <a:xfrm>
            <a:off x="2999150" y="1125825"/>
            <a:ext cx="4397400" cy="4038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0"/>
              </a:spcBef>
              <a:buNone/>
            </a:pPr>
            <a:r>
              <a:rPr lang="th" sz="1800">
                <a:latin typeface="Verdana"/>
                <a:ea typeface="Verdana"/>
                <a:cs typeface="Verdana"/>
                <a:sym typeface="Verdana"/>
              </a:rPr>
              <a:t>Apakah Arab Beriman Kepada Allah?</a:t>
            </a:r>
          </a:p>
        </p:txBody>
      </p:sp>
      <p:sp>
        <p:nvSpPr>
          <p:cNvPr id="90" name="Shape 90">
            <a:hlinkClick r:id="rId6"/>
          </p:cNvPr>
          <p:cNvSpPr/>
          <p:nvPr/>
        </p:nvSpPr>
        <p:spPr>
          <a:xfrm>
            <a:off x="3787850" y="1871100"/>
            <a:ext cx="4245900" cy="4038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0"/>
              </a:spcBef>
              <a:buNone/>
            </a:pPr>
            <a:r>
              <a:rPr lang="th" sz="1800">
                <a:latin typeface="Verdana"/>
                <a:ea typeface="Verdana"/>
                <a:cs typeface="Verdana"/>
                <a:sym typeface="Verdana"/>
              </a:rPr>
              <a:t>Arab Telah Mengenal Jin dan Setan</a:t>
            </a:r>
          </a:p>
        </p:txBody>
      </p:sp>
      <p:sp>
        <p:nvSpPr>
          <p:cNvPr id="91" name="Shape 91">
            <a:hlinkClick r:id="rId7"/>
          </p:cNvPr>
          <p:cNvSpPr/>
          <p:nvPr/>
        </p:nvSpPr>
        <p:spPr>
          <a:xfrm>
            <a:off x="2343650" y="368025"/>
            <a:ext cx="2530500" cy="502800"/>
          </a:xfrm>
          <a:prstGeom prst="rect">
            <a:avLst/>
          </a:prstGeom>
          <a:solidFill>
            <a:schemeClr val="lt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th" sz="1800">
                <a:solidFill>
                  <a:schemeClr val="dk1"/>
                </a:solidFill>
                <a:latin typeface="Roboto"/>
                <a:ea typeface="Roboto"/>
                <a:cs typeface="Roboto"/>
                <a:sym typeface="Roboto"/>
              </a:rPr>
              <a:t>Arab Sebelum Islam</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10000"/>
            <a:ext cx="8520600" cy="607800"/>
          </a:xfrm>
          <a:prstGeom prst="rect">
            <a:avLst/>
          </a:prstGeom>
        </p:spPr>
        <p:txBody>
          <a:bodyPr anchorCtr="0" anchor="t" bIns="91425" lIns="91425" rIns="91425" tIns="91425">
            <a:noAutofit/>
          </a:bodyPr>
          <a:lstStyle/>
          <a:p>
            <a:pPr lvl="0" rtl="0">
              <a:lnSpc>
                <a:spcPct val="115000"/>
              </a:lnSpc>
              <a:spcBef>
                <a:spcPts val="0"/>
              </a:spcBef>
              <a:buNone/>
            </a:pPr>
            <a:r>
              <a:rPr lang="th" sz="1800">
                <a:solidFill>
                  <a:srgbClr val="000000"/>
                </a:solidFill>
                <a:highlight>
                  <a:srgbClr val="FFFFFF"/>
                </a:highlight>
                <a:latin typeface="Verdana"/>
                <a:ea typeface="Verdana"/>
                <a:cs typeface="Verdana"/>
                <a:sym typeface="Verdana"/>
              </a:rPr>
              <a:t>Apakah Arab Beriman Kepada Allah?</a:t>
            </a:r>
          </a:p>
        </p:txBody>
      </p:sp>
      <p:sp>
        <p:nvSpPr>
          <p:cNvPr id="155" name="Shape 155"/>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spcAft>
                <a:spcPts val="0"/>
              </a:spcAft>
              <a:buNone/>
            </a:pPr>
            <a:r>
              <a:rPr lang="th">
                <a:solidFill>
                  <a:srgbClr val="000000"/>
                </a:solidFill>
                <a:highlight>
                  <a:srgbClr val="FFFFFF"/>
                </a:highlight>
                <a:latin typeface="Verdana"/>
                <a:ea typeface="Verdana"/>
                <a:cs typeface="Verdana"/>
                <a:sym typeface="Verdana"/>
              </a:rPr>
              <a:t>Ayat ini dengan tegas menjelaskan, orang-orang Arab jahiliyah beriman kepada Allahﷻ. tapi mereka campuri keimanan itu dengan kesyirikan. Mereka menyembah Allah, dan juga menyembah berhala. Dari sini kita dapat memahami bahwa mengagungkan orang-orang shaleh secara berlebihan, lalu menjadikan mereka perantara dalam beribadah kepada Allah ﷻ adalah tradisi masyarakat Arab jahilihay (budaya Arab).</a:t>
            </a:r>
          </a:p>
          <a:p>
            <a:pPr lvl="0" rtl="0">
              <a:spcBef>
                <a:spcPts val="0"/>
              </a:spcBef>
              <a:spcAft>
                <a:spcPts val="0"/>
              </a:spcAft>
              <a:buNone/>
            </a:pPr>
            <a:r>
              <a:t/>
            </a:r>
            <a:endParaRPr sz="1050">
              <a:solidFill>
                <a:srgbClr val="000000"/>
              </a:solidFill>
              <a:highlight>
                <a:srgbClr val="FFFFFF"/>
              </a:highlight>
              <a:latin typeface="Verdana"/>
              <a:ea typeface="Verdana"/>
              <a:cs typeface="Verdana"/>
              <a:sym typeface="Verdana"/>
            </a:endParaRPr>
          </a:p>
          <a:p>
            <a:pPr lvl="0">
              <a:spcBef>
                <a:spcPts val="0"/>
              </a:spcBef>
              <a:buNone/>
            </a:pPr>
            <a:r>
              <a:rPr lang="th" sz="1050">
                <a:solidFill>
                  <a:srgbClr val="000000"/>
                </a:solidFill>
                <a:highlight>
                  <a:srgbClr val="FFFFFF"/>
                </a:highlight>
                <a:latin typeface="Verdana"/>
                <a:ea typeface="Verdana"/>
                <a:cs typeface="Verdana"/>
                <a:sym typeface="Verdana"/>
              </a:rPr>
              <a:t>Read more </a:t>
            </a:r>
            <a:r>
              <a:rPr lang="th" sz="1050" u="sng">
                <a:solidFill>
                  <a:srgbClr val="3274B1"/>
                </a:solidFill>
                <a:highlight>
                  <a:srgbClr val="FFFFFF"/>
                </a:highlight>
                <a:latin typeface="Verdana"/>
                <a:ea typeface="Verdana"/>
                <a:cs typeface="Verdana"/>
                <a:sym typeface="Verdana"/>
                <a:hlinkClick r:id="rId3"/>
              </a:rPr>
              <a:t>http://kisahmuslim.com/5431-budaya-arab-agama-bangsa-arab-sebelum-islam.html</a:t>
            </a:r>
          </a:p>
        </p:txBody>
      </p:sp>
      <p:sp>
        <p:nvSpPr>
          <p:cNvPr id="156" name="Shape 156">
            <a:hlinkClick r:id="rId4"/>
          </p:cNvPr>
          <p:cNvSpPr/>
          <p:nvPr/>
        </p:nvSpPr>
        <p:spPr>
          <a:xfrm>
            <a:off x="197475" y="4586975"/>
            <a:ext cx="762900" cy="377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th"/>
              <a:t>Next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10000"/>
            <a:ext cx="8520600" cy="607800"/>
          </a:xfrm>
          <a:prstGeom prst="rect">
            <a:avLst/>
          </a:prstGeom>
        </p:spPr>
        <p:txBody>
          <a:bodyPr anchorCtr="0" anchor="t" bIns="91425" lIns="91425" rIns="91425" tIns="91425">
            <a:noAutofit/>
          </a:bodyPr>
          <a:lstStyle/>
          <a:p>
            <a:pPr lvl="0" rtl="0">
              <a:lnSpc>
                <a:spcPct val="115000"/>
              </a:lnSpc>
              <a:spcBef>
                <a:spcPts val="0"/>
              </a:spcBef>
              <a:buNone/>
            </a:pPr>
            <a:r>
              <a:rPr lang="th" sz="1800">
                <a:solidFill>
                  <a:srgbClr val="000000"/>
                </a:solidFill>
                <a:highlight>
                  <a:srgbClr val="FFFFFF"/>
                </a:highlight>
                <a:latin typeface="Verdana"/>
                <a:ea typeface="Verdana"/>
                <a:cs typeface="Verdana"/>
                <a:sym typeface="Verdana"/>
              </a:rPr>
              <a:t>Arab Telah Mengenal Jin dan Setan</a:t>
            </a:r>
          </a:p>
          <a:p>
            <a:pPr lvl="0" rtl="0">
              <a:lnSpc>
                <a:spcPct val="115000"/>
              </a:lnSpc>
              <a:spcBef>
                <a:spcPts val="0"/>
              </a:spcBef>
              <a:buNone/>
            </a:pPr>
            <a:r>
              <a:t/>
            </a:r>
            <a:endParaRPr sz="1050">
              <a:solidFill>
                <a:srgbClr val="000000"/>
              </a:solidFill>
              <a:highlight>
                <a:srgbClr val="FFFFFF"/>
              </a:highlight>
              <a:latin typeface="Verdana"/>
              <a:ea typeface="Verdana"/>
              <a:cs typeface="Verdana"/>
              <a:sym typeface="Verdana"/>
            </a:endParaRPr>
          </a:p>
          <a:p>
            <a:pPr lvl="0">
              <a:spcBef>
                <a:spcPts val="0"/>
              </a:spcBef>
              <a:buNone/>
            </a:pPr>
            <a:r>
              <a:t/>
            </a:r>
            <a:endParaRPr/>
          </a:p>
        </p:txBody>
      </p:sp>
      <p:sp>
        <p:nvSpPr>
          <p:cNvPr id="162" name="Shape 162"/>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spcAft>
                <a:spcPts val="0"/>
              </a:spcAft>
              <a:buNone/>
            </a:pPr>
            <a:r>
              <a:rPr lang="th">
                <a:solidFill>
                  <a:srgbClr val="000000"/>
                </a:solidFill>
                <a:highlight>
                  <a:srgbClr val="FFFFFF"/>
                </a:highlight>
                <a:latin typeface="Verdana"/>
                <a:ea typeface="Verdana"/>
                <a:cs typeface="Verdana"/>
                <a:sym typeface="Verdana"/>
              </a:rPr>
              <a:t>Orang-orang Arab jahiliyah telah mengenal jin dan setan. Pada masa itu setan-setan berkumpul antara bukit Shafa dan Marwa. Abdullah bin al-Abbas </a:t>
            </a:r>
            <a:r>
              <a:rPr i="1" lang="th">
                <a:solidFill>
                  <a:srgbClr val="444444"/>
                </a:solidFill>
                <a:highlight>
                  <a:srgbClr val="FFFFFF"/>
                </a:highlight>
                <a:latin typeface="Verdana"/>
                <a:ea typeface="Verdana"/>
                <a:cs typeface="Verdana"/>
                <a:sym typeface="Verdana"/>
              </a:rPr>
              <a:t>radhiallahu ‘anhuma</a:t>
            </a:r>
            <a:r>
              <a:rPr lang="th">
                <a:solidFill>
                  <a:srgbClr val="000000"/>
                </a:solidFill>
                <a:highlight>
                  <a:srgbClr val="FFFFFF"/>
                </a:highlight>
                <a:latin typeface="Verdana"/>
                <a:ea typeface="Verdana"/>
                <a:cs typeface="Verdana"/>
                <a:sym typeface="Verdana"/>
              </a:rPr>
              <a:t> ketika menafsirkan ayat,</a:t>
            </a:r>
          </a:p>
          <a:p>
            <a:pPr lvl="0">
              <a:spcBef>
                <a:spcPts val="0"/>
              </a:spcBef>
              <a:buNone/>
            </a:pPr>
            <a:r>
              <a:t/>
            </a:r>
            <a:endParaRPr/>
          </a:p>
        </p:txBody>
      </p:sp>
      <p:sp>
        <p:nvSpPr>
          <p:cNvPr id="163" name="Shape 163">
            <a:hlinkClick r:id="rId3"/>
          </p:cNvPr>
          <p:cNvSpPr/>
          <p:nvPr/>
        </p:nvSpPr>
        <p:spPr>
          <a:xfrm>
            <a:off x="197475" y="4586975"/>
            <a:ext cx="762900" cy="377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th"/>
              <a:t>Next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10000"/>
            <a:ext cx="8520600" cy="607800"/>
          </a:xfrm>
          <a:prstGeom prst="rect">
            <a:avLst/>
          </a:prstGeom>
        </p:spPr>
        <p:txBody>
          <a:bodyPr anchorCtr="0" anchor="t" bIns="91425" lIns="91425" rIns="91425" tIns="91425">
            <a:noAutofit/>
          </a:bodyPr>
          <a:lstStyle/>
          <a:p>
            <a:pPr lvl="0" rtl="0">
              <a:lnSpc>
                <a:spcPct val="115000"/>
              </a:lnSpc>
              <a:spcBef>
                <a:spcPts val="0"/>
              </a:spcBef>
              <a:buNone/>
            </a:pPr>
            <a:r>
              <a:rPr lang="th">
                <a:solidFill>
                  <a:srgbClr val="000000"/>
                </a:solidFill>
                <a:highlight>
                  <a:srgbClr val="FFFFFF"/>
                </a:highlight>
                <a:latin typeface="Verdana"/>
                <a:ea typeface="Verdana"/>
                <a:cs typeface="Verdana"/>
                <a:sym typeface="Verdana"/>
              </a:rPr>
              <a:t>Arab Telah Mengenal Jin dan Setan</a:t>
            </a:r>
          </a:p>
          <a:p>
            <a:pPr lvl="0">
              <a:spcBef>
                <a:spcPts val="0"/>
              </a:spcBef>
              <a:buNone/>
            </a:pPr>
            <a:r>
              <a:t/>
            </a:r>
            <a:endParaRPr/>
          </a:p>
        </p:txBody>
      </p:sp>
      <p:sp>
        <p:nvSpPr>
          <p:cNvPr id="169" name="Shape 169"/>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1">
              <a:lnSpc>
                <a:spcPct val="153333"/>
              </a:lnSpc>
              <a:spcBef>
                <a:spcPts val="0"/>
              </a:spcBef>
              <a:spcAft>
                <a:spcPts val="1500"/>
              </a:spcAft>
              <a:buNone/>
            </a:pPr>
            <a:r>
              <a:rPr lang="th" sz="2250">
                <a:solidFill>
                  <a:srgbClr val="000000"/>
                </a:solidFill>
                <a:highlight>
                  <a:srgbClr val="FFFFFF"/>
                </a:highlight>
                <a:latin typeface="Times New Roman"/>
                <a:ea typeface="Times New Roman"/>
                <a:cs typeface="Times New Roman"/>
                <a:sym typeface="Times New Roman"/>
              </a:rPr>
              <a:t>إِنَّ الصَّفَا وَالْمَرْوَةَ مِنْ شَعَائِرِ اللهِ</a:t>
            </a:r>
          </a:p>
          <a:p>
            <a:pPr lvl="0" rtl="0">
              <a:spcBef>
                <a:spcPts val="0"/>
              </a:spcBef>
              <a:spcAft>
                <a:spcPts val="1500"/>
              </a:spcAft>
              <a:buNone/>
            </a:pPr>
            <a:r>
              <a:rPr lang="th">
                <a:solidFill>
                  <a:srgbClr val="000000"/>
                </a:solidFill>
                <a:highlight>
                  <a:srgbClr val="FFFFFF"/>
                </a:highlight>
                <a:latin typeface="Verdana"/>
                <a:ea typeface="Verdana"/>
                <a:cs typeface="Verdana"/>
                <a:sym typeface="Verdana"/>
              </a:rPr>
              <a:t>“Sesungguhnya Shafaa dan Marwa adalah sebahagian dari syiar Allah.” (QS:Al-Baqarah | Ayat: 158)</a:t>
            </a:r>
          </a:p>
          <a:p>
            <a:pPr lvl="0" rtl="0">
              <a:spcBef>
                <a:spcPts val="0"/>
              </a:spcBef>
              <a:spcAft>
                <a:spcPts val="1500"/>
              </a:spcAft>
              <a:buNone/>
            </a:pPr>
            <a:r>
              <a:rPr lang="th" sz="1400">
                <a:solidFill>
                  <a:srgbClr val="000000"/>
                </a:solidFill>
                <a:highlight>
                  <a:srgbClr val="FFFFFF"/>
                </a:highlight>
                <a:latin typeface="Verdana"/>
                <a:ea typeface="Verdana"/>
                <a:cs typeface="Verdana"/>
                <a:sym typeface="Verdana"/>
              </a:rPr>
              <a:t>mengatakan, “Di masa jahiliyah, setan-setan berkumpul di malam hari antara bukit Shafa dan Marwa. Di antara dua bukit itulah terdapat berhala-berhala orang-orang musyrik. Saat Islam datang, kaum muslimin mengatakan, ‘Wahai Rasulullah, kami tidak mau sa’i antara Shafa dan Marwa. Karena dulu kami melakukan sesuatu (syirik) di sana saat jahiliyah’. Kemudian Allah menurunkan firman-Nya,</a:t>
            </a:r>
          </a:p>
          <a:p>
            <a:pPr lvl="0" rtl="0">
              <a:spcBef>
                <a:spcPts val="0"/>
              </a:spcBef>
              <a:spcAft>
                <a:spcPts val="0"/>
              </a:spcAft>
              <a:buNone/>
            </a:pPr>
            <a:r>
              <a:t/>
            </a:r>
            <a:endParaRPr sz="1050">
              <a:solidFill>
                <a:srgbClr val="000000"/>
              </a:solidFill>
              <a:highlight>
                <a:srgbClr val="FFFFFF"/>
              </a:highlight>
              <a:latin typeface="Verdana"/>
              <a:ea typeface="Verdana"/>
              <a:cs typeface="Verdana"/>
              <a:sym typeface="Verdana"/>
            </a:endParaRPr>
          </a:p>
          <a:p>
            <a:pPr lvl="0" rtl="0">
              <a:spcBef>
                <a:spcPts val="0"/>
              </a:spcBef>
              <a:spcAft>
                <a:spcPts val="0"/>
              </a:spcAft>
              <a:buNone/>
            </a:pPr>
            <a:r>
              <a:t/>
            </a:r>
            <a:endParaRPr sz="1050">
              <a:solidFill>
                <a:srgbClr val="000000"/>
              </a:solidFill>
              <a:highlight>
                <a:srgbClr val="FFFFFF"/>
              </a:highlight>
              <a:latin typeface="Verdana"/>
              <a:ea typeface="Verdana"/>
              <a:cs typeface="Verdana"/>
              <a:sym typeface="Verdana"/>
            </a:endParaRPr>
          </a:p>
          <a:p>
            <a:pPr lvl="0">
              <a:spcBef>
                <a:spcPts val="0"/>
              </a:spcBef>
              <a:buNone/>
            </a:pPr>
            <a:r>
              <a:t/>
            </a:r>
            <a:endParaRPr/>
          </a:p>
        </p:txBody>
      </p:sp>
      <p:sp>
        <p:nvSpPr>
          <p:cNvPr id="170" name="Shape 170">
            <a:hlinkClick r:id="rId3"/>
          </p:cNvPr>
          <p:cNvSpPr/>
          <p:nvPr/>
        </p:nvSpPr>
        <p:spPr>
          <a:xfrm>
            <a:off x="197475" y="4586975"/>
            <a:ext cx="762900" cy="377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th"/>
              <a:t>Next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10000"/>
            <a:ext cx="8520600" cy="607800"/>
          </a:xfrm>
          <a:prstGeom prst="rect">
            <a:avLst/>
          </a:prstGeom>
        </p:spPr>
        <p:txBody>
          <a:bodyPr anchorCtr="0" anchor="t" bIns="91425" lIns="91425" rIns="91425" tIns="91425">
            <a:noAutofit/>
          </a:bodyPr>
          <a:lstStyle/>
          <a:p>
            <a:pPr lvl="0" rtl="0">
              <a:lnSpc>
                <a:spcPct val="115000"/>
              </a:lnSpc>
              <a:spcBef>
                <a:spcPts val="0"/>
              </a:spcBef>
              <a:buNone/>
            </a:pPr>
            <a:r>
              <a:rPr lang="th">
                <a:solidFill>
                  <a:srgbClr val="000000"/>
                </a:solidFill>
                <a:highlight>
                  <a:srgbClr val="FFFFFF"/>
                </a:highlight>
                <a:latin typeface="Verdana"/>
                <a:ea typeface="Verdana"/>
                <a:cs typeface="Verdana"/>
                <a:sym typeface="Verdana"/>
              </a:rPr>
              <a:t>Arab Telah Mengenal Jin dan Setan</a:t>
            </a:r>
          </a:p>
        </p:txBody>
      </p:sp>
      <p:sp>
        <p:nvSpPr>
          <p:cNvPr id="176" name="Shape 176"/>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1">
              <a:lnSpc>
                <a:spcPct val="153333"/>
              </a:lnSpc>
              <a:spcBef>
                <a:spcPts val="0"/>
              </a:spcBef>
              <a:spcAft>
                <a:spcPts val="1500"/>
              </a:spcAft>
              <a:buNone/>
            </a:pPr>
            <a:r>
              <a:rPr lang="th" sz="2400">
                <a:solidFill>
                  <a:srgbClr val="000000"/>
                </a:solidFill>
                <a:highlight>
                  <a:srgbClr val="FFFFFF"/>
                </a:highlight>
                <a:latin typeface="Times New Roman"/>
                <a:ea typeface="Times New Roman"/>
                <a:cs typeface="Times New Roman"/>
                <a:sym typeface="Times New Roman"/>
              </a:rPr>
              <a:t>فَمَنْ حَجَّ الْبَيْتَ أَوِ اعْتَمَرَ فَلاَ جُنَاحَ عَلَيْهِ أَنْ يَطَّوَّفَ بِهِمَا</a:t>
            </a:r>
          </a:p>
          <a:p>
            <a:pPr lvl="0" rtl="0">
              <a:spcBef>
                <a:spcPts val="0"/>
              </a:spcBef>
              <a:spcAft>
                <a:spcPts val="1500"/>
              </a:spcAft>
              <a:buNone/>
            </a:pPr>
            <a:r>
              <a:rPr lang="th">
                <a:solidFill>
                  <a:srgbClr val="000000"/>
                </a:solidFill>
                <a:highlight>
                  <a:srgbClr val="FFFFFF"/>
                </a:highlight>
                <a:latin typeface="Verdana"/>
                <a:ea typeface="Verdana"/>
                <a:cs typeface="Verdana"/>
                <a:sym typeface="Verdana"/>
              </a:rPr>
              <a:t>“Maka barangsiapa yang beribadah haji ke Baitullah atau berumrah, maka tidak ada dosa baginya mengerjakan sa´i antara keduanya.” (QS:Al-Baqarah | Ayat: 158).</a:t>
            </a:r>
          </a:p>
          <a:p>
            <a:pPr lvl="0" rtl="0">
              <a:spcBef>
                <a:spcPts val="0"/>
              </a:spcBef>
              <a:spcAft>
                <a:spcPts val="1500"/>
              </a:spcAft>
              <a:buNone/>
            </a:pPr>
            <a:r>
              <a:rPr lang="th" sz="1400">
                <a:solidFill>
                  <a:srgbClr val="000000"/>
                </a:solidFill>
                <a:highlight>
                  <a:srgbClr val="FFFFFF"/>
                </a:highlight>
                <a:latin typeface="Verdana"/>
                <a:ea typeface="Verdana"/>
                <a:cs typeface="Verdana"/>
                <a:sym typeface="Verdana"/>
              </a:rPr>
              <a:t>Tidak berdosa, ibadah di sana berpahala8. Para sahabat takut kalau mereka teringat dosa-dosa lama. Kemudian Allah menenangkan hati mereka dengan menjelaskan keutamaan beribadah di antara Shafa dan Marwa.</a:t>
            </a:r>
          </a:p>
          <a:p>
            <a:pPr lvl="0" rtl="0">
              <a:spcBef>
                <a:spcPts val="0"/>
              </a:spcBef>
              <a:spcAft>
                <a:spcPts val="0"/>
              </a:spcAft>
              <a:buNone/>
            </a:pPr>
            <a:r>
              <a:t/>
            </a:r>
            <a:endParaRPr sz="1400">
              <a:solidFill>
                <a:srgbClr val="000000"/>
              </a:solidFill>
              <a:highlight>
                <a:srgbClr val="FFFFFF"/>
              </a:highlight>
              <a:latin typeface="Verdana"/>
              <a:ea typeface="Verdana"/>
              <a:cs typeface="Verdana"/>
              <a:sym typeface="Verdana"/>
            </a:endParaRPr>
          </a:p>
          <a:p>
            <a:pPr lvl="0" rtl="0">
              <a:spcBef>
                <a:spcPts val="0"/>
              </a:spcBef>
              <a:spcAft>
                <a:spcPts val="0"/>
              </a:spcAft>
              <a:buNone/>
            </a:pPr>
            <a:r>
              <a:t/>
            </a:r>
            <a:endParaRPr sz="1050">
              <a:solidFill>
                <a:srgbClr val="000000"/>
              </a:solidFill>
              <a:highlight>
                <a:srgbClr val="FFFFFF"/>
              </a:highlight>
              <a:latin typeface="Verdana"/>
              <a:ea typeface="Verdana"/>
              <a:cs typeface="Verdana"/>
              <a:sym typeface="Verdana"/>
            </a:endParaRPr>
          </a:p>
          <a:p>
            <a:pPr lvl="0">
              <a:spcBef>
                <a:spcPts val="0"/>
              </a:spcBef>
              <a:buNone/>
            </a:pPr>
            <a:r>
              <a:rPr lang="th" sz="1050">
                <a:solidFill>
                  <a:srgbClr val="000000"/>
                </a:solidFill>
                <a:highlight>
                  <a:srgbClr val="FFFFFF"/>
                </a:highlight>
                <a:latin typeface="Verdana"/>
                <a:ea typeface="Verdana"/>
                <a:cs typeface="Verdana"/>
                <a:sym typeface="Verdana"/>
              </a:rPr>
              <a:t>Read more </a:t>
            </a:r>
            <a:r>
              <a:rPr lang="th" sz="1050" u="sng">
                <a:solidFill>
                  <a:srgbClr val="3274B1"/>
                </a:solidFill>
                <a:highlight>
                  <a:srgbClr val="FFFFFF"/>
                </a:highlight>
                <a:latin typeface="Verdana"/>
                <a:ea typeface="Verdana"/>
                <a:cs typeface="Verdana"/>
                <a:sym typeface="Verdana"/>
                <a:hlinkClick r:id="rId3"/>
              </a:rPr>
              <a:t>http://kisahmuslim.com/5431-budaya-arab-agama-bangsa-arab-sebelum-islam.html</a:t>
            </a:r>
          </a:p>
        </p:txBody>
      </p:sp>
      <p:sp>
        <p:nvSpPr>
          <p:cNvPr id="177" name="Shape 177">
            <a:hlinkClick r:id="rId4"/>
          </p:cNvPr>
          <p:cNvSpPr/>
          <p:nvPr/>
        </p:nvSpPr>
        <p:spPr>
          <a:xfrm>
            <a:off x="197475" y="4586975"/>
            <a:ext cx="762900" cy="377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th"/>
              <a:t>Next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10000"/>
            <a:ext cx="8520600" cy="607800"/>
          </a:xfrm>
          <a:prstGeom prst="rect">
            <a:avLst/>
          </a:prstGeom>
        </p:spPr>
        <p:txBody>
          <a:bodyPr anchorCtr="0" anchor="t" bIns="91425" lIns="91425" rIns="91425" tIns="91425">
            <a:noAutofit/>
          </a:bodyPr>
          <a:lstStyle/>
          <a:p>
            <a:pPr lvl="0" rtl="0">
              <a:lnSpc>
                <a:spcPct val="115000"/>
              </a:lnSpc>
              <a:spcBef>
                <a:spcPts val="0"/>
              </a:spcBef>
              <a:buNone/>
            </a:pPr>
            <a:r>
              <a:rPr lang="th" sz="1400">
                <a:solidFill>
                  <a:srgbClr val="000000"/>
                </a:solidFill>
                <a:highlight>
                  <a:srgbClr val="FFFFFF"/>
                </a:highlight>
                <a:latin typeface="Verdana"/>
                <a:ea typeface="Verdana"/>
                <a:cs typeface="Verdana"/>
                <a:sym typeface="Verdana"/>
              </a:rPr>
              <a:t>Orang-orang jahiliyah berinteraksi dengan jin. Seperti memohon perlindungan kepada mereka.</a:t>
            </a:r>
          </a:p>
          <a:p>
            <a:pPr lvl="0" rtl="0">
              <a:lnSpc>
                <a:spcPct val="115000"/>
              </a:lnSpc>
              <a:spcBef>
                <a:spcPts val="0"/>
              </a:spcBef>
              <a:buNone/>
            </a:pPr>
            <a:r>
              <a:t/>
            </a:r>
            <a:endParaRPr sz="1400">
              <a:solidFill>
                <a:srgbClr val="000000"/>
              </a:solidFill>
              <a:highlight>
                <a:srgbClr val="FFFFFF"/>
              </a:highlight>
              <a:latin typeface="Verdana"/>
              <a:ea typeface="Verdana"/>
              <a:cs typeface="Verdana"/>
              <a:sym typeface="Verdana"/>
            </a:endParaRPr>
          </a:p>
          <a:p>
            <a:pPr lvl="0" rtl="0">
              <a:spcBef>
                <a:spcPts val="0"/>
              </a:spcBef>
              <a:buNone/>
            </a:pPr>
            <a:r>
              <a:t/>
            </a:r>
            <a:endParaRPr/>
          </a:p>
        </p:txBody>
      </p:sp>
      <p:sp>
        <p:nvSpPr>
          <p:cNvPr id="183" name="Shape 183"/>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1">
              <a:lnSpc>
                <a:spcPct val="153333"/>
              </a:lnSpc>
              <a:spcBef>
                <a:spcPts val="0"/>
              </a:spcBef>
              <a:spcAft>
                <a:spcPts val="1500"/>
              </a:spcAft>
              <a:buNone/>
            </a:pPr>
            <a:r>
              <a:rPr lang="th" sz="2400">
                <a:solidFill>
                  <a:srgbClr val="000000"/>
                </a:solidFill>
                <a:highlight>
                  <a:srgbClr val="FFFFFF"/>
                </a:highlight>
                <a:latin typeface="Times New Roman"/>
                <a:ea typeface="Times New Roman"/>
                <a:cs typeface="Times New Roman"/>
                <a:sym typeface="Times New Roman"/>
              </a:rPr>
              <a:t>وَأَنَّهُ كَانَ رِجَالٌ مِنَ الإِنْسِ يَعُوذُونَ بِرِجَالٍ مِنَ الْجِنِّ فَزَادُوهُمْ رَهَقًا</a:t>
            </a:r>
          </a:p>
          <a:p>
            <a:pPr lvl="0" rtl="0">
              <a:spcBef>
                <a:spcPts val="0"/>
              </a:spcBef>
              <a:spcAft>
                <a:spcPts val="1500"/>
              </a:spcAft>
              <a:buNone/>
            </a:pPr>
            <a:r>
              <a:rPr lang="th">
                <a:solidFill>
                  <a:srgbClr val="000000"/>
                </a:solidFill>
                <a:highlight>
                  <a:srgbClr val="FFFFFF"/>
                </a:highlight>
                <a:latin typeface="Verdana"/>
                <a:ea typeface="Verdana"/>
                <a:cs typeface="Verdana"/>
                <a:sym typeface="Verdana"/>
              </a:rPr>
              <a:t>“Dan bahwasanya ada beberapa orang laki-laki di antara manusia meminta perlindungan kepada beberapa laki-laki di antara jin, maka jin-jin itu menambah bagi mereka dosa dan kesalahan.” (QS:Al-Jin | Ayat: 6).</a:t>
            </a:r>
          </a:p>
          <a:p>
            <a:pPr lvl="0" rtl="0">
              <a:spcBef>
                <a:spcPts val="0"/>
              </a:spcBef>
              <a:spcAft>
                <a:spcPts val="0"/>
              </a:spcAft>
              <a:buNone/>
            </a:pPr>
            <a:r>
              <a:t/>
            </a:r>
            <a:endParaRPr sz="1050">
              <a:solidFill>
                <a:srgbClr val="000000"/>
              </a:solidFill>
              <a:highlight>
                <a:srgbClr val="FFFFFF"/>
              </a:highlight>
              <a:latin typeface="Verdana"/>
              <a:ea typeface="Verdana"/>
              <a:cs typeface="Verdana"/>
              <a:sym typeface="Verdana"/>
            </a:endParaRPr>
          </a:p>
          <a:p>
            <a:pPr lvl="0" rtl="0">
              <a:spcBef>
                <a:spcPts val="0"/>
              </a:spcBef>
              <a:spcAft>
                <a:spcPts val="0"/>
              </a:spcAft>
              <a:buNone/>
            </a:pPr>
            <a:r>
              <a:t/>
            </a:r>
            <a:endParaRPr sz="1050">
              <a:solidFill>
                <a:srgbClr val="000000"/>
              </a:solidFill>
              <a:highlight>
                <a:srgbClr val="FFFFFF"/>
              </a:highlight>
              <a:latin typeface="Verdana"/>
              <a:ea typeface="Verdana"/>
              <a:cs typeface="Verdana"/>
              <a:sym typeface="Verdana"/>
            </a:endParaRPr>
          </a:p>
          <a:p>
            <a:pPr lvl="0">
              <a:spcBef>
                <a:spcPts val="0"/>
              </a:spcBef>
              <a:buNone/>
            </a:pPr>
            <a:r>
              <a:t/>
            </a:r>
            <a:endParaRPr/>
          </a:p>
        </p:txBody>
      </p:sp>
      <p:sp>
        <p:nvSpPr>
          <p:cNvPr id="184" name="Shape 184">
            <a:hlinkClick r:id="rId3"/>
          </p:cNvPr>
          <p:cNvSpPr/>
          <p:nvPr/>
        </p:nvSpPr>
        <p:spPr>
          <a:xfrm>
            <a:off x="206450" y="4568875"/>
            <a:ext cx="762900" cy="377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th"/>
              <a:t>Back</a:t>
            </a:r>
          </a:p>
        </p:txBody>
      </p:sp>
      <p:sp>
        <p:nvSpPr>
          <p:cNvPr id="185" name="Shape 185"/>
          <p:cNvSpPr/>
          <p:nvPr/>
        </p:nvSpPr>
        <p:spPr>
          <a:xfrm>
            <a:off x="3082725" y="3837125"/>
            <a:ext cx="2100600" cy="4758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th"/>
              <a:t>ยังมีตอนต่อไป</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th" sz="4800"/>
              <a:t>Arab Sebelum Islam</a:t>
            </a:r>
          </a:p>
        </p:txBody>
      </p:sp>
      <p:sp>
        <p:nvSpPr>
          <p:cNvPr id="97" name="Shape 97"/>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id="98" name="Shape 98"/>
          <p:cNvPicPr preferRelativeResize="0"/>
          <p:nvPr/>
        </p:nvPicPr>
        <p:blipFill>
          <a:blip r:embed="rId3">
            <a:alphaModFix/>
          </a:blip>
          <a:stretch>
            <a:fillRect/>
          </a:stretch>
        </p:blipFill>
        <p:spPr>
          <a:xfrm>
            <a:off x="311699" y="1229875"/>
            <a:ext cx="8520599" cy="3608824"/>
          </a:xfrm>
          <a:prstGeom prst="rect">
            <a:avLst/>
          </a:prstGeom>
          <a:noFill/>
          <a:ln>
            <a:noFill/>
          </a:ln>
        </p:spPr>
      </p:pic>
      <p:sp>
        <p:nvSpPr>
          <p:cNvPr id="99" name="Shape 99">
            <a:hlinkClick r:id="rId4"/>
          </p:cNvPr>
          <p:cNvSpPr/>
          <p:nvPr/>
        </p:nvSpPr>
        <p:spPr>
          <a:xfrm>
            <a:off x="349875" y="4434575"/>
            <a:ext cx="762900" cy="377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th"/>
              <a:t>Next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th" sz="4800"/>
              <a:t>Arab Sebelum Islam</a:t>
            </a:r>
          </a:p>
          <a:p>
            <a:pPr lvl="0">
              <a:spcBef>
                <a:spcPts val="0"/>
              </a:spcBef>
              <a:buNone/>
            </a:pPr>
            <a:r>
              <a:t/>
            </a:r>
            <a:endParaRPr/>
          </a:p>
        </p:txBody>
      </p:sp>
      <p:sp>
        <p:nvSpPr>
          <p:cNvPr id="105" name="Shape 105"/>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sp>
        <p:nvSpPr>
          <p:cNvPr descr=" " id="106" name="Shape 106" title="JAHILIYAH">
            <a:hlinkClick r:id="rId3"/>
          </p:cNvPr>
          <p:cNvSpPr/>
          <p:nvPr/>
        </p:nvSpPr>
        <p:spPr>
          <a:xfrm>
            <a:off x="311700" y="1229875"/>
            <a:ext cx="8520600" cy="3339000"/>
          </a:xfrm>
          <a:prstGeom prst="rect">
            <a:avLst/>
          </a:prstGeom>
          <a:blipFill>
            <a:blip r:embed="rId4">
              <a:alphaModFix/>
            </a:blip>
            <a:stretch>
              <a:fillRect/>
            </a:stretch>
          </a:blipFill>
          <a:ln>
            <a:noFill/>
          </a:ln>
        </p:spPr>
      </p:sp>
      <p:sp>
        <p:nvSpPr>
          <p:cNvPr id="107" name="Shape 107">
            <a:hlinkClick r:id="rId5"/>
          </p:cNvPr>
          <p:cNvSpPr/>
          <p:nvPr/>
        </p:nvSpPr>
        <p:spPr>
          <a:xfrm>
            <a:off x="197475" y="4510775"/>
            <a:ext cx="762900" cy="377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th"/>
              <a:t>Next</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10000"/>
            <a:ext cx="8520600" cy="607800"/>
          </a:xfrm>
          <a:prstGeom prst="rect">
            <a:avLst/>
          </a:prstGeom>
        </p:spPr>
        <p:txBody>
          <a:bodyPr anchorCtr="0" anchor="t" bIns="91425" lIns="91425" rIns="91425" tIns="91425">
            <a:noAutofit/>
          </a:bodyPr>
          <a:lstStyle/>
          <a:p>
            <a:pPr lvl="0" rtl="0">
              <a:lnSpc>
                <a:spcPct val="115000"/>
              </a:lnSpc>
              <a:spcBef>
                <a:spcPts val="0"/>
              </a:spcBef>
              <a:buNone/>
            </a:pPr>
            <a:r>
              <a:rPr lang="th" sz="1800">
                <a:solidFill>
                  <a:srgbClr val="000000"/>
                </a:solidFill>
                <a:highlight>
                  <a:srgbClr val="FFFFFF"/>
                </a:highlight>
                <a:latin typeface="Verdana"/>
                <a:ea typeface="Verdana"/>
                <a:cs typeface="Verdana"/>
                <a:sym typeface="Verdana"/>
              </a:rPr>
              <a:t>Apakah Arab Beriman Kepada Allah?</a:t>
            </a:r>
          </a:p>
          <a:p>
            <a:pPr lvl="0">
              <a:spcBef>
                <a:spcPts val="0"/>
              </a:spcBef>
              <a:buNone/>
            </a:pPr>
            <a:r>
              <a:t/>
            </a:r>
            <a:endParaRPr/>
          </a:p>
        </p:txBody>
      </p:sp>
      <p:sp>
        <p:nvSpPr>
          <p:cNvPr id="113" name="Shape 113"/>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spcAft>
                <a:spcPts val="0"/>
              </a:spcAft>
              <a:buNone/>
            </a:pPr>
            <a:r>
              <a:rPr lang="th">
                <a:solidFill>
                  <a:srgbClr val="000000"/>
                </a:solidFill>
                <a:highlight>
                  <a:srgbClr val="FFFFFF"/>
                </a:highlight>
                <a:latin typeface="Verdana"/>
                <a:ea typeface="Verdana"/>
                <a:cs typeface="Verdana"/>
                <a:sym typeface="Verdana"/>
              </a:rPr>
              <a:t>Puja-puji terhadap patung berhala telah menjadi agama dan budaya masyarakat Arab. Meski demikian, tidak sedikit pun mereka meyakini bahwa berhala-berhala itu yang menciptakan mereka dan alam semesta. Mereka yakin Allah ﷻ lah sang pecipta. Banyak ayat Alquran yang menjelaskan hal ini.</a:t>
            </a:r>
          </a:p>
          <a:p>
            <a:pPr lvl="0" rtl="0">
              <a:spcBef>
                <a:spcPts val="0"/>
              </a:spcBef>
              <a:spcAft>
                <a:spcPts val="0"/>
              </a:spcAft>
              <a:buNone/>
            </a:pPr>
            <a:r>
              <a:t/>
            </a:r>
            <a:endParaRPr sz="1050">
              <a:solidFill>
                <a:srgbClr val="000000"/>
              </a:solidFill>
              <a:highlight>
                <a:srgbClr val="FFFFFF"/>
              </a:highlight>
              <a:latin typeface="Verdana"/>
              <a:ea typeface="Verdana"/>
              <a:cs typeface="Verdana"/>
              <a:sym typeface="Verdana"/>
            </a:endParaRPr>
          </a:p>
          <a:p>
            <a:pPr lvl="0" rtl="0" algn="r">
              <a:spcBef>
                <a:spcPts val="0"/>
              </a:spcBef>
              <a:spcAft>
                <a:spcPts val="0"/>
              </a:spcAft>
              <a:buNone/>
            </a:pPr>
            <a:r>
              <a:t/>
            </a:r>
            <a:endParaRPr sz="2400">
              <a:solidFill>
                <a:srgbClr val="000000"/>
              </a:solidFill>
              <a:highlight>
                <a:srgbClr val="FFFFFF"/>
              </a:highlight>
              <a:latin typeface="Verdana"/>
              <a:ea typeface="Verdana"/>
              <a:cs typeface="Verdana"/>
              <a:sym typeface="Verdana"/>
            </a:endParaRPr>
          </a:p>
          <a:p>
            <a:pPr lvl="0">
              <a:spcBef>
                <a:spcPts val="0"/>
              </a:spcBef>
              <a:buNone/>
            </a:pPr>
            <a:r>
              <a:t/>
            </a:r>
            <a:endParaRPr/>
          </a:p>
        </p:txBody>
      </p:sp>
      <p:sp>
        <p:nvSpPr>
          <p:cNvPr id="114" name="Shape 114">
            <a:hlinkClick r:id="rId3"/>
          </p:cNvPr>
          <p:cNvSpPr/>
          <p:nvPr/>
        </p:nvSpPr>
        <p:spPr>
          <a:xfrm>
            <a:off x="184100" y="4366950"/>
            <a:ext cx="762900" cy="377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th"/>
              <a:t>Next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10000"/>
            <a:ext cx="8520600" cy="607800"/>
          </a:xfrm>
          <a:prstGeom prst="rect">
            <a:avLst/>
          </a:prstGeom>
        </p:spPr>
        <p:txBody>
          <a:bodyPr anchorCtr="0" anchor="t" bIns="91425" lIns="91425" rIns="91425" tIns="91425">
            <a:noAutofit/>
          </a:bodyPr>
          <a:lstStyle/>
          <a:p>
            <a:pPr lvl="0" rtl="0">
              <a:lnSpc>
                <a:spcPct val="115000"/>
              </a:lnSpc>
              <a:spcBef>
                <a:spcPts val="0"/>
              </a:spcBef>
              <a:buNone/>
            </a:pPr>
            <a:r>
              <a:rPr lang="th" sz="1800">
                <a:solidFill>
                  <a:srgbClr val="000000"/>
                </a:solidFill>
                <a:highlight>
                  <a:srgbClr val="FFFFFF"/>
                </a:highlight>
                <a:latin typeface="Verdana"/>
                <a:ea typeface="Verdana"/>
                <a:cs typeface="Verdana"/>
                <a:sym typeface="Verdana"/>
              </a:rPr>
              <a:t>Apakah Arab Beriman Kepada Allah?</a:t>
            </a:r>
          </a:p>
        </p:txBody>
      </p:sp>
      <p:sp>
        <p:nvSpPr>
          <p:cNvPr id="120" name="Shape 120"/>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spcAft>
                <a:spcPts val="1500"/>
              </a:spcAft>
              <a:buNone/>
            </a:pPr>
            <a:r>
              <a:rPr lang="th">
                <a:solidFill>
                  <a:srgbClr val="000000"/>
                </a:solidFill>
                <a:highlight>
                  <a:srgbClr val="FFFFFF"/>
                </a:highlight>
                <a:latin typeface="Verdana"/>
                <a:ea typeface="Verdana"/>
                <a:cs typeface="Verdana"/>
                <a:sym typeface="Verdana"/>
              </a:rPr>
              <a:t>“Dan sesungguhnya jika kamu tanyakan kepada mereka: “Siapakah yang menjadikan langit dan bumi dan menundukkan matahari dan bulan?” Tentu mereka akan menjawab: “Allah”, maka betapakah mereka (dapat) dipalingkan (dari jalan yang benar).” (QS:Al-‘Ankabuut | Ayat: 61).</a:t>
            </a:r>
          </a:p>
          <a:p>
            <a:pPr lvl="0" rtl="0" algn="r">
              <a:spcBef>
                <a:spcPts val="0"/>
              </a:spcBef>
              <a:spcAft>
                <a:spcPts val="0"/>
              </a:spcAft>
              <a:buNone/>
            </a:pPr>
            <a:r>
              <a:rPr lang="th" sz="2400">
                <a:solidFill>
                  <a:srgbClr val="000000"/>
                </a:solidFill>
                <a:highlight>
                  <a:srgbClr val="FFFFFF"/>
                </a:highlight>
                <a:latin typeface="Verdana"/>
                <a:ea typeface="Verdana"/>
                <a:cs typeface="Verdana"/>
                <a:sym typeface="Verdana"/>
              </a:rPr>
              <a:t>وَلَئِنْ سَأَلْتَهُمْ مَنْ خَلَقَ السَّمَاوَاتِ وَالأَرْضَ وَسَخَّرَ الشَّمْسَ وَالْقَمَرَ لَيَقُولُنَّ اللهُ فَأَنَّى يُؤْفَكُونَ</a:t>
            </a:r>
          </a:p>
          <a:p>
            <a:pPr lvl="0" rtl="1" algn="l">
              <a:lnSpc>
                <a:spcPct val="153333"/>
              </a:lnSpc>
              <a:spcBef>
                <a:spcPts val="0"/>
              </a:spcBef>
              <a:spcAft>
                <a:spcPts val="1500"/>
              </a:spcAft>
              <a:buNone/>
            </a:pPr>
            <a:r>
              <a:t/>
            </a:r>
            <a:endParaRPr sz="2400">
              <a:solidFill>
                <a:srgbClr val="000000"/>
              </a:solidFill>
              <a:highlight>
                <a:srgbClr val="FFFFFF"/>
              </a:highlight>
              <a:latin typeface="Times New Roman"/>
              <a:ea typeface="Times New Roman"/>
              <a:cs typeface="Times New Roman"/>
              <a:sym typeface="Times New Roman"/>
            </a:endParaRPr>
          </a:p>
          <a:p>
            <a:pPr lvl="0" rtl="0">
              <a:spcBef>
                <a:spcPts val="0"/>
              </a:spcBef>
              <a:spcAft>
                <a:spcPts val="0"/>
              </a:spcAft>
              <a:buNone/>
            </a:pPr>
            <a:r>
              <a:t/>
            </a:r>
            <a:endParaRPr sz="2250">
              <a:solidFill>
                <a:srgbClr val="000000"/>
              </a:solidFill>
              <a:highlight>
                <a:srgbClr val="FFFFFF"/>
              </a:highlight>
              <a:latin typeface="Times New Roman"/>
              <a:ea typeface="Times New Roman"/>
              <a:cs typeface="Times New Roman"/>
              <a:sym typeface="Times New Roman"/>
            </a:endParaRPr>
          </a:p>
          <a:p>
            <a:pPr lvl="0" rtl="0">
              <a:spcBef>
                <a:spcPts val="0"/>
              </a:spcBef>
              <a:spcAft>
                <a:spcPts val="0"/>
              </a:spcAft>
              <a:buNone/>
            </a:pPr>
            <a:r>
              <a:t/>
            </a:r>
            <a:endParaRPr sz="2250">
              <a:solidFill>
                <a:srgbClr val="000000"/>
              </a:solidFill>
              <a:highlight>
                <a:srgbClr val="FFFFFF"/>
              </a:highlight>
              <a:latin typeface="Times New Roman"/>
              <a:ea typeface="Times New Roman"/>
              <a:cs typeface="Times New Roman"/>
              <a:sym typeface="Times New Roman"/>
            </a:endParaRPr>
          </a:p>
          <a:p>
            <a:pPr lvl="0">
              <a:spcBef>
                <a:spcPts val="0"/>
              </a:spcBef>
              <a:buNone/>
            </a:pPr>
            <a:r>
              <a:t/>
            </a:r>
            <a:endParaRPr/>
          </a:p>
        </p:txBody>
      </p:sp>
      <p:sp>
        <p:nvSpPr>
          <p:cNvPr id="121" name="Shape 121">
            <a:hlinkClick r:id="rId3"/>
          </p:cNvPr>
          <p:cNvSpPr/>
          <p:nvPr/>
        </p:nvSpPr>
        <p:spPr>
          <a:xfrm>
            <a:off x="121275" y="4586975"/>
            <a:ext cx="762900" cy="377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th"/>
              <a:t>Next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10000"/>
            <a:ext cx="8520600" cy="607800"/>
          </a:xfrm>
          <a:prstGeom prst="rect">
            <a:avLst/>
          </a:prstGeom>
        </p:spPr>
        <p:txBody>
          <a:bodyPr anchorCtr="0" anchor="t" bIns="91425" lIns="91425" rIns="91425" tIns="91425">
            <a:noAutofit/>
          </a:bodyPr>
          <a:lstStyle/>
          <a:p>
            <a:pPr lvl="0" rtl="0">
              <a:lnSpc>
                <a:spcPct val="115000"/>
              </a:lnSpc>
              <a:spcBef>
                <a:spcPts val="0"/>
              </a:spcBef>
              <a:buNone/>
            </a:pPr>
            <a:r>
              <a:rPr lang="th" sz="1800">
                <a:solidFill>
                  <a:srgbClr val="000000"/>
                </a:solidFill>
                <a:latin typeface="Verdana"/>
                <a:ea typeface="Verdana"/>
                <a:cs typeface="Verdana"/>
                <a:sym typeface="Verdana"/>
              </a:rPr>
              <a:t>Apakah Arab Beriman Kepada Allah?</a:t>
            </a:r>
          </a:p>
        </p:txBody>
      </p:sp>
      <p:sp>
        <p:nvSpPr>
          <p:cNvPr id="127" name="Shape 127"/>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spcAft>
                <a:spcPts val="1500"/>
              </a:spcAft>
              <a:buNone/>
            </a:pPr>
            <a:r>
              <a:rPr lang="th">
                <a:solidFill>
                  <a:srgbClr val="000000"/>
                </a:solidFill>
                <a:highlight>
                  <a:srgbClr val="FFFFFF"/>
                </a:highlight>
                <a:latin typeface="Verdana"/>
                <a:ea typeface="Verdana"/>
                <a:cs typeface="Verdana"/>
                <a:sym typeface="Verdana"/>
              </a:rPr>
              <a:t>“Dan sesungguhnya jika kamu tanyakan kepada mereka: “Siapakah yang menciptakan langit dan bumi?” Tentu mereka akan menjawab: “Allah”. Katakanlah: “Segala puji bagi Allah”; tetapi kebanyakan mereka tidak mengetahui.” (QS:Luqman | Ayat: 25).</a:t>
            </a:r>
          </a:p>
          <a:p>
            <a:pPr lvl="0" rtl="1" algn="l">
              <a:lnSpc>
                <a:spcPct val="153333"/>
              </a:lnSpc>
              <a:spcBef>
                <a:spcPts val="0"/>
              </a:spcBef>
              <a:spcAft>
                <a:spcPts val="1500"/>
              </a:spcAft>
              <a:buNone/>
            </a:pPr>
            <a:r>
              <a:rPr lang="th" sz="2400">
                <a:solidFill>
                  <a:srgbClr val="000000"/>
                </a:solidFill>
                <a:highlight>
                  <a:srgbClr val="FFFFFF"/>
                </a:highlight>
                <a:latin typeface="Times New Roman"/>
                <a:ea typeface="Times New Roman"/>
                <a:cs typeface="Times New Roman"/>
                <a:sym typeface="Times New Roman"/>
              </a:rPr>
              <a:t>وَلَئِنْ سَأَلْتَهُمْ مَنْ خَلَقَ السَّمَاوَاتِ وَالأَرْضَ لَيَقُولُنَّ اللهُ قُلِ الْحَمْدُ للهِ بَلْ أَكْثَرُهُمْ لاَ يَعْلَمُونَ</a:t>
            </a:r>
          </a:p>
          <a:p>
            <a:pPr lvl="0" rtl="1" algn="r">
              <a:lnSpc>
                <a:spcPct val="153333"/>
              </a:lnSpc>
              <a:spcBef>
                <a:spcPts val="0"/>
              </a:spcBef>
              <a:spcAft>
                <a:spcPts val="1500"/>
              </a:spcAft>
              <a:buNone/>
            </a:pPr>
            <a:r>
              <a:t/>
            </a:r>
            <a:endParaRPr sz="2400">
              <a:solidFill>
                <a:srgbClr val="000000"/>
              </a:solidFill>
              <a:highlight>
                <a:srgbClr val="FFFFFF"/>
              </a:highlight>
              <a:latin typeface="Times New Roman"/>
              <a:ea typeface="Times New Roman"/>
              <a:cs typeface="Times New Roman"/>
              <a:sym typeface="Times New Roman"/>
            </a:endParaRPr>
          </a:p>
          <a:p>
            <a:pPr lvl="0" rtl="0">
              <a:spcBef>
                <a:spcPts val="0"/>
              </a:spcBef>
              <a:spcAft>
                <a:spcPts val="0"/>
              </a:spcAft>
              <a:buNone/>
            </a:pPr>
            <a:r>
              <a:t/>
            </a:r>
            <a:endParaRPr sz="2250">
              <a:solidFill>
                <a:srgbClr val="000000"/>
              </a:solidFill>
              <a:highlight>
                <a:srgbClr val="FFFFFF"/>
              </a:highlight>
              <a:latin typeface="Times New Roman"/>
              <a:ea typeface="Times New Roman"/>
              <a:cs typeface="Times New Roman"/>
              <a:sym typeface="Times New Roman"/>
            </a:endParaRPr>
          </a:p>
          <a:p>
            <a:pPr lvl="0" rtl="0">
              <a:spcBef>
                <a:spcPts val="0"/>
              </a:spcBef>
              <a:spcAft>
                <a:spcPts val="0"/>
              </a:spcAft>
              <a:buNone/>
            </a:pPr>
            <a:r>
              <a:t/>
            </a:r>
            <a:endParaRPr sz="2250">
              <a:solidFill>
                <a:srgbClr val="000000"/>
              </a:solidFill>
              <a:highlight>
                <a:srgbClr val="FFFFFF"/>
              </a:highlight>
              <a:latin typeface="Times New Roman"/>
              <a:ea typeface="Times New Roman"/>
              <a:cs typeface="Times New Roman"/>
              <a:sym typeface="Times New Roman"/>
            </a:endParaRPr>
          </a:p>
          <a:p>
            <a:pPr lvl="0">
              <a:spcBef>
                <a:spcPts val="0"/>
              </a:spcBef>
              <a:buNone/>
            </a:pPr>
            <a:r>
              <a:rPr lang="th" sz="1050">
                <a:solidFill>
                  <a:srgbClr val="000000"/>
                </a:solidFill>
                <a:highlight>
                  <a:srgbClr val="FFFFFF"/>
                </a:highlight>
                <a:latin typeface="Verdana"/>
                <a:ea typeface="Verdana"/>
                <a:cs typeface="Verdana"/>
                <a:sym typeface="Verdana"/>
              </a:rPr>
              <a:t>Read more </a:t>
            </a:r>
            <a:r>
              <a:rPr lang="th" sz="1050" u="sng">
                <a:solidFill>
                  <a:srgbClr val="3274B1"/>
                </a:solidFill>
                <a:highlight>
                  <a:srgbClr val="FFFFFF"/>
                </a:highlight>
                <a:latin typeface="Verdana"/>
                <a:ea typeface="Verdana"/>
                <a:cs typeface="Verdana"/>
                <a:sym typeface="Verdana"/>
                <a:hlinkClick r:id="rId3"/>
              </a:rPr>
              <a:t>http://kisahmuslim.com/5431-budaya-arab-agama-bangsa-arab-sebelum-islam.html</a:t>
            </a:r>
          </a:p>
        </p:txBody>
      </p:sp>
      <p:sp>
        <p:nvSpPr>
          <p:cNvPr id="128" name="Shape 128">
            <a:hlinkClick r:id="rId4"/>
          </p:cNvPr>
          <p:cNvSpPr/>
          <p:nvPr/>
        </p:nvSpPr>
        <p:spPr>
          <a:xfrm>
            <a:off x="197475" y="4586975"/>
            <a:ext cx="762900" cy="377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th"/>
              <a:t>Next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10000"/>
            <a:ext cx="8520600" cy="607800"/>
          </a:xfrm>
          <a:prstGeom prst="rect">
            <a:avLst/>
          </a:prstGeom>
        </p:spPr>
        <p:txBody>
          <a:bodyPr anchorCtr="0" anchor="t" bIns="91425" lIns="91425" rIns="91425" tIns="91425">
            <a:noAutofit/>
          </a:bodyPr>
          <a:lstStyle/>
          <a:p>
            <a:pPr lvl="0" rtl="0">
              <a:lnSpc>
                <a:spcPct val="115000"/>
              </a:lnSpc>
              <a:spcBef>
                <a:spcPts val="0"/>
              </a:spcBef>
              <a:buNone/>
            </a:pPr>
            <a:r>
              <a:rPr lang="th" sz="1800">
                <a:solidFill>
                  <a:srgbClr val="000000"/>
                </a:solidFill>
                <a:highlight>
                  <a:srgbClr val="FFFFFF"/>
                </a:highlight>
                <a:latin typeface="Verdana"/>
                <a:ea typeface="Verdana"/>
                <a:cs typeface="Verdana"/>
                <a:sym typeface="Verdana"/>
              </a:rPr>
              <a:t>Apakah Arab Beriman Kepada Allah?</a:t>
            </a:r>
          </a:p>
          <a:p>
            <a:pPr lvl="0">
              <a:spcBef>
                <a:spcPts val="0"/>
              </a:spcBef>
              <a:buNone/>
            </a:pPr>
            <a:r>
              <a:t/>
            </a:r>
            <a:endParaRPr/>
          </a:p>
        </p:txBody>
      </p:sp>
      <p:sp>
        <p:nvSpPr>
          <p:cNvPr id="134" name="Shape 134"/>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spcAft>
                <a:spcPts val="0"/>
              </a:spcAft>
              <a:buNone/>
            </a:pPr>
            <a:r>
              <a:rPr lang="th">
                <a:solidFill>
                  <a:srgbClr val="000000"/>
                </a:solidFill>
                <a:highlight>
                  <a:srgbClr val="FFFFFF"/>
                </a:highlight>
                <a:latin typeface="Verdana"/>
                <a:ea typeface="Verdana"/>
                <a:cs typeface="Verdana"/>
                <a:sym typeface="Verdana"/>
              </a:rPr>
              <a:t>Dan sungguh jika kamu bertanya kepada mereka: “Siapakah yang menciptakan mereka, niscaya mereka menjawab: “Allah”, maka bagaimanakah mereka dapat dipalingkan (dari menyembah Allah)? (QS:Az-Zukhruf | Ayat: 87).</a:t>
            </a:r>
          </a:p>
          <a:p>
            <a:pPr lvl="0" rtl="0">
              <a:spcBef>
                <a:spcPts val="0"/>
              </a:spcBef>
              <a:spcAft>
                <a:spcPts val="0"/>
              </a:spcAft>
              <a:buNone/>
            </a:pPr>
            <a:r>
              <a:t/>
            </a:r>
            <a:endParaRPr>
              <a:solidFill>
                <a:srgbClr val="000000"/>
              </a:solidFill>
              <a:highlight>
                <a:srgbClr val="FFFFFF"/>
              </a:highlight>
              <a:latin typeface="Verdana"/>
              <a:ea typeface="Verdana"/>
              <a:cs typeface="Verdana"/>
              <a:sym typeface="Verdana"/>
            </a:endParaRPr>
          </a:p>
          <a:p>
            <a:pPr lvl="0" rtl="1">
              <a:lnSpc>
                <a:spcPct val="153333"/>
              </a:lnSpc>
              <a:spcBef>
                <a:spcPts val="0"/>
              </a:spcBef>
              <a:spcAft>
                <a:spcPts val="1500"/>
              </a:spcAft>
              <a:buNone/>
            </a:pPr>
            <a:r>
              <a:rPr lang="th" sz="1050">
                <a:solidFill>
                  <a:srgbClr val="000000"/>
                </a:solidFill>
                <a:highlight>
                  <a:srgbClr val="FFFFFF"/>
                </a:highlight>
                <a:latin typeface="Verdana"/>
                <a:ea typeface="Verdana"/>
                <a:cs typeface="Verdana"/>
                <a:sym typeface="Verdana"/>
              </a:rPr>
              <a:t>Read more </a:t>
            </a:r>
            <a:r>
              <a:rPr lang="th" sz="1050" u="sng">
                <a:solidFill>
                  <a:srgbClr val="3274B1"/>
                </a:solidFill>
                <a:highlight>
                  <a:srgbClr val="FFFFFF"/>
                </a:highlight>
                <a:latin typeface="Verdana"/>
                <a:ea typeface="Verdana"/>
                <a:cs typeface="Verdana"/>
                <a:sym typeface="Verdana"/>
                <a:hlinkClick r:id="rId3"/>
              </a:rPr>
              <a:t>http://kisahmuslim.com/5431-budaya-arab-agama-bangsa-arab-sebelum-islam.html</a:t>
            </a:r>
          </a:p>
          <a:p>
            <a:pPr lvl="0" rtl="1">
              <a:lnSpc>
                <a:spcPct val="153333"/>
              </a:lnSpc>
              <a:spcBef>
                <a:spcPts val="0"/>
              </a:spcBef>
              <a:spcAft>
                <a:spcPts val="1500"/>
              </a:spcAft>
              <a:buNone/>
            </a:pPr>
            <a:r>
              <a:rPr lang="th" sz="2400">
                <a:solidFill>
                  <a:srgbClr val="000000"/>
                </a:solidFill>
                <a:highlight>
                  <a:srgbClr val="FFFFFF"/>
                </a:highlight>
                <a:latin typeface="Times New Roman"/>
                <a:ea typeface="Times New Roman"/>
                <a:cs typeface="Times New Roman"/>
                <a:sym typeface="Times New Roman"/>
              </a:rPr>
              <a:t>وَلَئِنْ سَأَلْتَهُمْ مَنْ خَلَقَهُمْ لَيَقُولُنَّ اللهُ فَأَنَّى يُؤْفَكُونَ</a:t>
            </a:r>
          </a:p>
        </p:txBody>
      </p:sp>
      <p:sp>
        <p:nvSpPr>
          <p:cNvPr id="135" name="Shape 135">
            <a:hlinkClick r:id="rId4"/>
          </p:cNvPr>
          <p:cNvSpPr/>
          <p:nvPr/>
        </p:nvSpPr>
        <p:spPr>
          <a:xfrm>
            <a:off x="197475" y="4586975"/>
            <a:ext cx="762900" cy="377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th"/>
              <a:t>Next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10000"/>
            <a:ext cx="8520600" cy="607800"/>
          </a:xfrm>
          <a:prstGeom prst="rect">
            <a:avLst/>
          </a:prstGeom>
        </p:spPr>
        <p:txBody>
          <a:bodyPr anchorCtr="0" anchor="t" bIns="91425" lIns="91425" rIns="91425" tIns="91425">
            <a:noAutofit/>
          </a:bodyPr>
          <a:lstStyle/>
          <a:p>
            <a:pPr lvl="0" rtl="0">
              <a:lnSpc>
                <a:spcPct val="115000"/>
              </a:lnSpc>
              <a:spcBef>
                <a:spcPts val="0"/>
              </a:spcBef>
              <a:buNone/>
            </a:pPr>
            <a:r>
              <a:rPr lang="th" sz="1800">
                <a:solidFill>
                  <a:srgbClr val="000000"/>
                </a:solidFill>
                <a:highlight>
                  <a:srgbClr val="FFFFFF"/>
                </a:highlight>
                <a:latin typeface="Verdana"/>
                <a:ea typeface="Verdana"/>
                <a:cs typeface="Verdana"/>
                <a:sym typeface="Verdana"/>
              </a:rPr>
              <a:t>Apakah Arab Beriman Kepada Allah?</a:t>
            </a:r>
          </a:p>
          <a:p>
            <a:pPr lvl="0">
              <a:spcBef>
                <a:spcPts val="0"/>
              </a:spcBef>
              <a:buNone/>
            </a:pPr>
            <a:r>
              <a:t/>
            </a:r>
            <a:endParaRPr/>
          </a:p>
          <a:p>
            <a:pPr lvl="0">
              <a:spcBef>
                <a:spcPts val="0"/>
              </a:spcBef>
              <a:buNone/>
            </a:pPr>
            <a:r>
              <a:t/>
            </a:r>
            <a:endParaRPr/>
          </a:p>
        </p:txBody>
      </p:sp>
      <p:sp>
        <p:nvSpPr>
          <p:cNvPr id="141" name="Shape 141"/>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spcAft>
                <a:spcPts val="0"/>
              </a:spcAft>
              <a:buNone/>
            </a:pPr>
            <a:r>
              <a:rPr lang="th">
                <a:solidFill>
                  <a:srgbClr val="000000"/>
                </a:solidFill>
                <a:highlight>
                  <a:srgbClr val="FFFFFF"/>
                </a:highlight>
                <a:latin typeface="Verdana"/>
                <a:ea typeface="Verdana"/>
                <a:cs typeface="Verdana"/>
                <a:sym typeface="Verdana"/>
              </a:rPr>
              <a:t>Namun setan membisiki bahwa berhala-berhala itulah yang mendekatkan diri mereka kepada Allah ﷻ. Berhala itu menjadi perantara antara mereka dengan Allah.</a:t>
            </a:r>
          </a:p>
          <a:p>
            <a:pPr lvl="0" rtl="0">
              <a:spcBef>
                <a:spcPts val="0"/>
              </a:spcBef>
              <a:spcAft>
                <a:spcPts val="0"/>
              </a:spcAft>
              <a:buNone/>
            </a:pPr>
            <a:r>
              <a:t/>
            </a:r>
            <a:endParaRPr sz="1050">
              <a:solidFill>
                <a:srgbClr val="000000"/>
              </a:solidFill>
              <a:highlight>
                <a:srgbClr val="FFFFFF"/>
              </a:highlight>
              <a:latin typeface="Verdana"/>
              <a:ea typeface="Verdana"/>
              <a:cs typeface="Verdana"/>
              <a:sym typeface="Verdana"/>
            </a:endParaRPr>
          </a:p>
          <a:p>
            <a:pPr lvl="0">
              <a:spcBef>
                <a:spcPts val="0"/>
              </a:spcBef>
              <a:buNone/>
            </a:pPr>
            <a:r>
              <a:rPr lang="th" sz="1050">
                <a:solidFill>
                  <a:srgbClr val="000000"/>
                </a:solidFill>
                <a:highlight>
                  <a:srgbClr val="FFFFFF"/>
                </a:highlight>
                <a:latin typeface="Verdana"/>
                <a:ea typeface="Verdana"/>
                <a:cs typeface="Verdana"/>
                <a:sym typeface="Verdana"/>
              </a:rPr>
              <a:t>Read more </a:t>
            </a:r>
            <a:r>
              <a:rPr lang="th" sz="1050" u="sng">
                <a:solidFill>
                  <a:srgbClr val="3274B1"/>
                </a:solidFill>
                <a:highlight>
                  <a:srgbClr val="FFFFFF"/>
                </a:highlight>
                <a:latin typeface="Verdana"/>
                <a:ea typeface="Verdana"/>
                <a:cs typeface="Verdana"/>
                <a:sym typeface="Verdana"/>
                <a:hlinkClick r:id="rId3"/>
              </a:rPr>
              <a:t>http://kisahmuslim.com/5431-budaya-arab-agama-bangsa-arab-sebelum-islam.html</a:t>
            </a:r>
          </a:p>
        </p:txBody>
      </p:sp>
      <p:sp>
        <p:nvSpPr>
          <p:cNvPr id="142" name="Shape 142">
            <a:hlinkClick r:id="rId4"/>
          </p:cNvPr>
          <p:cNvSpPr/>
          <p:nvPr/>
        </p:nvSpPr>
        <p:spPr>
          <a:xfrm>
            <a:off x="197475" y="4586975"/>
            <a:ext cx="762900" cy="377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th"/>
              <a:t>Next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10000"/>
            <a:ext cx="8520600" cy="607800"/>
          </a:xfrm>
          <a:prstGeom prst="rect">
            <a:avLst/>
          </a:prstGeom>
        </p:spPr>
        <p:txBody>
          <a:bodyPr anchorCtr="0" anchor="t" bIns="91425" lIns="91425" rIns="91425" tIns="91425">
            <a:noAutofit/>
          </a:bodyPr>
          <a:lstStyle/>
          <a:p>
            <a:pPr lvl="0" rtl="0">
              <a:lnSpc>
                <a:spcPct val="115000"/>
              </a:lnSpc>
              <a:spcBef>
                <a:spcPts val="0"/>
              </a:spcBef>
              <a:buNone/>
            </a:pPr>
            <a:r>
              <a:rPr lang="th" sz="1800">
                <a:solidFill>
                  <a:srgbClr val="000000"/>
                </a:solidFill>
                <a:highlight>
                  <a:srgbClr val="FFFFFF"/>
                </a:highlight>
                <a:latin typeface="Verdana"/>
                <a:ea typeface="Verdana"/>
                <a:cs typeface="Verdana"/>
                <a:sym typeface="Verdana"/>
              </a:rPr>
              <a:t>Apakah Arab Beriman Kepada Allah?</a:t>
            </a:r>
          </a:p>
          <a:p>
            <a:pPr lvl="0">
              <a:spcBef>
                <a:spcPts val="0"/>
              </a:spcBef>
              <a:buNone/>
            </a:pPr>
            <a:r>
              <a:t/>
            </a:r>
            <a:endParaRPr/>
          </a:p>
          <a:p>
            <a:pPr lvl="0">
              <a:spcBef>
                <a:spcPts val="0"/>
              </a:spcBef>
              <a:buNone/>
            </a:pPr>
            <a:r>
              <a:t/>
            </a:r>
            <a:endParaRPr/>
          </a:p>
        </p:txBody>
      </p:sp>
      <p:sp>
        <p:nvSpPr>
          <p:cNvPr id="148" name="Shape 148"/>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1">
              <a:lnSpc>
                <a:spcPct val="153333"/>
              </a:lnSpc>
              <a:spcBef>
                <a:spcPts val="0"/>
              </a:spcBef>
              <a:spcAft>
                <a:spcPts val="1500"/>
              </a:spcAft>
              <a:buNone/>
            </a:pPr>
            <a:r>
              <a:rPr lang="th" sz="2400">
                <a:solidFill>
                  <a:srgbClr val="000000"/>
                </a:solidFill>
                <a:highlight>
                  <a:srgbClr val="FFFFFF"/>
                </a:highlight>
                <a:latin typeface="Times New Roman"/>
                <a:ea typeface="Times New Roman"/>
                <a:cs typeface="Times New Roman"/>
                <a:sym typeface="Times New Roman"/>
              </a:rPr>
              <a:t>أَلاَ للهِ الدِّينُ الْخَالِصُ وَالَّذِينَ اتَّخَذُوا مِنْ دُونِهِ أَوْلِيَاءَ مَا نَعْبُدُهُمْ إِلاَّ لِيُقَرِّبُونَا إِلَى اللهِ زُلْفَى إِنَّ اللهَ يَحْكُمُ بَيْنَهُمْ فِي مَا هُمْ فِيهِ يَخْتَلِفُونَ إِنَّ اللهَ لاَ يَهْدِي مَنْ هُوَ كَاذِبٌ كَفَّارٌ</a:t>
            </a:r>
          </a:p>
          <a:p>
            <a:pPr lvl="0" rtl="0">
              <a:spcBef>
                <a:spcPts val="0"/>
              </a:spcBef>
              <a:spcAft>
                <a:spcPts val="1500"/>
              </a:spcAft>
              <a:buNone/>
            </a:pPr>
            <a:r>
              <a:rPr lang="th" sz="1400">
                <a:solidFill>
                  <a:srgbClr val="000000"/>
                </a:solidFill>
                <a:highlight>
                  <a:srgbClr val="FFFFFF"/>
                </a:highlight>
                <a:latin typeface="Verdana"/>
                <a:ea typeface="Verdana"/>
                <a:cs typeface="Verdana"/>
                <a:sym typeface="Verdana"/>
              </a:rPr>
              <a:t>Ingatlah, hanya kepunyaan Allah-lah agama yang bersih (dari syirik). Dan orang-orang yang mengambil pelindung selain Allah (berkata): “Kami tidak menyembah mereka melainkan supaya mereka mendekatkan kami kepada Allah dengan sedekat-dekatnya”. Sesungguhnya Allah akan memutuskan di antara mereka tentang apa yang mereka berselisih padanya. Sesungguhnya Allah tidak menunjuki orang-orang yang pendusta dan sangat ingkar. (QS:Az-Zumar | Ayat: 3).</a:t>
            </a:r>
          </a:p>
          <a:p>
            <a:pPr lvl="0" rtl="0">
              <a:spcBef>
                <a:spcPts val="0"/>
              </a:spcBef>
              <a:spcAft>
                <a:spcPts val="0"/>
              </a:spcAft>
              <a:buNone/>
            </a:pPr>
            <a:r>
              <a:t/>
            </a:r>
            <a:endParaRPr sz="1050">
              <a:solidFill>
                <a:srgbClr val="000000"/>
              </a:solidFill>
              <a:highlight>
                <a:srgbClr val="FFFFFF"/>
              </a:highlight>
              <a:latin typeface="Verdana"/>
              <a:ea typeface="Verdana"/>
              <a:cs typeface="Verdana"/>
              <a:sym typeface="Verdana"/>
            </a:endParaRPr>
          </a:p>
          <a:p>
            <a:pPr lvl="0" rtl="0">
              <a:spcBef>
                <a:spcPts val="0"/>
              </a:spcBef>
              <a:spcAft>
                <a:spcPts val="0"/>
              </a:spcAft>
              <a:buNone/>
            </a:pPr>
            <a:r>
              <a:t/>
            </a:r>
            <a:endParaRPr sz="1050">
              <a:solidFill>
                <a:srgbClr val="000000"/>
              </a:solidFill>
              <a:highlight>
                <a:srgbClr val="FFFFFF"/>
              </a:highlight>
              <a:latin typeface="Verdana"/>
              <a:ea typeface="Verdana"/>
              <a:cs typeface="Verdana"/>
              <a:sym typeface="Verdana"/>
            </a:endParaRPr>
          </a:p>
          <a:p>
            <a:pPr lvl="0">
              <a:spcBef>
                <a:spcPts val="0"/>
              </a:spcBef>
              <a:buNone/>
            </a:pPr>
            <a:r>
              <a:rPr lang="th" sz="1050">
                <a:solidFill>
                  <a:srgbClr val="000000"/>
                </a:solidFill>
                <a:highlight>
                  <a:srgbClr val="FFFFFF"/>
                </a:highlight>
                <a:latin typeface="Verdana"/>
                <a:ea typeface="Verdana"/>
                <a:cs typeface="Verdana"/>
                <a:sym typeface="Verdana"/>
              </a:rPr>
              <a:t>Read more </a:t>
            </a:r>
            <a:r>
              <a:rPr lang="th" sz="1050" u="sng">
                <a:solidFill>
                  <a:srgbClr val="3274B1"/>
                </a:solidFill>
                <a:highlight>
                  <a:srgbClr val="FFFFFF"/>
                </a:highlight>
                <a:latin typeface="Verdana"/>
                <a:ea typeface="Verdana"/>
                <a:cs typeface="Verdana"/>
                <a:sym typeface="Verdana"/>
                <a:hlinkClick r:id="rId3"/>
              </a:rPr>
              <a:t>http://kisahmuslim.com/5431-budaya-arab-agama-bangsa-arab-sebelum-islam.html</a:t>
            </a:r>
          </a:p>
        </p:txBody>
      </p:sp>
      <p:sp>
        <p:nvSpPr>
          <p:cNvPr id="149" name="Shape 149">
            <a:hlinkClick r:id="rId4"/>
          </p:cNvPr>
          <p:cNvSpPr/>
          <p:nvPr/>
        </p:nvSpPr>
        <p:spPr>
          <a:xfrm>
            <a:off x="197475" y="4586975"/>
            <a:ext cx="762900" cy="377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th"/>
              <a:t>Next</a:t>
            </a: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