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#slide=nex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#slide=next" TargetMode="External"/><Relationship Id="rId4" Type="http://schemas.openxmlformats.org/officeDocument/2006/relationships/image" Target="../media/image10.png"/><Relationship Id="rId5" Type="http://schemas.openxmlformats.org/officeDocument/2006/relationships/hyperlink" Target="#slide=previous" TargetMode="External"/><Relationship Id="rId6" Type="http://schemas.openxmlformats.org/officeDocument/2006/relationships/hyperlink" Target="#slide=n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previous" TargetMode="External"/><Relationship Id="rId4" Type="http://schemas.openxmlformats.org/officeDocument/2006/relationships/image" Target="../media/image2.png"/><Relationship Id="rId5" Type="http://schemas.openxmlformats.org/officeDocument/2006/relationships/hyperlink" Target="#slide=id.g1e7c2cf563_0_1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id.g1e7c2cf563_0_32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1189650" y="394400"/>
            <a:ext cx="6927900" cy="456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indent="457200"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925" y="442912"/>
            <a:ext cx="6076950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>
            <a:hlinkClick r:id="rId4"/>
          </p:cNvPr>
          <p:cNvSpPr/>
          <p:nvPr/>
        </p:nvSpPr>
        <p:spPr>
          <a:xfrm flipH="1">
            <a:off x="8117550" y="4505600"/>
            <a:ext cx="851400" cy="4512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next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th" sz="3000">
                <a:latin typeface="Comic Sans MS"/>
                <a:ea typeface="Comic Sans MS"/>
                <a:cs typeface="Comic Sans MS"/>
                <a:sym typeface="Comic Sans MS"/>
              </a:rPr>
              <a:t>จำแนกโดยใช้เนื้อสารเป็นเกณฑ์  </a:t>
            </a:r>
          </a:p>
        </p:txBody>
      </p:sp>
      <p:sp>
        <p:nvSpPr>
          <p:cNvPr id="133" name="Shape 133">
            <a:hlinkClick r:id="rId3"/>
          </p:cNvPr>
          <p:cNvSpPr txBox="1"/>
          <p:nvPr>
            <p:ph idx="1" type="body"/>
          </p:nvPr>
        </p:nvSpPr>
        <p:spPr>
          <a:xfrm>
            <a:off x="253375" y="1222475"/>
            <a:ext cx="8520600" cy="399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14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th" sz="1400">
                <a:solidFill>
                  <a:srgbClr val="0099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- สารเนื้อเดียว ( Homogeneous Substance )</a:t>
            </a:r>
            <a:r>
              <a:rPr lang="th" sz="14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หมายถึง สารที่มีเนื้อสารเหมือนกันทุกส่วน ทำให้สารมีสมบัติเหมือนกันตลอดทุกส่วน เช่น แอลกอฮอล์ , ทองคำ ( Au ) , โลหะบัดกรี </a:t>
            </a:r>
          </a:p>
          <a:p>
            <a:pPr lvl="0">
              <a:spcBef>
                <a:spcPts val="0"/>
              </a:spcBef>
              <a:buNone/>
            </a:pPr>
            <a:r>
              <a:rPr lang="th" sz="14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14405"/>
          <a:stretch/>
        </p:blipFill>
        <p:spPr>
          <a:xfrm>
            <a:off x="688125" y="2041075"/>
            <a:ext cx="7884375" cy="29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>
            <a:hlinkClick r:id="rId5"/>
          </p:cNvPr>
          <p:cNvSpPr/>
          <p:nvPr/>
        </p:nvSpPr>
        <p:spPr>
          <a:xfrm>
            <a:off x="311700" y="4470775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136" name="Shape 136">
            <a:hlinkClick r:id="rId6"/>
          </p:cNvPr>
          <p:cNvSpPr/>
          <p:nvPr/>
        </p:nvSpPr>
        <p:spPr>
          <a:xfrm flipH="1">
            <a:off x="7870160" y="4556450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next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3000">
                <a:highlight>
                  <a:srgbClr val="FFFFFF"/>
                </a:highlight>
              </a:rPr>
              <a:t>สารเนื้อผสม ( Heterogeneous Substance )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105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th" sz="1400">
                <a:solidFill>
                  <a:srgbClr val="0099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- สารเนื้อผสม ( Heterogeneous Substance )</a:t>
            </a:r>
            <a:r>
              <a:rPr lang="th" sz="14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หมายถึง สารที่มีเนื้อสารแตกต่างกันในแต่ละส่วน จะทำให้สารนั้นมีสมบัติ ไม่เหมือนกันตลอดทุกส่วน เช่น น้ำอบไทย , น้ำคลอง ฯลฯ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74" y="1737825"/>
            <a:ext cx="8129300" cy="31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>
            <a:hlinkClick r:id="rId4"/>
          </p:cNvPr>
          <p:cNvSpPr/>
          <p:nvPr/>
        </p:nvSpPr>
        <p:spPr>
          <a:xfrm>
            <a:off x="311700" y="4470775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145" name="Shape 145">
            <a:hlinkClick r:id="rId5"/>
          </p:cNvPr>
          <p:cNvSpPr/>
          <p:nvPr/>
        </p:nvSpPr>
        <p:spPr>
          <a:xfrm flipH="1">
            <a:off x="7870160" y="4556450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next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387350"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th" sz="3000">
                <a:latin typeface="Comic Sans MS"/>
                <a:ea typeface="Comic Sans MS"/>
                <a:cs typeface="Comic Sans MS"/>
                <a:sym typeface="Comic Sans MS"/>
              </a:rPr>
              <a:t>เรื่อง การจำแนกสาร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Shape 62">
            <a:hlinkClick r:id="rId3"/>
          </p:cNvPr>
          <p:cNvSpPr txBox="1"/>
          <p:nvPr>
            <p:ph idx="1" type="body"/>
          </p:nvPr>
        </p:nvSpPr>
        <p:spPr>
          <a:xfrm>
            <a:off x="544950" y="1245775"/>
            <a:ext cx="8520600" cy="374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h">
                <a:solidFill>
                  <a:schemeClr val="dk1"/>
                </a:solidFill>
                <a:latin typeface="BrowalliaUPC"/>
                <a:ea typeface="BrowalliaUPC"/>
                <a:cs typeface="BrowalliaUPC"/>
                <a:sym typeface="BrowalliaUPC"/>
              </a:rPr>
              <a:t>จำแนกสารรอบตัวออกเป็นหมวดหมู่ ได้หลายวิธี ขึ้นอยู่กับเกณฑ์ในการแบ่ง ดังนี้</a:t>
            </a:r>
          </a:p>
          <a:p>
            <a:pPr indent="38735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1200" y="1885950"/>
            <a:ext cx="6111550" cy="26829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311700" y="4242175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ba</a:t>
            </a:r>
            <a:r>
              <a:rPr b="1" lang="th">
                <a:solidFill>
                  <a:srgbClr val="FF0000"/>
                </a:solidFill>
              </a:rPr>
              <a:t>ck</a:t>
            </a:r>
          </a:p>
        </p:txBody>
      </p:sp>
      <p:sp>
        <p:nvSpPr>
          <p:cNvPr id="65" name="Shape 65">
            <a:hlinkClick r:id="rId5"/>
          </p:cNvPr>
          <p:cNvSpPr/>
          <p:nvPr/>
        </p:nvSpPr>
        <p:spPr>
          <a:xfrm flipH="1">
            <a:off x="7662775" y="4292850"/>
            <a:ext cx="12363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83400" y="515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3000">
                <a:latin typeface="Angsana New"/>
                <a:ea typeface="Angsana New"/>
                <a:cs typeface="Angsana New"/>
                <a:sym typeface="Angsana New"/>
              </a:rPr>
              <a:t>                                                  สถานะของสาร  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75850" y="13040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50" y="1352950"/>
            <a:ext cx="8520600" cy="31988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>
            <a:hlinkClick r:id="rId4"/>
          </p:cNvPr>
          <p:cNvSpPr/>
          <p:nvPr/>
        </p:nvSpPr>
        <p:spPr>
          <a:xfrm>
            <a:off x="521625" y="4630275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74" name="Shape 74">
            <a:hlinkClick r:id="rId5"/>
          </p:cNvPr>
          <p:cNvSpPr/>
          <p:nvPr/>
        </p:nvSpPr>
        <p:spPr>
          <a:xfrm flipH="1">
            <a:off x="7870300" y="4551825"/>
            <a:ext cx="958800" cy="4836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3400" y="4916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3000">
                <a:latin typeface="Comic Sans MS"/>
                <a:ea typeface="Comic Sans MS"/>
                <a:cs typeface="Comic Sans MS"/>
                <a:sym typeface="Comic Sans MS"/>
              </a:rPr>
              <a:t>ของแข็ง (solid)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0" y="1455725"/>
            <a:ext cx="8520600" cy="354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indent="457200"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ของแข็ง (solid)</a:t>
            </a:r>
            <a:r>
              <a:rPr lang="th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คือ สารที่มีรูปร่างและปริมาตรที่แน่นอน ไม่เปลี่ยนแปลงตาม ภาชนะ อนุภาคชิดกันเป็นระเบียบ มีความหนาแน่นและแรงยึดเหนี่ยวระหว่างโมเลกุลสูงกว่าของเหลวและก๊าซ ในการทำให้ของแข็งเปลี่ยนสถานะจะต้องเพิ่มพลังงานเข้าไป จนแรงยึดเหนี่ยวระหว่างโมเลกุลลดต่ำลง เกิดการหลอมเหลว เรียก อุณหภูมินี้ว่า จุดหลอมเหลว ในบางกรณีของแข็งจะเปลี่ยนสถานะจากของแข็ง เป็นก๊าซโดยไม่ผ่านสถานะของเหลว เรียกว่า </a:t>
            </a:r>
            <a:r>
              <a:rPr b="1" lang="th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การระเหิด</a:t>
            </a:r>
            <a:r>
              <a:rPr lang="th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เช่น การบูร แนฟทาลีน พิมเสน เกล็ดไอโอดีน เป็นต้น </a:t>
            </a:r>
          </a:p>
          <a:p>
            <a:pPr indent="387350" lv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th"/>
              <a:t>                             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775" y="3342675"/>
            <a:ext cx="2295525" cy="17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>
            <a:hlinkClick r:id="rId4"/>
          </p:cNvPr>
          <p:cNvSpPr/>
          <p:nvPr/>
        </p:nvSpPr>
        <p:spPr>
          <a:xfrm>
            <a:off x="311700" y="4623175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83" name="Shape 83">
            <a:hlinkClick r:id="rId5"/>
          </p:cNvPr>
          <p:cNvSpPr/>
          <p:nvPr/>
        </p:nvSpPr>
        <p:spPr>
          <a:xfrm flipH="1">
            <a:off x="7870160" y="4708850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209950" y="1017725"/>
            <a:ext cx="8774700" cy="412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 sz="1600">
                <a:solidFill>
                  <a:schemeClr val="dk1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th" sz="3000">
                <a:latin typeface="Cordia New"/>
                <a:ea typeface="Cordia New"/>
                <a:cs typeface="Cordia New"/>
                <a:sym typeface="Cordia New"/>
              </a:rPr>
              <a:t>ของเหลว (</a:t>
            </a:r>
            <a:r>
              <a:rPr b="1" lang="th" sz="3000">
                <a:latin typeface="Angsana New"/>
                <a:ea typeface="Angsana New"/>
                <a:cs typeface="Angsana New"/>
                <a:sym typeface="Angsana New"/>
              </a:rPr>
              <a:t>liquid)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83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1600">
                <a:solidFill>
                  <a:schemeClr val="dk1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b="1" lang="th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ของเหลว (liquid)</a:t>
            </a:r>
            <a:r>
              <a:rPr lang="th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คือ สารที่มีปริมาตรแน่นอน แต่มีรูปร่างไม่แน่นอน เปลี่ยนแปลงตามภาชนะที่บรรจุ อนุภาคอยู่ใกล้เคียงกันแต่ไม่เป็นระเบียบ มีการชน กันตลอดเวลา มีความหนาแน่นสูงกว่าก๊าซ ถ้าของเหลวมีการลดอุณหภูมิ เกิดการ คายพลังงาน แรงยึดเหนี่ยวระหว่างโมเลกุลมากขึ้น เรียกอุณหภูมินี้ว่า จุดเยือกแข็ง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225" y="2460950"/>
            <a:ext cx="3230724" cy="25309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>
            <a:hlinkClick r:id="rId4"/>
          </p:cNvPr>
          <p:cNvSpPr/>
          <p:nvPr/>
        </p:nvSpPr>
        <p:spPr>
          <a:xfrm>
            <a:off x="311700" y="4470775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99" name="Shape 99">
            <a:hlinkClick r:id="rId5"/>
          </p:cNvPr>
          <p:cNvSpPr/>
          <p:nvPr/>
        </p:nvSpPr>
        <p:spPr>
          <a:xfrm flipH="1">
            <a:off x="7870160" y="4556450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th" sz="3000">
                <a:latin typeface="Comic Sans MS"/>
                <a:ea typeface="Comic Sans MS"/>
                <a:cs typeface="Comic Sans MS"/>
                <a:sym typeface="Comic Sans MS"/>
              </a:rPr>
              <a:t>ก๊าซ (gas)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ก๊าซ (gas)</a:t>
            </a:r>
            <a:r>
              <a:rPr lang="th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คือ สารที่มีรูปร่างและปริมาตรไม่แน่นอน เปลี่ยนแปลงตาม ภาชนะที่บรรจุเพราะมีแรงยึดเหนี่ยวระหว่างโมเลกุลน้อยมาก สามารถเคลื่อน ที่มาได้อย่างอิสระ จึงฟุ้งกระจายได้เต็มภาชนะ ความหนาแน่นต่ำ ภาพแสดงการจัดเรียงอนุภาคของก๊าซ</a:t>
            </a:r>
          </a:p>
          <a:p>
            <a:pPr indent="38735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500" y="2216050"/>
            <a:ext cx="3289024" cy="19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256600" y="4233775"/>
            <a:ext cx="594900" cy="221700"/>
          </a:xfrm>
          <a:prstGeom prst="teardrop">
            <a:avLst>
              <a:gd fmla="val 10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>
            <a:hlinkClick r:id="rId4"/>
          </p:cNvPr>
          <p:cNvSpPr/>
          <p:nvPr/>
        </p:nvSpPr>
        <p:spPr>
          <a:xfrm>
            <a:off x="311700" y="4470775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109" name="Shape 109">
            <a:hlinkClick r:id="rId5"/>
          </p:cNvPr>
          <p:cNvSpPr/>
          <p:nvPr/>
        </p:nvSpPr>
        <p:spPr>
          <a:xfrm flipH="1">
            <a:off x="7870160" y="4556450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next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th" sz="3000">
                <a:latin typeface="Comic Sans MS"/>
                <a:ea typeface="Comic Sans MS"/>
                <a:cs typeface="Comic Sans MS"/>
                <a:sym typeface="Comic Sans MS"/>
              </a:rPr>
              <a:t>ภาพแสดงการจัดเรียงอนุภาคของสาร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50" y="1282950"/>
            <a:ext cx="8222600" cy="36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>
            <a:hlinkClick r:id="rId4"/>
          </p:cNvPr>
          <p:cNvSpPr/>
          <p:nvPr/>
        </p:nvSpPr>
        <p:spPr>
          <a:xfrm>
            <a:off x="311700" y="4546975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118" name="Shape 118">
            <a:hlinkClick r:id="rId5"/>
          </p:cNvPr>
          <p:cNvSpPr/>
          <p:nvPr/>
        </p:nvSpPr>
        <p:spPr>
          <a:xfrm flipH="1">
            <a:off x="7870160" y="4632650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next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th" sz="3000">
                <a:latin typeface="Comic Sans MS"/>
                <a:ea typeface="Comic Sans MS"/>
                <a:cs typeface="Comic Sans MS"/>
                <a:sym typeface="Comic Sans MS"/>
              </a:rPr>
              <a:t>จำแนกโดยใช้สมบัติการนำไฟฟ้าเป็นเกณฑ์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38735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th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แบ่งเป็น 2 ประเภท ได้แก่  สารที่นำไฟฟ้า และสารที่ไม่นำไฟฟ้า (ฉนวนไฟฟ้า)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975" y="1706150"/>
            <a:ext cx="6927974" cy="286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>
            <a:hlinkClick r:id="rId4"/>
          </p:cNvPr>
          <p:cNvSpPr/>
          <p:nvPr/>
        </p:nvSpPr>
        <p:spPr>
          <a:xfrm>
            <a:off x="311700" y="4470775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127" name="Shape 127">
            <a:hlinkClick r:id="rId5"/>
          </p:cNvPr>
          <p:cNvSpPr/>
          <p:nvPr/>
        </p:nvSpPr>
        <p:spPr>
          <a:xfrm flipH="1">
            <a:off x="7870160" y="4556450"/>
            <a:ext cx="851400" cy="326700"/>
          </a:xfrm>
          <a:prstGeom prst="teardrop">
            <a:avLst>
              <a:gd fmla="val 100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FF0000"/>
                </a:solidFill>
              </a:rPr>
              <a:t>n</a:t>
            </a:r>
            <a:r>
              <a:rPr b="1" lang="th">
                <a:solidFill>
                  <a:srgbClr val="FF0000"/>
                </a:solidFill>
              </a:rPr>
              <a:t>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