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p:regular r:id="rId15"/>
      <p:bold r:id="rId16"/>
      <p:italic r:id="rId17"/>
      <p:boldItalic r:id="rId18"/>
    </p:embeddedFont>
    <p:embeddedFont>
      <p:font typeface="Ultra"/>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19" Type="http://schemas.openxmlformats.org/officeDocument/2006/relationships/font" Target="fonts/Ultra-regular.fntdata"/><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slide=id.g23ad21341e_0_178" TargetMode="External"/><Relationship Id="rId4" Type="http://schemas.openxmlformats.org/officeDocument/2006/relationships/image" Target="../media/image1.png"/><Relationship Id="rId5" Type="http://schemas.openxmlformats.org/officeDocument/2006/relationships/hyperlink" Target="#slide=id.g23ad21341e_0_190" TargetMode="External"/><Relationship Id="rId6" Type="http://schemas.openxmlformats.org/officeDocument/2006/relationships/hyperlink" Target="#slide=id.g23ad21341e_0_205" TargetMode="External"/><Relationship Id="rId7" Type="http://schemas.openxmlformats.org/officeDocument/2006/relationships/hyperlink" Target="#slide=id.g23ad21341e_0_232" TargetMode="External"/><Relationship Id="rId8" Type="http://schemas.openxmlformats.org/officeDocument/2006/relationships/hyperlink" Target="#slide=id.g23ad21341e_0_24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hyperlink" Target="#slide=id.g23ad21341e_0_184" TargetMode="External"/><Relationship Id="rId8" Type="http://schemas.openxmlformats.org/officeDocument/2006/relationships/hyperlink" Target="#slide=previ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hyperlink" Target="#slide=id.g23ad21341e_0_19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hyperlink" Target="#slide=id.g23ad21341e_0_20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hyperlink" Target="#slide=id.g23ad21341e_0_20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ZQw_AS6zcAY" TargetMode="External"/><Relationship Id="rId4" Type="http://schemas.openxmlformats.org/officeDocument/2006/relationships/image" Target="../media/image15.jpg"/><Relationship Id="rId5" Type="http://schemas.openxmlformats.org/officeDocument/2006/relationships/hyperlink" Target="#slide=id.g23ad21341e_0_23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hyperlink" Target="#slide=id.g23ad21341e_0_24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hyperlink" Target="#slide=id.g23ad21341e_0_17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hyperlink" Target="#slide=id.g23ad21341e_0_17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a:hlinkClick r:id="rId3"/>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8" name="Shape 68"/>
          <p:cNvPicPr preferRelativeResize="0"/>
          <p:nvPr/>
        </p:nvPicPr>
        <p:blipFill>
          <a:blip r:embed="rId4">
            <a:alphaModFix/>
          </a:blip>
          <a:stretch>
            <a:fillRect/>
          </a:stretch>
        </p:blipFill>
        <p:spPr>
          <a:xfrm>
            <a:off x="83950" y="612562"/>
            <a:ext cx="3067050" cy="3781425"/>
          </a:xfrm>
          <a:prstGeom prst="rect">
            <a:avLst/>
          </a:prstGeom>
          <a:noFill/>
          <a:ln>
            <a:noFill/>
          </a:ln>
        </p:spPr>
      </p:pic>
      <p:sp>
        <p:nvSpPr>
          <p:cNvPr id="69" name="Shape 69"/>
          <p:cNvSpPr txBox="1"/>
          <p:nvPr/>
        </p:nvSpPr>
        <p:spPr>
          <a:xfrm>
            <a:off x="3843425" y="713925"/>
            <a:ext cx="4743000" cy="557400"/>
          </a:xfrm>
          <a:prstGeom prst="rect">
            <a:avLst/>
          </a:prstGeom>
          <a:solidFill>
            <a:srgbClr val="E6B8AF"/>
          </a:solidFill>
          <a:ln>
            <a:noFill/>
          </a:ln>
        </p:spPr>
        <p:txBody>
          <a:bodyPr anchorCtr="0" anchor="t" bIns="91425" lIns="91425" rIns="91425" tIns="91425">
            <a:noAutofit/>
          </a:bodyPr>
          <a:lstStyle/>
          <a:p>
            <a:pPr lvl="0" algn="ctr">
              <a:spcBef>
                <a:spcPts val="0"/>
              </a:spcBef>
              <a:buNone/>
            </a:pPr>
            <a:r>
              <a:rPr lang="en" sz="2400">
                <a:solidFill>
                  <a:srgbClr val="0000FF"/>
                </a:solidFill>
              </a:rPr>
              <a:t>กฏพิริออดิกกับตารางธาติ</a:t>
            </a:r>
          </a:p>
        </p:txBody>
      </p:sp>
      <p:sp>
        <p:nvSpPr>
          <p:cNvPr id="70" name="Shape 70">
            <a:hlinkClick r:id="rId5"/>
          </p:cNvPr>
          <p:cNvSpPr txBox="1"/>
          <p:nvPr/>
        </p:nvSpPr>
        <p:spPr>
          <a:xfrm>
            <a:off x="3843425" y="1271325"/>
            <a:ext cx="4743000" cy="557400"/>
          </a:xfrm>
          <a:prstGeom prst="rect">
            <a:avLst/>
          </a:prstGeom>
          <a:solidFill>
            <a:srgbClr val="DD7E6B"/>
          </a:solidFill>
          <a:ln>
            <a:noFill/>
          </a:ln>
        </p:spPr>
        <p:txBody>
          <a:bodyPr anchorCtr="0" anchor="t" bIns="91425" lIns="91425" rIns="91425" tIns="91425">
            <a:noAutofit/>
          </a:bodyPr>
          <a:lstStyle/>
          <a:p>
            <a:pPr lvl="0" rtl="0" algn="ctr">
              <a:spcBef>
                <a:spcPts val="0"/>
              </a:spcBef>
              <a:buNone/>
            </a:pPr>
            <a:r>
              <a:rPr lang="en" sz="2400">
                <a:solidFill>
                  <a:srgbClr val="0000FF"/>
                </a:solidFill>
              </a:rPr>
              <a:t>Mendeleev’Periodic Table</a:t>
            </a:r>
          </a:p>
        </p:txBody>
      </p:sp>
      <p:sp>
        <p:nvSpPr>
          <p:cNvPr id="71" name="Shape 71">
            <a:hlinkClick r:id="rId6"/>
          </p:cNvPr>
          <p:cNvSpPr txBox="1"/>
          <p:nvPr/>
        </p:nvSpPr>
        <p:spPr>
          <a:xfrm>
            <a:off x="3843425" y="1828725"/>
            <a:ext cx="4743000" cy="557400"/>
          </a:xfrm>
          <a:prstGeom prst="rect">
            <a:avLst/>
          </a:prstGeom>
          <a:solidFill>
            <a:srgbClr val="CC4125"/>
          </a:solidFill>
          <a:ln>
            <a:noFill/>
          </a:ln>
        </p:spPr>
        <p:txBody>
          <a:bodyPr anchorCtr="0" anchor="t" bIns="91425" lIns="91425" rIns="91425" tIns="91425">
            <a:noAutofit/>
          </a:bodyPr>
          <a:lstStyle/>
          <a:p>
            <a:pPr lvl="0" rtl="0" algn="ctr">
              <a:spcBef>
                <a:spcPts val="0"/>
              </a:spcBef>
              <a:buNone/>
            </a:pPr>
            <a:r>
              <a:rPr lang="en" sz="2400">
                <a:solidFill>
                  <a:srgbClr val="0000FF"/>
                </a:solidFill>
              </a:rPr>
              <a:t>X-ray Spectra</a:t>
            </a:r>
          </a:p>
        </p:txBody>
      </p:sp>
      <p:sp>
        <p:nvSpPr>
          <p:cNvPr id="72" name="Shape 72">
            <a:hlinkClick r:id="rId7"/>
          </p:cNvPr>
          <p:cNvSpPr txBox="1"/>
          <p:nvPr/>
        </p:nvSpPr>
        <p:spPr>
          <a:xfrm>
            <a:off x="3843425" y="2386125"/>
            <a:ext cx="4743000" cy="557400"/>
          </a:xfrm>
          <a:prstGeom prst="rect">
            <a:avLst/>
          </a:prstGeom>
          <a:solidFill>
            <a:srgbClr val="A61C00"/>
          </a:solidFill>
          <a:ln>
            <a:noFill/>
          </a:ln>
        </p:spPr>
        <p:txBody>
          <a:bodyPr anchorCtr="0" anchor="t" bIns="91425" lIns="91425" rIns="91425" tIns="91425">
            <a:noAutofit/>
          </a:bodyPr>
          <a:lstStyle/>
          <a:p>
            <a:pPr lvl="0" rtl="0" algn="ctr">
              <a:spcBef>
                <a:spcPts val="0"/>
              </a:spcBef>
              <a:buNone/>
            </a:pPr>
            <a:r>
              <a:rPr lang="en" sz="2400">
                <a:solidFill>
                  <a:srgbClr val="0000FF"/>
                </a:solidFill>
              </a:rPr>
              <a:t>ลำดับการค้นพบธาตุ</a:t>
            </a:r>
          </a:p>
        </p:txBody>
      </p:sp>
      <p:sp>
        <p:nvSpPr>
          <p:cNvPr id="73" name="Shape 73">
            <a:hlinkClick r:id="rId8"/>
          </p:cNvPr>
          <p:cNvSpPr txBox="1"/>
          <p:nvPr/>
        </p:nvSpPr>
        <p:spPr>
          <a:xfrm>
            <a:off x="3843425" y="2943525"/>
            <a:ext cx="4743000" cy="557400"/>
          </a:xfrm>
          <a:prstGeom prst="rect">
            <a:avLst/>
          </a:prstGeom>
          <a:solidFill>
            <a:srgbClr val="85200C"/>
          </a:solidFill>
          <a:ln>
            <a:noFill/>
          </a:ln>
        </p:spPr>
        <p:txBody>
          <a:bodyPr anchorCtr="0" anchor="t" bIns="91425" lIns="91425" rIns="91425" tIns="91425">
            <a:noAutofit/>
          </a:bodyPr>
          <a:lstStyle/>
          <a:p>
            <a:pPr lvl="0" rtl="0" algn="ctr">
              <a:spcBef>
                <a:spcPts val="0"/>
              </a:spcBef>
              <a:buNone/>
            </a:pPr>
            <a:r>
              <a:rPr lang="en" sz="2400">
                <a:solidFill>
                  <a:srgbClr val="0000FF"/>
                </a:solidFill>
              </a:rPr>
              <a:t>การเติมอิเล็กตรอนในออร์บิทัล</a:t>
            </a:r>
          </a:p>
        </p:txBody>
      </p:sp>
      <p:sp>
        <p:nvSpPr>
          <p:cNvPr id="74" name="Shape 74"/>
          <p:cNvSpPr txBox="1"/>
          <p:nvPr>
            <p:ph type="ctrTitle"/>
          </p:nvPr>
        </p:nvSpPr>
        <p:spPr>
          <a:xfrm>
            <a:off x="611750" y="156600"/>
            <a:ext cx="7622700" cy="557400"/>
          </a:xfrm>
          <a:prstGeom prst="rect">
            <a:avLst/>
          </a:prstGeom>
        </p:spPr>
        <p:txBody>
          <a:bodyPr anchorCtr="0" anchor="b" bIns="91425" lIns="91425" rIns="91425" tIns="91425">
            <a:noAutofit/>
          </a:bodyPr>
          <a:lstStyle/>
          <a:p>
            <a:pPr lvl="0" rtl="0" algn="ctr">
              <a:spcBef>
                <a:spcPts val="0"/>
              </a:spcBef>
              <a:buNone/>
            </a:pPr>
            <a:r>
              <a:rPr lang="en" sz="4000">
                <a:latin typeface="Ultra"/>
                <a:ea typeface="Ultra"/>
                <a:cs typeface="Ultra"/>
                <a:sym typeface="Ultra"/>
              </a:rPr>
              <a:t>อะตอมและตารางธาตุ</a:t>
            </a:r>
          </a:p>
        </p:txBody>
      </p:sp>
      <p:sp>
        <p:nvSpPr>
          <p:cNvPr id="75" name="Shape 75"/>
          <p:cNvSpPr txBox="1"/>
          <p:nvPr>
            <p:ph type="ctrTitle"/>
          </p:nvPr>
        </p:nvSpPr>
        <p:spPr>
          <a:xfrm>
            <a:off x="1512775" y="3460400"/>
            <a:ext cx="8222100" cy="933600"/>
          </a:xfrm>
          <a:prstGeom prst="rect">
            <a:avLst/>
          </a:prstGeom>
        </p:spPr>
        <p:txBody>
          <a:bodyPr anchorCtr="0" anchor="b" bIns="91425" lIns="91425" rIns="91425" tIns="91425">
            <a:noAutofit/>
          </a:bodyPr>
          <a:lstStyle/>
          <a:p>
            <a:pPr lvl="0" rtl="0" algn="ctr">
              <a:spcBef>
                <a:spcPts val="0"/>
              </a:spcBef>
              <a:buNone/>
            </a:pPr>
            <a:r>
              <a:rPr lang="en">
                <a:latin typeface="Ultra"/>
                <a:ea typeface="Ultra"/>
                <a:cs typeface="Ultra"/>
                <a:sym typeface="Ultra"/>
              </a:rPr>
              <a:t>BY  Kru Tee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nvSpPr>
        <p:spPr>
          <a:xfrm>
            <a:off x="1251750" y="1907050"/>
            <a:ext cx="6640500" cy="1065900"/>
          </a:xfrm>
          <a:prstGeom prst="rect">
            <a:avLst/>
          </a:prstGeom>
          <a:solidFill>
            <a:schemeClr val="accent4"/>
          </a:solidFill>
          <a:ln>
            <a:noFill/>
          </a:ln>
        </p:spPr>
        <p:txBody>
          <a:bodyPr anchorCtr="0" anchor="t" bIns="91425" lIns="91425" rIns="91425" tIns="91425">
            <a:noAutofit/>
          </a:bodyPr>
          <a:lstStyle/>
          <a:p>
            <a:pPr lvl="0" algn="ctr">
              <a:spcBef>
                <a:spcPts val="0"/>
              </a:spcBef>
              <a:buNone/>
            </a:pPr>
            <a:r>
              <a:rPr lang="en" sz="4800">
                <a:solidFill>
                  <a:srgbClr val="0000FF"/>
                </a:solidFill>
              </a:rPr>
              <a:t>THE  END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989275" y="131725"/>
            <a:ext cx="7090498" cy="1128800"/>
          </a:xfrm>
          <a:prstGeom prst="rect">
            <a:avLst/>
          </a:prstGeom>
          <a:noFill/>
          <a:ln>
            <a:noFill/>
          </a:ln>
        </p:spPr>
      </p:pic>
      <p:pic>
        <p:nvPicPr>
          <p:cNvPr id="81" name="Shape 81"/>
          <p:cNvPicPr preferRelativeResize="0"/>
          <p:nvPr/>
        </p:nvPicPr>
        <p:blipFill>
          <a:blip r:embed="rId4">
            <a:alphaModFix/>
          </a:blip>
          <a:stretch>
            <a:fillRect/>
          </a:stretch>
        </p:blipFill>
        <p:spPr>
          <a:xfrm>
            <a:off x="152400" y="1412925"/>
            <a:ext cx="5753100" cy="1333500"/>
          </a:xfrm>
          <a:prstGeom prst="rect">
            <a:avLst/>
          </a:prstGeom>
          <a:noFill/>
          <a:ln>
            <a:noFill/>
          </a:ln>
        </p:spPr>
      </p:pic>
      <p:pic>
        <p:nvPicPr>
          <p:cNvPr id="82" name="Shape 82"/>
          <p:cNvPicPr preferRelativeResize="0"/>
          <p:nvPr/>
        </p:nvPicPr>
        <p:blipFill>
          <a:blip r:embed="rId5">
            <a:alphaModFix/>
          </a:blip>
          <a:stretch>
            <a:fillRect/>
          </a:stretch>
        </p:blipFill>
        <p:spPr>
          <a:xfrm>
            <a:off x="6108225" y="1412925"/>
            <a:ext cx="2783472" cy="2092274"/>
          </a:xfrm>
          <a:prstGeom prst="rect">
            <a:avLst/>
          </a:prstGeom>
          <a:noFill/>
          <a:ln>
            <a:noFill/>
          </a:ln>
        </p:spPr>
      </p:pic>
      <p:pic>
        <p:nvPicPr>
          <p:cNvPr id="83" name="Shape 83"/>
          <p:cNvPicPr preferRelativeResize="0"/>
          <p:nvPr/>
        </p:nvPicPr>
        <p:blipFill>
          <a:blip r:embed="rId6">
            <a:alphaModFix/>
          </a:blip>
          <a:stretch>
            <a:fillRect/>
          </a:stretch>
        </p:blipFill>
        <p:spPr>
          <a:xfrm>
            <a:off x="152400" y="2898825"/>
            <a:ext cx="5659781" cy="2092274"/>
          </a:xfrm>
          <a:prstGeom prst="rect">
            <a:avLst/>
          </a:prstGeom>
          <a:noFill/>
          <a:ln>
            <a:noFill/>
          </a:ln>
        </p:spPr>
      </p:pic>
      <p:sp>
        <p:nvSpPr>
          <p:cNvPr id="84" name="Shape 84">
            <a:hlinkClick r:id="rId7"/>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5" name="Shape 85">
            <a:hlinkClick r:id="rId8"/>
          </p:cNvPr>
          <p:cNvSpPr/>
          <p:nvPr/>
        </p:nvSpPr>
        <p:spPr>
          <a:xfrm>
            <a:off x="107575" y="4743150"/>
            <a:ext cx="625800" cy="381300"/>
          </a:xfrm>
          <a:prstGeom prst="lef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1674875" y="171950"/>
            <a:ext cx="5704800" cy="922824"/>
          </a:xfrm>
          <a:prstGeom prst="rect">
            <a:avLst/>
          </a:prstGeom>
          <a:noFill/>
          <a:ln>
            <a:noFill/>
          </a:ln>
        </p:spPr>
      </p:pic>
      <p:pic>
        <p:nvPicPr>
          <p:cNvPr id="91" name="Shape 91"/>
          <p:cNvPicPr preferRelativeResize="0"/>
          <p:nvPr/>
        </p:nvPicPr>
        <p:blipFill>
          <a:blip r:embed="rId4">
            <a:alphaModFix/>
          </a:blip>
          <a:stretch>
            <a:fillRect/>
          </a:stretch>
        </p:blipFill>
        <p:spPr>
          <a:xfrm>
            <a:off x="2519099" y="1189350"/>
            <a:ext cx="3779024" cy="2885999"/>
          </a:xfrm>
          <a:prstGeom prst="rect">
            <a:avLst/>
          </a:prstGeom>
          <a:noFill/>
          <a:ln>
            <a:noFill/>
          </a:ln>
        </p:spPr>
      </p:pic>
      <p:pic>
        <p:nvPicPr>
          <p:cNvPr id="92" name="Shape 92"/>
          <p:cNvPicPr preferRelativeResize="0"/>
          <p:nvPr/>
        </p:nvPicPr>
        <p:blipFill>
          <a:blip r:embed="rId5">
            <a:alphaModFix/>
          </a:blip>
          <a:stretch>
            <a:fillRect/>
          </a:stretch>
        </p:blipFill>
        <p:spPr>
          <a:xfrm>
            <a:off x="951450" y="4169925"/>
            <a:ext cx="6819100" cy="808450"/>
          </a:xfrm>
          <a:prstGeom prst="rect">
            <a:avLst/>
          </a:prstGeom>
          <a:noFill/>
          <a:ln>
            <a:noFill/>
          </a:ln>
        </p:spPr>
      </p:pic>
      <p:sp>
        <p:nvSpPr>
          <p:cNvPr id="93" name="Shape 93">
            <a:hlinkClick r:id="rId6"/>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1086775" y="191525"/>
            <a:ext cx="7122849" cy="1143499"/>
          </a:xfrm>
          <a:prstGeom prst="rect">
            <a:avLst/>
          </a:prstGeom>
          <a:noFill/>
          <a:ln>
            <a:noFill/>
          </a:ln>
        </p:spPr>
      </p:pic>
      <p:pic>
        <p:nvPicPr>
          <p:cNvPr id="99" name="Shape 99"/>
          <p:cNvPicPr preferRelativeResize="0"/>
          <p:nvPr/>
        </p:nvPicPr>
        <p:blipFill>
          <a:blip r:embed="rId4">
            <a:alphaModFix/>
          </a:blip>
          <a:stretch>
            <a:fillRect/>
          </a:stretch>
        </p:blipFill>
        <p:spPr>
          <a:xfrm>
            <a:off x="1013825" y="1438549"/>
            <a:ext cx="7341298" cy="3532999"/>
          </a:xfrm>
          <a:prstGeom prst="rect">
            <a:avLst/>
          </a:prstGeom>
          <a:noFill/>
          <a:ln>
            <a:noFill/>
          </a:ln>
        </p:spPr>
      </p:pic>
      <p:sp>
        <p:nvSpPr>
          <p:cNvPr id="100" name="Shape 100">
            <a:hlinkClick r:id="rId5"/>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1353650" y="147300"/>
            <a:ext cx="6350275" cy="1019475"/>
          </a:xfrm>
          <a:prstGeom prst="rect">
            <a:avLst/>
          </a:prstGeom>
          <a:noFill/>
          <a:ln>
            <a:noFill/>
          </a:ln>
        </p:spPr>
      </p:pic>
      <p:pic>
        <p:nvPicPr>
          <p:cNvPr id="106" name="Shape 106"/>
          <p:cNvPicPr preferRelativeResize="0"/>
          <p:nvPr/>
        </p:nvPicPr>
        <p:blipFill>
          <a:blip r:embed="rId4">
            <a:alphaModFix/>
          </a:blip>
          <a:stretch>
            <a:fillRect/>
          </a:stretch>
        </p:blipFill>
        <p:spPr>
          <a:xfrm>
            <a:off x="1635500" y="1222475"/>
            <a:ext cx="3554324" cy="3033425"/>
          </a:xfrm>
          <a:prstGeom prst="rect">
            <a:avLst/>
          </a:prstGeom>
          <a:noFill/>
          <a:ln>
            <a:noFill/>
          </a:ln>
        </p:spPr>
      </p:pic>
      <p:pic>
        <p:nvPicPr>
          <p:cNvPr id="107" name="Shape 107"/>
          <p:cNvPicPr preferRelativeResize="0"/>
          <p:nvPr/>
        </p:nvPicPr>
        <p:blipFill>
          <a:blip r:embed="rId5">
            <a:alphaModFix/>
          </a:blip>
          <a:stretch>
            <a:fillRect/>
          </a:stretch>
        </p:blipFill>
        <p:spPr>
          <a:xfrm>
            <a:off x="5317972" y="1223937"/>
            <a:ext cx="2323202" cy="3115049"/>
          </a:xfrm>
          <a:prstGeom prst="rect">
            <a:avLst/>
          </a:prstGeom>
          <a:noFill/>
          <a:ln>
            <a:noFill/>
          </a:ln>
        </p:spPr>
      </p:pic>
      <p:pic>
        <p:nvPicPr>
          <p:cNvPr id="108" name="Shape 108"/>
          <p:cNvPicPr preferRelativeResize="0"/>
          <p:nvPr/>
        </p:nvPicPr>
        <p:blipFill>
          <a:blip r:embed="rId6">
            <a:alphaModFix/>
          </a:blip>
          <a:stretch>
            <a:fillRect/>
          </a:stretch>
        </p:blipFill>
        <p:spPr>
          <a:xfrm>
            <a:off x="2333050" y="4396150"/>
            <a:ext cx="3554325" cy="747350"/>
          </a:xfrm>
          <a:prstGeom prst="rect">
            <a:avLst/>
          </a:prstGeom>
          <a:noFill/>
          <a:ln>
            <a:noFill/>
          </a:ln>
        </p:spPr>
      </p:pic>
      <p:sp>
        <p:nvSpPr>
          <p:cNvPr id="109" name="Shape 109">
            <a:hlinkClick r:id="rId7"/>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descr="Origin of the Characteristic X–ray spectra:- The X-ray spectra consists of sharp lines and is the characteristic of target material. Hence this spectra is known as characteristic spectra. Few of the fast moving electrons having velocity of about (1/10)th of the velocity of light may penetrate the surface atoms of the target materials and knock out the tightly bound electrons even from theinner most shells (like K, L shells) of the atom. Animation shows the case, when the fast moving electrons knock off one electron from K Shell and the vacancy is filled by the nearby electron from the L shell.  During this transition, the energy difference is radiated in the form of X-rays of very small wave length. This corresponds to Ka – line of the series. The frequency ?1 of this line is given by the relation (EK – EL) = h?1. Suppose, the electron from M shell jumps to the K shell, it gives out Kß line and so on. If an electron jumps from the M Shell to the vacant state in L-Shell, it contributes La line and if the vacancy in L-Shell is filled up by an electron of N shell, it contributes Lß and so on. The frequency of radiation depends upon the target material." id="114" name="Shape 114" title="Origin of the Characteristic X–ray spectra">
            <a:hlinkClick r:id="rId3"/>
          </p:cNvPr>
          <p:cNvSpPr/>
          <p:nvPr/>
        </p:nvSpPr>
        <p:spPr>
          <a:xfrm>
            <a:off x="2137675" y="592500"/>
            <a:ext cx="4572000" cy="3429000"/>
          </a:xfrm>
          <a:prstGeom prst="rect">
            <a:avLst/>
          </a:prstGeom>
          <a:blipFill>
            <a:blip r:embed="rId4">
              <a:alphaModFix/>
            </a:blip>
            <a:stretch>
              <a:fillRect/>
            </a:stretch>
          </a:blipFill>
          <a:ln>
            <a:noFill/>
          </a:ln>
        </p:spPr>
      </p:sp>
      <p:sp>
        <p:nvSpPr>
          <p:cNvPr id="115" name="Shape 115">
            <a:hlinkClick r:id="rId5"/>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2679650" y="74175"/>
            <a:ext cx="4305950" cy="796225"/>
          </a:xfrm>
          <a:prstGeom prst="rect">
            <a:avLst/>
          </a:prstGeom>
          <a:noFill/>
          <a:ln>
            <a:noFill/>
          </a:ln>
        </p:spPr>
      </p:pic>
      <p:pic>
        <p:nvPicPr>
          <p:cNvPr id="121" name="Shape 121"/>
          <p:cNvPicPr preferRelativeResize="0"/>
          <p:nvPr/>
        </p:nvPicPr>
        <p:blipFill>
          <a:blip r:embed="rId4">
            <a:alphaModFix/>
          </a:blip>
          <a:stretch>
            <a:fillRect/>
          </a:stretch>
        </p:blipFill>
        <p:spPr>
          <a:xfrm>
            <a:off x="1293963" y="973899"/>
            <a:ext cx="6727410" cy="4169599"/>
          </a:xfrm>
          <a:prstGeom prst="rect">
            <a:avLst/>
          </a:prstGeom>
          <a:noFill/>
          <a:ln>
            <a:noFill/>
          </a:ln>
        </p:spPr>
      </p:pic>
      <p:sp>
        <p:nvSpPr>
          <p:cNvPr id="122" name="Shape 122">
            <a:hlinkClick r:id="rId5"/>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152400" y="152400"/>
            <a:ext cx="8839200" cy="979244"/>
          </a:xfrm>
          <a:prstGeom prst="rect">
            <a:avLst/>
          </a:prstGeom>
          <a:noFill/>
          <a:ln>
            <a:noFill/>
          </a:ln>
        </p:spPr>
      </p:pic>
      <p:pic>
        <p:nvPicPr>
          <p:cNvPr id="128" name="Shape 128"/>
          <p:cNvPicPr preferRelativeResize="0"/>
          <p:nvPr/>
        </p:nvPicPr>
        <p:blipFill>
          <a:blip r:embed="rId4">
            <a:alphaModFix/>
          </a:blip>
          <a:stretch>
            <a:fillRect/>
          </a:stretch>
        </p:blipFill>
        <p:spPr>
          <a:xfrm>
            <a:off x="455575" y="1198575"/>
            <a:ext cx="7788674" cy="2966025"/>
          </a:xfrm>
          <a:prstGeom prst="rect">
            <a:avLst/>
          </a:prstGeom>
          <a:noFill/>
          <a:ln>
            <a:noFill/>
          </a:ln>
        </p:spPr>
      </p:pic>
      <p:pic>
        <p:nvPicPr>
          <p:cNvPr id="129" name="Shape 129"/>
          <p:cNvPicPr preferRelativeResize="0"/>
          <p:nvPr/>
        </p:nvPicPr>
        <p:blipFill>
          <a:blip r:embed="rId5">
            <a:alphaModFix/>
          </a:blip>
          <a:stretch>
            <a:fillRect/>
          </a:stretch>
        </p:blipFill>
        <p:spPr>
          <a:xfrm>
            <a:off x="152400" y="4505312"/>
            <a:ext cx="8153400" cy="638175"/>
          </a:xfrm>
          <a:prstGeom prst="rect">
            <a:avLst/>
          </a:prstGeom>
          <a:noFill/>
          <a:ln>
            <a:noFill/>
          </a:ln>
        </p:spPr>
      </p:pic>
      <p:sp>
        <p:nvSpPr>
          <p:cNvPr id="130" name="Shape 130">
            <a:hlinkClick r:id="rId6"/>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2366675" y="103500"/>
            <a:ext cx="4606250" cy="929475"/>
          </a:xfrm>
          <a:prstGeom prst="rect">
            <a:avLst/>
          </a:prstGeom>
          <a:noFill/>
          <a:ln>
            <a:noFill/>
          </a:ln>
        </p:spPr>
      </p:pic>
      <p:pic>
        <p:nvPicPr>
          <p:cNvPr id="136" name="Shape 136"/>
          <p:cNvPicPr preferRelativeResize="0"/>
          <p:nvPr/>
        </p:nvPicPr>
        <p:blipFill>
          <a:blip r:embed="rId4">
            <a:alphaModFix/>
          </a:blip>
          <a:stretch>
            <a:fillRect/>
          </a:stretch>
        </p:blipFill>
        <p:spPr>
          <a:xfrm>
            <a:off x="1333087" y="1116925"/>
            <a:ext cx="6477828" cy="3805723"/>
          </a:xfrm>
          <a:prstGeom prst="rect">
            <a:avLst/>
          </a:prstGeom>
          <a:noFill/>
          <a:ln>
            <a:noFill/>
          </a:ln>
        </p:spPr>
      </p:pic>
      <p:sp>
        <p:nvSpPr>
          <p:cNvPr id="137" name="Shape 137">
            <a:hlinkClick r:id="rId5"/>
          </p:cNvPr>
          <p:cNvSpPr/>
          <p:nvPr/>
        </p:nvSpPr>
        <p:spPr>
          <a:xfrm>
            <a:off x="8410525" y="4743150"/>
            <a:ext cx="625800" cy="400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