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5143500" cx="9144000"/>
  <p:notesSz cx="6858000" cy="9144000"/>
  <p:embeddedFontLst>
    <p:embeddedFont>
      <p:font typeface="Roboto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Roboto-bold.fntdata"/><Relationship Id="rId27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Robot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font" Target="fonts/Roboto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รูปแบบที่กำหนดเอง"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 txBox="1"/>
          <p:nvPr>
            <p:ph type="title"/>
          </p:nvPr>
        </p:nvSpPr>
        <p:spPr>
          <a:xfrm>
            <a:off x="461350" y="533400"/>
            <a:ext cx="2769600" cy="25716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21212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212121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212121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212121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212121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212121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212121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212121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212121"/>
                </a:solidFill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400">
                <a:solidFill>
                  <a:srgbClr val="616161"/>
                </a:solidFill>
              </a:defRPr>
            </a:lvl1pPr>
            <a:lvl2pPr lvl="1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200">
                <a:solidFill>
                  <a:srgbClr val="616161"/>
                </a:solidFill>
              </a:defRPr>
            </a:lvl2pPr>
            <a:lvl3pPr lvl="2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200">
                <a:solidFill>
                  <a:srgbClr val="616161"/>
                </a:solidFill>
              </a:defRPr>
            </a:lvl3pPr>
            <a:lvl4pPr lvl="3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200">
                <a:solidFill>
                  <a:srgbClr val="616161"/>
                </a:solidFill>
              </a:defRPr>
            </a:lvl4pPr>
            <a:lvl5pPr lvl="4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200">
                <a:solidFill>
                  <a:srgbClr val="616161"/>
                </a:solidFill>
              </a:defRPr>
            </a:lvl5pPr>
            <a:lvl6pPr lvl="5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200">
                <a:solidFill>
                  <a:srgbClr val="616161"/>
                </a:solidFill>
              </a:defRPr>
            </a:lvl6pPr>
            <a:lvl7pPr lvl="6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200">
                <a:solidFill>
                  <a:srgbClr val="616161"/>
                </a:solidFill>
              </a:defRPr>
            </a:lvl7pPr>
            <a:lvl8pPr lvl="7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200">
                <a:solidFill>
                  <a:srgbClr val="616161"/>
                </a:solidFill>
              </a:defRPr>
            </a:lvl8pPr>
            <a:lvl9pPr lvl="8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200">
                <a:solidFill>
                  <a:srgbClr val="616161"/>
                </a:solidFill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 sz="1000">
                <a:solidFill>
                  <a:srgbClr val="61616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th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#slide=id.g1e7c301dbe_0_103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TSiRvfb4AkQ" TargetMode="External"/><Relationship Id="rId4" Type="http://schemas.openxmlformats.org/officeDocument/2006/relationships/image" Target="../media/image3.jpg"/><Relationship Id="rId5" Type="http://schemas.openxmlformats.org/officeDocument/2006/relationships/hyperlink" Target="#slide=id.g1e7c01baf2_0_18" TargetMode="External"/><Relationship Id="rId6" Type="http://schemas.openxmlformats.org/officeDocument/2006/relationships/hyperlink" Target="#slide=id.g1e7c01baf2_0_30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KsA9UXaMqME" TargetMode="External"/><Relationship Id="rId4" Type="http://schemas.openxmlformats.org/officeDocument/2006/relationships/image" Target="../media/image7.jpg"/><Relationship Id="rId5" Type="http://schemas.openxmlformats.org/officeDocument/2006/relationships/hyperlink" Target="#slide=id.g1e7c01baf2_0_24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SzAOan10QZM" TargetMode="External"/><Relationship Id="rId4" Type="http://schemas.openxmlformats.org/officeDocument/2006/relationships/image" Target="../media/image10.jpg"/><Relationship Id="rId5" Type="http://schemas.openxmlformats.org/officeDocument/2006/relationships/hyperlink" Target="#slide=id.g1e7c01baf2_0_30" TargetMode="External"/><Relationship Id="rId6" Type="http://schemas.openxmlformats.org/officeDocument/2006/relationships/hyperlink" Target="#slide=id.g1e7c01baf2_0_42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cEFrCh4DFAk" TargetMode="External"/><Relationship Id="rId4" Type="http://schemas.openxmlformats.org/officeDocument/2006/relationships/image" Target="../media/image6.jpg"/><Relationship Id="rId5" Type="http://schemas.openxmlformats.org/officeDocument/2006/relationships/hyperlink" Target="#slide=id.g1e7c01baf2_0_36" TargetMode="External"/><Relationship Id="rId6" Type="http://schemas.openxmlformats.org/officeDocument/2006/relationships/hyperlink" Target="#slide=id.g1e7c01baf2_0_48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Z5gVbomcwmI" TargetMode="External"/><Relationship Id="rId4" Type="http://schemas.openxmlformats.org/officeDocument/2006/relationships/image" Target="../media/image4.jpg"/><Relationship Id="rId5" Type="http://schemas.openxmlformats.org/officeDocument/2006/relationships/hyperlink" Target="#slide=id.g1e7c01baf2_0_42" TargetMode="External"/><Relationship Id="rId6" Type="http://schemas.openxmlformats.org/officeDocument/2006/relationships/hyperlink" Target="#slide=id.g1e7c01baf2_0_54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#slide=id.p" TargetMode="External"/><Relationship Id="rId4" Type="http://schemas.openxmlformats.org/officeDocument/2006/relationships/hyperlink" Target="#slide=id.g1e7c301dbe_0_265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4p13ZK6XVaA" TargetMode="External"/><Relationship Id="rId4" Type="http://schemas.openxmlformats.org/officeDocument/2006/relationships/image" Target="../media/image9.jpg"/><Relationship Id="rId5" Type="http://schemas.openxmlformats.org/officeDocument/2006/relationships/hyperlink" Target="#slide=id.g1e7c01baf2_0_48" TargetMode="External"/><Relationship Id="rId6" Type="http://schemas.openxmlformats.org/officeDocument/2006/relationships/hyperlink" Target="#slide=id.g1e7c01baf2_1_99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hyperlink" Target="#slide=id.g1e7c01baf2_0_54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qJW9cW2mbAo" TargetMode="External"/><Relationship Id="rId4" Type="http://schemas.openxmlformats.org/officeDocument/2006/relationships/image" Target="../media/image8.jpg"/><Relationship Id="rId5" Type="http://schemas.openxmlformats.org/officeDocument/2006/relationships/hyperlink" Target="#slide=id.g1e7c301dbe_0_265" TargetMode="External"/><Relationship Id="rId6" Type="http://schemas.openxmlformats.org/officeDocument/2006/relationships/hyperlink" Target="#slide=id.g1e7c01baf2_0_0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PwaEdkNfC8M" TargetMode="External"/><Relationship Id="rId4" Type="http://schemas.openxmlformats.org/officeDocument/2006/relationships/image" Target="../media/image1.jpg"/><Relationship Id="rId5" Type="http://schemas.openxmlformats.org/officeDocument/2006/relationships/hyperlink" Target="#slide=id.g1e7c301dbe_0_1617" TargetMode="External"/><Relationship Id="rId6" Type="http://schemas.openxmlformats.org/officeDocument/2006/relationships/hyperlink" Target="#slide=id.g1e7c01baf2_0_11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4nCqeQAaHmE" TargetMode="External"/><Relationship Id="rId4" Type="http://schemas.openxmlformats.org/officeDocument/2006/relationships/image" Target="../media/image2.jpg"/><Relationship Id="rId5" Type="http://schemas.openxmlformats.org/officeDocument/2006/relationships/hyperlink" Target="#slide=id.g1e7c01baf2_0_0" TargetMode="External"/><Relationship Id="rId6" Type="http://schemas.openxmlformats.org/officeDocument/2006/relationships/hyperlink" Target="#slide=id.g1e7c01baf2_0_18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RIign3AyqSI" TargetMode="External"/><Relationship Id="rId4" Type="http://schemas.openxmlformats.org/officeDocument/2006/relationships/image" Target="../media/image5.jpg"/><Relationship Id="rId5" Type="http://schemas.openxmlformats.org/officeDocument/2006/relationships/hyperlink" Target="#slide=id.g1e7c01baf2_0_11" TargetMode="External"/><Relationship Id="rId6" Type="http://schemas.openxmlformats.org/officeDocument/2006/relationships/hyperlink" Target="#slide=id.g1e7c01baf2_0_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ctrTitle"/>
          </p:nvPr>
        </p:nvSpPr>
        <p:spPr>
          <a:xfrm>
            <a:off x="784700" y="1775222"/>
            <a:ext cx="8222100" cy="838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3000"/>
              <a:t>เรื่อง</a:t>
            </a:r>
            <a:r>
              <a:rPr lang="th" sz="3000"/>
              <a:t>อิเหนา ตอนศึกท้าวกะหมังกุหนิง</a:t>
            </a:r>
          </a:p>
        </p:txBody>
      </p:sp>
      <p:sp>
        <p:nvSpPr>
          <p:cNvPr id="73" name="Shape 73">
            <a:hlinkClick r:id="rId3"/>
          </p:cNvPr>
          <p:cNvSpPr/>
          <p:nvPr/>
        </p:nvSpPr>
        <p:spPr>
          <a:xfrm>
            <a:off x="7546125" y="407047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 title="นิราศนรินทร์คำโคลง 4/6 นมร.สว. ๒ #59">
            <a:hlinkClick r:id="rId3"/>
          </p:cNvPr>
          <p:cNvSpPr/>
          <p:nvPr/>
        </p:nvSpPr>
        <p:spPr>
          <a:xfrm>
            <a:off x="1878800" y="39732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39" name="Shape 139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140" name="Shape 140">
            <a:hlinkClick r:id="rId6"/>
          </p:cNvPr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ภาษาไทย ชั้นมัธยมศึกษาปีที่ 4 สาระที่ 1 การอ่าน ท 1.1 ตัวชี้วัดที่ 2 เรื่อง การอ่านแปลความ (นิราศนรินทร์) ครูสุรภี มหาโชติ โรงเรียนสุราษฎร์ธานี จ.สุราษฎร์ธานี  มีใบความรู้สามารถดาวน์โหลดได้ที่นี่ https://drive.google.com/folderview?id=0B4mky1MMW8dYSkxWXzJ6b1dpdHc&amp;usp=sharing  โครงการพัฒนาคุณภาพการศึกษาด้วยเทคโนโลยีสารสนเทศ DLIT (Distance Learning Information Technology) http://www.dlit.ac.th" id="145" name="Shape 145" title="ภาษาไทย ม.4 การอ่านแปลความ (นิราศนรินทร์) ครูสุรภี มหาโชติ">
            <a:hlinkClick r:id="rId3"/>
          </p:cNvPr>
          <p:cNvSpPr/>
          <p:nvPr/>
        </p:nvSpPr>
        <p:spPr>
          <a:xfrm>
            <a:off x="2450300" y="8572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46" name="Shape 146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147" name="Shape 147"/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461350" y="533400"/>
            <a:ext cx="2769600" cy="25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476250" y="2295566"/>
            <a:ext cx="8191281" cy="55239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Arial"/>
              </a:rPr>
              <a:t>การอ่านแปลความนิราศนรินทร์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เสนาะกรรณวรรณศิลป์ สื่อวีดิทัศน์เก่า จาก &quot;โครงการทีวีสู่ห้องเรียน&quot; บันทึกจากรายการโทรทัศน์ ช่วงปี ๒๕๓๕ - ๒๕๔๐" id="159" name="Shape 159" title="โคลงโลกนิติ นิราศนรินทร์ โคลงพระราชนิพนธ์ ร.๖ ชุด๒ (เสนาะกรรณวรรณศิลป์)">
            <a:hlinkClick r:id="rId3"/>
          </p:cNvPr>
          <p:cNvSpPr/>
          <p:nvPr/>
        </p:nvSpPr>
        <p:spPr>
          <a:xfrm>
            <a:off x="2438625" y="39730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60" name="Shape 160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161" name="Shape 161">
            <a:hlinkClick r:id="rId6"/>
          </p:cNvPr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461350" y="533400"/>
            <a:ext cx="2769600" cy="25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476250" y="2129259"/>
            <a:ext cx="8192005" cy="88502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Arial"/>
              </a:rPr>
              <a:t>ตอนบังอบายเบิกฟ้า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461350" y="533400"/>
            <a:ext cx="2769600" cy="25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476250" y="2362502"/>
            <a:ext cx="8191356" cy="41851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Arial"/>
              </a:rPr>
              <a:t>การอ่านทำนองเสนาะตอนบังอบายเบิกฟ้า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การนำเสนอการวิเคราะห์นิราศนรินทร์คำโคลง (เอียงอกเทออกอ้าง อวดองค์ อรเอย) นำเสนอโดย นางสาวพัชราวรรณ ฤกษ์ชัยมงคล ชั้น ม.๔/๒ เลขที่ ๑๗ นางสาววราพร จิ๋วใจธรรม ชั้น ม.๔/๒ เลขที่ ๑๙ เสนอ ครูกฤษณะ ลำทะแย รายวิชา ท ๓๑๑๐๒ ภาษาไทย ๒ ภาคเรียนที่ ๒ ปีการศึกษา ๒๕๕๖ โรงเรียนสิรินธรราชวิทยาลัย" id="180" name="Shape 180" title="การนำเสนอการวิเคราะห์นิราศนรินทร์คำโคลง (เอียงอกเทออกอ้าง อวดองค์ อรเอย)">
            <a:hlinkClick r:id="rId3"/>
          </p:cNvPr>
          <p:cNvSpPr/>
          <p:nvPr/>
        </p:nvSpPr>
        <p:spPr>
          <a:xfrm>
            <a:off x="2380325" y="46730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81" name="Shape 181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182" name="Shape 182">
            <a:hlinkClick r:id="rId6"/>
          </p:cNvPr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461350" y="533400"/>
            <a:ext cx="2769600" cy="25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476250" y="2149585"/>
            <a:ext cx="8190990" cy="84400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Arial"/>
              </a:rPr>
              <a:t>ตอนเอียงอกเทอกอ้า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461350" y="533400"/>
            <a:ext cx="2769600" cy="25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โรงเรียนมัธยมวัดบึงทองหลาง มัธยมศึกษาปีที่4/6" id="200" name="Shape 200" title="นิราศนรินทร์คำโคลง 406">
            <a:hlinkClick r:id="rId3"/>
          </p:cNvPr>
          <p:cNvSpPr/>
          <p:nvPr/>
        </p:nvSpPr>
        <p:spPr>
          <a:xfrm>
            <a:off x="2706900" y="40897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01" name="Shape 201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202" name="Shape 202">
            <a:hlinkClick r:id="rId6"/>
          </p:cNvPr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๑.เรืองอิเหนามีความเป็นมาอย่างไร</a:t>
            </a:r>
          </a:p>
          <a:p>
            <a:pPr lvl="0">
              <a:spcBef>
                <a:spcPts val="0"/>
              </a:spcBef>
              <a:buNone/>
            </a:pPr>
            <a:r>
              <a:rPr lang="th"/>
              <a:t>๒.ผู้แต่งเรื่องอิเหนาคือใคร มีประวัติเป็นอย่างไร</a:t>
            </a:r>
          </a:p>
          <a:p>
            <a:pPr lvl="0">
              <a:spcBef>
                <a:spcPts val="0"/>
              </a:spcBef>
              <a:buNone/>
            </a:pPr>
            <a:r>
              <a:rPr lang="th"/>
              <a:t>๓.เรืองอิเหนาแต่งขึ้นเพื่ออะไร</a:t>
            </a:r>
          </a:p>
          <a:p>
            <a:pPr lvl="0">
              <a:spcBef>
                <a:spcPts val="0"/>
              </a:spcBef>
              <a:buNone/>
            </a:pPr>
            <a:r>
              <a:rPr lang="th"/>
              <a:t>๔.เมืองมัชปาหิตมีความสำคัญอย่างไร</a:t>
            </a:r>
          </a:p>
          <a:p>
            <a:pPr lvl="0">
              <a:spcBef>
                <a:spcPts val="0"/>
              </a:spcBef>
              <a:buNone/>
            </a:pPr>
            <a:r>
              <a:rPr lang="th"/>
              <a:t>๕.เรืองอิเหนาในสมัยรัตนโกสินทร์มีความเป็นมาอย่างไร</a:t>
            </a:r>
          </a:p>
        </p:txBody>
      </p:sp>
      <p:sp>
        <p:nvSpPr>
          <p:cNvPr id="80" name="Shape 80">
            <a:hlinkClick r:id="rId3"/>
          </p:cNvPr>
          <p:cNvSpPr/>
          <p:nvPr/>
        </p:nvSpPr>
        <p:spPr>
          <a:xfrm>
            <a:off x="594800" y="474120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81" name="Shape 81">
            <a:hlinkClick r:id="rId4"/>
          </p:cNvPr>
          <p:cNvSpPr/>
          <p:nvPr/>
        </p:nvSpPr>
        <p:spPr>
          <a:xfrm>
            <a:off x="7674425" y="462927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 title="นิราศนรินทร์เวอร์ชั่นฮาๆ 55555">
            <a:hlinkClick r:id="rId3"/>
          </p:cNvPr>
          <p:cNvSpPr/>
          <p:nvPr/>
        </p:nvSpPr>
        <p:spPr>
          <a:xfrm>
            <a:off x="2286000" y="54790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08" name="Shape 208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209" name="Shape 209">
            <a:hlinkClick r:id="rId6"/>
          </p:cNvPr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461350" y="533400"/>
            <a:ext cx="2769600" cy="25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476250" y="2174656"/>
            <a:ext cx="8191478" cy="79408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Arial"/>
              </a:rPr>
              <a:t>นิราศนรินทร์ตอนเวอชั่นฮา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type="title"/>
          </p:nvPr>
        </p:nvSpPr>
        <p:spPr>
          <a:xfrm>
            <a:off x="2654025" y="1817850"/>
            <a:ext cx="3609000" cy="15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 sz="6000"/>
              <a:t>ขอบคุณค่ะ</a:t>
            </a:r>
          </a:p>
        </p:txBody>
      </p:sp>
      <p:sp>
        <p:nvSpPr>
          <p:cNvPr id="222" name="Shape 222">
            <a:hlinkClick r:id="rId3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460950" y="159352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๑.ความเป็นมาและประวัติผู้แต่ง</a:t>
            </a:r>
          </a:p>
          <a:p>
            <a:pPr lvl="0">
              <a:spcBef>
                <a:spcPts val="0"/>
              </a:spcBef>
              <a:buNone/>
            </a:pPr>
            <a:r>
              <a:rPr lang="th"/>
              <a:t>๒.วิเคราะห์วรรณคดี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th"/>
              <a:t>เรื่องย่อ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th"/>
              <a:t>ข้อคิดเห็น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th"/>
              <a:t>ข้อเท็จจริง</a:t>
            </a:r>
          </a:p>
        </p:txBody>
      </p:sp>
      <p:sp>
        <p:nvSpPr>
          <p:cNvPr id="88" name="Shape 88"/>
          <p:cNvSpPr/>
          <p:nvPr/>
        </p:nvSpPr>
        <p:spPr>
          <a:xfrm>
            <a:off x="571475" y="3930525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89" name="Shape 89"/>
          <p:cNvSpPr/>
          <p:nvPr/>
        </p:nvSpPr>
        <p:spPr>
          <a:xfrm>
            <a:off x="7546125" y="407047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2998425" y="277475"/>
            <a:ext cx="3612600" cy="78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   </a:t>
            </a:r>
            <a:r>
              <a:rPr lang="th">
                <a:latin typeface="Arial"/>
                <a:ea typeface="Arial"/>
                <a:cs typeface="Arial"/>
                <a:sym typeface="Arial"/>
              </a:rPr>
              <a:t> วิดิโอ เรื่องอิเหนา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การแสดงสีสันวรรณคดีของนักเรียน ม.๓.๔ 'อิเหนา'  &quot;มัธยมสาธิตฯ เชิดชู รู้คุณค่าภาษาไทย&quot; ๓๑ กรกฎาคม พ.ศ. ๒๕๕๗ โรงเรียนมัธยมสาธิตมหาวิทยาลัยนเรศวร  * บทละครนี้เป็นเนื้อเรื่องเต็ม และมีตอน 'ศึกกะหมังกุหนิง' รวมอยู่ด้วย *  บทละครถูกเรียบเรียงใหม่ทั้งหมดโดยนักเรียนมัธยมสาธิตมหาวิทยาลัยนเรศวรเพื่อความบันเทิง โดยยังอิงเนื้อเรื่องเดิมจากบทประพันธ์  Music at Intro and Outro by Chirapat Suninhong" id="96" name="Shape 96" title="วันภาษาไทย - อิเหนา (สาธิต มน. 2557)">
            <a:hlinkClick r:id="rId3"/>
          </p:cNvPr>
          <p:cNvSpPr/>
          <p:nvPr/>
        </p:nvSpPr>
        <p:spPr>
          <a:xfrm>
            <a:off x="676925" y="949362"/>
            <a:ext cx="7650699" cy="324477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97" name="Shape 97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98" name="Shape 98">
            <a:hlinkClick r:id="rId6"/>
          </p:cNvPr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อ่านทำนองเสนาะโดย ครูศุภิญญา ประทุมศาลา" id="103" name="Shape 103" title="นิราศนรินทร์">
            <a:hlinkClick r:id="rId3"/>
          </p:cNvPr>
          <p:cNvSpPr/>
          <p:nvPr/>
        </p:nvSpPr>
        <p:spPr>
          <a:xfrm>
            <a:off x="2204350" y="25077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04" name="Shape 104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105" name="Shape 105">
            <a:hlinkClick r:id="rId6"/>
          </p:cNvPr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61350" y="533400"/>
            <a:ext cx="2769600" cy="25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476250" y="2327701"/>
            <a:ext cx="8191511" cy="48809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Arial"/>
              </a:rPr>
              <a:t>นิราศนรินทร์ตอนอ่านทำนองเสนาะ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ทำนองเสนาะ...โคลงสี่สุภาพ...พื้นฐาน  สำหรับนักเรียนชั้น ม.๔  โรงเรียนบ้านไผ่ ขอนแก่น" id="117" name="Shape 117" title="อยุธยายศล่มแล้ว">
            <a:hlinkClick r:id="rId3"/>
          </p:cNvPr>
          <p:cNvSpPr/>
          <p:nvPr/>
        </p:nvSpPr>
        <p:spPr>
          <a:xfrm>
            <a:off x="2286000" y="34407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18" name="Shape 118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119" name="Shape 119">
            <a:hlinkClick r:id="rId6"/>
          </p:cNvPr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461350" y="533400"/>
            <a:ext cx="2769600" cy="25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461200" y="3182225"/>
            <a:ext cx="2769600" cy="125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476250" y="2108774"/>
            <a:ext cx="8191981" cy="92579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Arial"/>
              </a:rPr>
              <a:t>อ่านทำนองเสนาะ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นิราศนรินทร์คําโคลง โดย นายจิรายุทธ  จุลยโชค ผู้ฝึกสอน นายพจนปกรณ์  ประยูรพรหม ผู้ตัดต่อ นายณัฐรวี  วิเศษสมบัติ โรงเรียนแก้งคร้อวิทยา" id="131" name="Shape 131" title="นิราศนรินทร์คำโคลง">
            <a:hlinkClick r:id="rId3"/>
          </p:cNvPr>
          <p:cNvSpPr/>
          <p:nvPr/>
        </p:nvSpPr>
        <p:spPr>
          <a:xfrm>
            <a:off x="1995400" y="53340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32" name="Shape 132">
            <a:hlinkClick r:id="rId5"/>
          </p:cNvPr>
          <p:cNvSpPr/>
          <p:nvPr/>
        </p:nvSpPr>
        <p:spPr>
          <a:xfrm>
            <a:off x="571550" y="4620450"/>
            <a:ext cx="676500" cy="37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back</a:t>
            </a:r>
          </a:p>
        </p:txBody>
      </p:sp>
      <p:sp>
        <p:nvSpPr>
          <p:cNvPr id="133" name="Shape 133">
            <a:hlinkClick r:id="rId6"/>
          </p:cNvPr>
          <p:cNvSpPr/>
          <p:nvPr/>
        </p:nvSpPr>
        <p:spPr>
          <a:xfrm>
            <a:off x="7546125" y="4404725"/>
            <a:ext cx="781500" cy="43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next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