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th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hyperlink" Target="#slide=id.g1e7c1bc330_0_0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youtube.com/watch?v=MwwB5PojdJs" TargetMode="External"/><Relationship Id="rId4" Type="http://schemas.openxmlformats.org/officeDocument/2006/relationships/image" Target="../media/image5.jpg"/><Relationship Id="rId5" Type="http://schemas.openxmlformats.org/officeDocument/2006/relationships/hyperlink" Target="http://www.youtube.com/watch?v=Lymzo2NN6Vg" TargetMode="External"/><Relationship Id="rId6" Type="http://schemas.openxmlformats.org/officeDocument/2006/relationships/image" Target="../media/image3.jpg"/><Relationship Id="rId7" Type="http://schemas.openxmlformats.org/officeDocument/2006/relationships/hyperlink" Target="#slide=id.g1e7c02324e_0_75" TargetMode="External"/><Relationship Id="rId8" Type="http://schemas.openxmlformats.org/officeDocument/2006/relationships/hyperlink" Target="#slide=id.g1e7c1bc330_0_20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6.png"/><Relationship Id="rId5" Type="http://schemas.openxmlformats.org/officeDocument/2006/relationships/hyperlink" Target="#slide=first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#slide=id.g1e7c02324e_0_0" TargetMode="External"/><Relationship Id="rId4" Type="http://schemas.openxmlformats.org/officeDocument/2006/relationships/hyperlink" Target="#slide=first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#slide=id.g1e7c02324e_0_48" TargetMode="External"/><Relationship Id="rId4" Type="http://schemas.openxmlformats.org/officeDocument/2006/relationships/hyperlink" Target="#slide=id.g1e7c1bc330_0_0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#slide=id.g1e7c1bc330_0_10" TargetMode="External"/><Relationship Id="rId4" Type="http://schemas.openxmlformats.org/officeDocument/2006/relationships/hyperlink" Target="#slide=id.g1e7c02324e_0_0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#slide=id.g1e7c02324e_0_7" TargetMode="External"/><Relationship Id="rId4" Type="http://schemas.openxmlformats.org/officeDocument/2006/relationships/hyperlink" Target="#slide=id.g1e7c02324e_0_48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#slide=id.g1e7c02324e_0_13" TargetMode="External"/><Relationship Id="rId4" Type="http://schemas.openxmlformats.org/officeDocument/2006/relationships/hyperlink" Target="#slide=id.g1e7c1bc330_0_10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#slide=id.g1e7c1bc330_0_15" TargetMode="External"/><Relationship Id="rId4" Type="http://schemas.openxmlformats.org/officeDocument/2006/relationships/hyperlink" Target="#slide=id.g1e7c02324e_0_7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youtube.com/watch?v=ZaqN04jSNvY" TargetMode="External"/><Relationship Id="rId4" Type="http://schemas.openxmlformats.org/officeDocument/2006/relationships/image" Target="../media/image2.jpg"/><Relationship Id="rId5" Type="http://schemas.openxmlformats.org/officeDocument/2006/relationships/hyperlink" Target="#slide=id.g1e7c1bc330_0_20" TargetMode="External"/><Relationship Id="rId6" Type="http://schemas.openxmlformats.org/officeDocument/2006/relationships/hyperlink" Target="#slide=id.g1e7c02324e_0_13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youtube.com/watch?v=wSPLnxq3L3Q" TargetMode="External"/><Relationship Id="rId4" Type="http://schemas.openxmlformats.org/officeDocument/2006/relationships/image" Target="../media/image4.jpg"/><Relationship Id="rId5" Type="http://schemas.openxmlformats.org/officeDocument/2006/relationships/hyperlink" Target="#slide=id.g1e7c02324e_0_20" TargetMode="External"/><Relationship Id="rId6" Type="http://schemas.openxmlformats.org/officeDocument/2006/relationships/hyperlink" Target="#slide=id.g1e7c1bc330_0_15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515750" y="780575"/>
            <a:ext cx="8316600" cy="724800"/>
          </a:xfrm>
          <a:prstGeom prst="trapezoid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type="ctrTitle"/>
          </p:nvPr>
        </p:nvSpPr>
        <p:spPr>
          <a:xfrm>
            <a:off x="311700" y="624125"/>
            <a:ext cx="8520600" cy="103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>
                <a:solidFill>
                  <a:srgbClr val="FF0000"/>
                </a:solidFill>
              </a:rPr>
              <a:t>บทเรียนคอมพิวเตอร์ช่วยสอน</a:t>
            </a:r>
          </a:p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2889950" y="1617650"/>
            <a:ext cx="3568200" cy="792600"/>
          </a:xfrm>
          <a:prstGeom prst="rect">
            <a:avLst/>
          </a:prstGeom>
          <a:solidFill>
            <a:srgbClr val="A4C2F4"/>
          </a:solidFill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 sz="3000">
                <a:solidFill>
                  <a:srgbClr val="A61C00"/>
                </a:solidFill>
              </a:rPr>
              <a:t>เรื่อง   เซต</a:t>
            </a:r>
          </a:p>
        </p:txBody>
      </p:sp>
      <p:sp>
        <p:nvSpPr>
          <p:cNvPr id="57" name="Shape 57">
            <a:hlinkClick r:id="rId4"/>
          </p:cNvPr>
          <p:cNvSpPr/>
          <p:nvPr/>
        </p:nvSpPr>
        <p:spPr>
          <a:xfrm>
            <a:off x="7795425" y="4699450"/>
            <a:ext cx="616800" cy="444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/>
              <a:t>go</a:t>
            </a:r>
          </a:p>
        </p:txBody>
      </p:sp>
      <p:sp>
        <p:nvSpPr>
          <p:cNvPr id="58" name="Shape 58"/>
          <p:cNvSpPr/>
          <p:nvPr/>
        </p:nvSpPr>
        <p:spPr>
          <a:xfrm>
            <a:off x="3085100" y="2829575"/>
            <a:ext cx="2481000" cy="16866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/>
              <a:t>a           4           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526575" y="412350"/>
            <a:ext cx="2745900" cy="572700"/>
          </a:xfrm>
          <a:prstGeom prst="rect">
            <a:avLst/>
          </a:prstGeom>
          <a:solidFill>
            <a:srgbClr val="4A86E8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th"/>
              <a:t>คลายเครียด  </a:t>
            </a:r>
          </a:p>
        </p:txBody>
      </p:sp>
      <p:sp>
        <p:nvSpPr>
          <p:cNvPr descr="เป็นอีกเรื่องที่กระแสกำลังมาแรง ในการสร้างจิตสำนึกให้พนักงานรักองค์กร เพราะปัญหาหลัก ๆ ขององค์กร คือ &quot;คน&quot; ดังนั้น จะทำอย่างไรให้คนมีความสุขสนุกในการทำงาน มีวิธีการอย่างไรให้เราคิดบวกกับการใช้ชีวิต กับการทำงาน มองแง่บวก จะเริ่มได้อย่างไร มาลองฟัง อจ.มงคล กรัตะนุตถะ ให้เทคนิคง่าย ๆ ที่นำไปปรับใช้ได้ทันที" id="150" name="Shape 150" title="ทำอย่างไรให้เรามีความคิดเชิงบวก Positive Thinking TNT T3  B4">
            <a:hlinkClick r:id="rId3"/>
          </p:cNvPr>
          <p:cNvSpPr/>
          <p:nvPr/>
        </p:nvSpPr>
        <p:spPr>
          <a:xfrm>
            <a:off x="5390200" y="1644800"/>
            <a:ext cx="3653533" cy="2740149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descr="ติดตามเทคนิคดีๆได้เพิ่มเติมที่ http://www.clickforclever.com กวดวิชาออนไลน์ที่ดีที่สุดในประเทศ" id="151" name="Shape 151" title="เทคนิคการคิดเลขเร็ว ตอน การหารเร็ว ไม่ต้องตั้งหาร EP.28">
            <a:hlinkClick r:id="rId5"/>
          </p:cNvPr>
          <p:cNvSpPr/>
          <p:nvPr/>
        </p:nvSpPr>
        <p:spPr>
          <a:xfrm>
            <a:off x="1097775" y="1644799"/>
            <a:ext cx="3653550" cy="2740149"/>
          </a:xfrm>
          <a:prstGeom prst="rect">
            <a:avLst/>
          </a:prstGeom>
          <a:blipFill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2" name="Shape 152"/>
          <p:cNvSpPr/>
          <p:nvPr/>
        </p:nvSpPr>
        <p:spPr>
          <a:xfrm>
            <a:off x="370025" y="4779625"/>
            <a:ext cx="838800" cy="419400"/>
          </a:xfrm>
          <a:prstGeom prst="leftArrow">
            <a:avLst>
              <a:gd fmla="val 55998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back</a:t>
            </a:r>
          </a:p>
        </p:txBody>
      </p:sp>
      <p:sp>
        <p:nvSpPr>
          <p:cNvPr id="153" name="Shape 153"/>
          <p:cNvSpPr/>
          <p:nvPr/>
        </p:nvSpPr>
        <p:spPr>
          <a:xfrm>
            <a:off x="571500" y="766650"/>
            <a:ext cx="153300" cy="37635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>
            <a:hlinkClick r:id="rId7"/>
          </p:cNvPr>
          <p:cNvSpPr/>
          <p:nvPr/>
        </p:nvSpPr>
        <p:spPr>
          <a:xfrm>
            <a:off x="8054450" y="4724125"/>
            <a:ext cx="778200" cy="419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 go</a:t>
            </a:r>
          </a:p>
        </p:txBody>
      </p:sp>
      <p:sp>
        <p:nvSpPr>
          <p:cNvPr id="155" name="Shape 155">
            <a:hlinkClick r:id="rId8"/>
          </p:cNvPr>
          <p:cNvSpPr/>
          <p:nvPr/>
        </p:nvSpPr>
        <p:spPr>
          <a:xfrm>
            <a:off x="370025" y="4779625"/>
            <a:ext cx="838800" cy="419400"/>
          </a:xfrm>
          <a:prstGeom prst="leftArrow">
            <a:avLst>
              <a:gd fmla="val 55998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back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3582325" y="501800"/>
            <a:ext cx="1951500" cy="650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 txBox="1"/>
          <p:nvPr>
            <p:ph type="title"/>
          </p:nvPr>
        </p:nvSpPr>
        <p:spPr>
          <a:xfrm>
            <a:off x="311700" y="3753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th"/>
              <a:t>ผู้จัดทำ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3819300" y="1152475"/>
            <a:ext cx="35961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/>
              <a:t>                                                          ครูไรตง   มามะ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th"/>
              <a:t>ครูชำนาญการ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th"/>
              <a:t>กลุ่มสาระคณิตศาสตร์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th"/>
              <a:t>โรงเรียนศิริราษฎร์สามัคคี 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th"/>
              <a:t>อำเภอมายอ  จังหวัดปัตตานี</a:t>
            </a:r>
          </a:p>
          <a:p>
            <a:pPr indent="457200" lvl="0" marL="320040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G_20160317_175538.jpg" id="163" name="Shape 163"/>
          <p:cNvPicPr preferRelativeResize="0"/>
          <p:nvPr/>
        </p:nvPicPr>
        <p:blipFill rotWithShape="1">
          <a:blip r:embed="rId3">
            <a:alphaModFix/>
          </a:blip>
          <a:srcRect b="57994" l="33375" r="38801" t="22406"/>
          <a:stretch/>
        </p:blipFill>
        <p:spPr>
          <a:xfrm>
            <a:off x="1116299" y="2003425"/>
            <a:ext cx="1825424" cy="1714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 rotWithShape="1">
          <a:blip r:embed="rId4">
            <a:alphaModFix/>
          </a:blip>
          <a:srcRect b="50668" l="0" r="0" t="37964"/>
          <a:stretch/>
        </p:blipFill>
        <p:spPr>
          <a:xfrm>
            <a:off x="1116300" y="4376850"/>
            <a:ext cx="7251775" cy="57269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>
            <a:hlinkClick r:id="rId5"/>
          </p:cNvPr>
          <p:cNvSpPr/>
          <p:nvPr/>
        </p:nvSpPr>
        <p:spPr>
          <a:xfrm>
            <a:off x="311700" y="4568875"/>
            <a:ext cx="838800" cy="419400"/>
          </a:xfrm>
          <a:prstGeom prst="leftArrow">
            <a:avLst>
              <a:gd fmla="val 55998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back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444050" y="405325"/>
            <a:ext cx="8100300" cy="591900"/>
          </a:xfrm>
          <a:prstGeom prst="flowChartDelay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 txBox="1"/>
          <p:nvPr>
            <p:ph type="title"/>
          </p:nvPr>
        </p:nvSpPr>
        <p:spPr>
          <a:xfrm>
            <a:off x="444050" y="369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th"/>
              <a:t>ความหมายของเซต</a:t>
            </a:r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1268450" y="1152475"/>
            <a:ext cx="7387500" cy="34164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th">
                <a:solidFill>
                  <a:schemeClr val="dk1"/>
                </a:solidFill>
                <a:highlight>
                  <a:srgbClr val="FFFFFF"/>
                </a:highlight>
              </a:rPr>
              <a:t>เซต เป็นคำที่ไม่ต้องนิยามความหมาย ( Undefine team ) แต่เราใช้คำว่า เซต แทนกลุ่มของสิ่งของ จำนวน หรือสิ่งมีชีวิตที่การกล่วงถึง เช่น กลุ่ม กอง หมู่ เหลา โขลง คณะ พวก ชุด ฯลฯ</a:t>
            </a:r>
          </a:p>
          <a:p>
            <a:pPr lvl="0">
              <a:spcBef>
                <a:spcPts val="0"/>
              </a:spcBef>
              <a:buNone/>
            </a:pPr>
            <a:r>
              <a:rPr lang="th">
                <a:solidFill>
                  <a:schemeClr val="dk1"/>
                </a:solidFill>
                <a:highlight>
                  <a:srgbClr val="FFFFFF"/>
                </a:highlight>
              </a:rPr>
              <a:t>เมื่อกล่าวถึงเซต สิ่งที่คำนึงถึงคือ เซตนั้นมีสิ่งใดบ้างที่สอดคล้องกันคำกล่าวของเซต สิ่งที่อยู่ภายในเซตเรียกว่า “สมาชิกเซต” ( Element ) เช่น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th">
                <a:solidFill>
                  <a:schemeClr val="dk1"/>
                </a:solidFill>
                <a:highlight>
                  <a:srgbClr val="FFFFFF"/>
                </a:highlight>
              </a:rPr>
              <a:t> เซตของจำนวนคู่บวกที่น้อยกว่า 10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th">
                <a:solidFill>
                  <a:schemeClr val="dk1"/>
                </a:solidFill>
                <a:highlight>
                  <a:srgbClr val="FFFFFF"/>
                </a:highlight>
              </a:rPr>
              <a:t>สมาชิกของเซตคือ 2, 4, 6 และ 8</a:t>
            </a:r>
          </a:p>
        </p:txBody>
      </p:sp>
      <p:sp>
        <p:nvSpPr>
          <p:cNvPr id="66" name="Shape 66">
            <a:hlinkClick r:id="rId3"/>
          </p:cNvPr>
          <p:cNvSpPr/>
          <p:nvPr/>
        </p:nvSpPr>
        <p:spPr>
          <a:xfrm>
            <a:off x="8054450" y="4724125"/>
            <a:ext cx="778200" cy="419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 go</a:t>
            </a:r>
          </a:p>
        </p:txBody>
      </p:sp>
      <p:sp>
        <p:nvSpPr>
          <p:cNvPr id="67" name="Shape 67">
            <a:hlinkClick r:id="rId4"/>
          </p:cNvPr>
          <p:cNvSpPr/>
          <p:nvPr/>
        </p:nvSpPr>
        <p:spPr>
          <a:xfrm>
            <a:off x="370025" y="4779625"/>
            <a:ext cx="838800" cy="419400"/>
          </a:xfrm>
          <a:prstGeom prst="leftArrow">
            <a:avLst>
              <a:gd fmla="val 55998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back</a:t>
            </a:r>
          </a:p>
        </p:txBody>
      </p:sp>
      <p:sp>
        <p:nvSpPr>
          <p:cNvPr id="68" name="Shape 68"/>
          <p:cNvSpPr/>
          <p:nvPr/>
        </p:nvSpPr>
        <p:spPr>
          <a:xfrm>
            <a:off x="571500" y="766650"/>
            <a:ext cx="153300" cy="37635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2849274" y="493375"/>
            <a:ext cx="3638682" cy="579744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th"/>
              <a:t>การเขียนเซต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1208824" y="1073125"/>
            <a:ext cx="70431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solidFill>
                  <a:srgbClr val="444444"/>
                </a:solidFill>
                <a:highlight>
                  <a:srgbClr val="FFFFFF"/>
                </a:highlight>
                <a:latin typeface="Angsana New"/>
                <a:ea typeface="Angsana New"/>
                <a:cs typeface="Angsana New"/>
                <a:sym typeface="Angsana New"/>
              </a:rPr>
              <a:t> </a:t>
            </a:r>
            <a:r>
              <a:rPr b="1" lang="th">
                <a:solidFill>
                  <a:srgbClr val="444444"/>
                </a:solidFill>
                <a:highlight>
                  <a:srgbClr val="FFFFFF"/>
                </a:highlight>
              </a:rPr>
              <a:t>1 การเขียนซตแบบแจกแจงสมาชิก  </a:t>
            </a:r>
          </a:p>
          <a:p>
            <a:pPr lv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solidFill>
                  <a:srgbClr val="444444"/>
                </a:solidFill>
                <a:highlight>
                  <a:srgbClr val="FFFFFF"/>
                </a:highlight>
              </a:rPr>
              <a:t>เขียนสมาชิกทุกตัวลงในเครื่องหมายวงเล็บปีกกา { }  และใช้เครื่องหมายจุลภาค ( , ) คั่นระหว่างสมาชิกแต่ละตัว </a:t>
            </a:r>
          </a:p>
          <a:p>
            <a:pPr lv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th">
                <a:solidFill>
                  <a:srgbClr val="444444"/>
                </a:solidFill>
                <a:highlight>
                  <a:srgbClr val="FFFFFF"/>
                </a:highlight>
              </a:rPr>
              <a:t> เช่น  </a:t>
            </a:r>
          </a:p>
          <a:p>
            <a:pPr lv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th">
                <a:solidFill>
                  <a:srgbClr val="444444"/>
                </a:solidFill>
                <a:highlight>
                  <a:srgbClr val="FFFFFF"/>
                </a:highlight>
              </a:rPr>
              <a:t>        เซตของจำนวนนับที่น้อยกว่า  7  เขียนแทนด้วย  {1,2,3,4,5,6,}</a:t>
            </a:r>
          </a:p>
          <a:p>
            <a:pPr lv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th">
                <a:solidFill>
                  <a:srgbClr val="444444"/>
                </a:solidFill>
                <a:highlight>
                  <a:srgbClr val="FFFFFF"/>
                </a:highlight>
              </a:rPr>
              <a:t>        เซตของพยัญชนะไทย  5  ตัวแรก  เขียนแทนด้วย  { ก,ข,ฃ,ค,ฅ }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76" name="Shape 76">
            <a:hlinkClick r:id="rId3"/>
          </p:cNvPr>
          <p:cNvSpPr/>
          <p:nvPr/>
        </p:nvSpPr>
        <p:spPr>
          <a:xfrm>
            <a:off x="8054450" y="4724125"/>
            <a:ext cx="778200" cy="419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 go</a:t>
            </a:r>
          </a:p>
        </p:txBody>
      </p:sp>
      <p:sp>
        <p:nvSpPr>
          <p:cNvPr id="77" name="Shape 77">
            <a:hlinkClick r:id="rId4"/>
          </p:cNvPr>
          <p:cNvSpPr/>
          <p:nvPr/>
        </p:nvSpPr>
        <p:spPr>
          <a:xfrm>
            <a:off x="370025" y="4779625"/>
            <a:ext cx="838800" cy="419400"/>
          </a:xfrm>
          <a:prstGeom prst="leftArrow">
            <a:avLst>
              <a:gd fmla="val 55998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back</a:t>
            </a:r>
          </a:p>
        </p:txBody>
      </p:sp>
      <p:sp>
        <p:nvSpPr>
          <p:cNvPr id="78" name="Shape 78"/>
          <p:cNvSpPr/>
          <p:nvPr/>
        </p:nvSpPr>
        <p:spPr>
          <a:xfrm>
            <a:off x="571500" y="766650"/>
            <a:ext cx="153300" cy="37635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3058975" y="530375"/>
            <a:ext cx="3231600" cy="518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 txBox="1"/>
          <p:nvPr>
            <p:ph type="title"/>
          </p:nvPr>
        </p:nvSpPr>
        <p:spPr>
          <a:xfrm>
            <a:off x="311700" y="4245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th"/>
              <a:t>การเขียนเซต (ต่อ)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1208825" y="1152475"/>
            <a:ext cx="7308000" cy="3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69850" lvl="0" marL="228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th">
                <a:solidFill>
                  <a:srgbClr val="444444"/>
                </a:solidFill>
                <a:highlight>
                  <a:srgbClr val="FFFFFF"/>
                </a:highlight>
              </a:rPr>
              <a:t>2.เขียนแบบบอกเงื่อนไข  </a:t>
            </a:r>
            <a:r>
              <a:rPr lang="th">
                <a:solidFill>
                  <a:srgbClr val="444444"/>
                </a:solidFill>
                <a:highlight>
                  <a:srgbClr val="FFFFFF"/>
                </a:highlight>
              </a:rPr>
              <a:t>ใช้ตัวแปรเขียนแทนสมาชิกของเซต  แล้วบรรยายสมบัติของสมาชิกที่อยู่รูปของตัวแปร  เช่น</a:t>
            </a:r>
          </a:p>
          <a:p>
            <a:pPr lv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th">
                <a:solidFill>
                  <a:srgbClr val="444444"/>
                </a:solidFill>
                <a:highlight>
                  <a:srgbClr val="FFFFFF"/>
                </a:highlight>
              </a:rPr>
              <a:t>        {x| x เป็นสระในภาษาอังกฤษ } อ่านว่า เซตของ x โดยที่ x เป็นสระในภาษาอังกฤษ</a:t>
            </a:r>
          </a:p>
          <a:p>
            <a:pPr lv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solidFill>
                  <a:srgbClr val="444444"/>
                </a:solidFill>
                <a:highlight>
                  <a:srgbClr val="FFFFFF"/>
                </a:highlight>
              </a:rPr>
              <a:t>      {x| x  เป็นเดือนแรกและเดือนสุดท้ายของปี } อ่านว่า เซตของ xโดยที่ x เป็นเดือนแรกและเดือนสุดท้ายของปี  </a:t>
            </a:r>
          </a:p>
          <a:p>
            <a:pPr lv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th">
                <a:solidFill>
                  <a:srgbClr val="444444"/>
                </a:solidFill>
                <a:highlight>
                  <a:srgbClr val="FFFFFF"/>
                </a:highlight>
              </a:rPr>
              <a:t>เครื่องหมาย “ | ”  แทนคำว่า  โดยที่</a:t>
            </a:r>
          </a:p>
          <a:p>
            <a:pPr lv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th">
                <a:solidFill>
                  <a:srgbClr val="444444"/>
                </a:solidFill>
                <a:highlight>
                  <a:srgbClr val="FFFFFF"/>
                </a:highlight>
              </a:rPr>
              <a:t>         ในการเขียนเซตแบบแจกแจงสมาชิกนั้นจะใช้จุด ( ... )  เพื่อแสดงว่ามีสมาชิกอื่นๆ ซึ่งเป็นที่เข้าใจกันทั่วไปว่ามีอะไรบ้างที่อยู่ในเซต  เช่น</a:t>
            </a:r>
          </a:p>
          <a:p>
            <a:pPr lv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th">
                <a:solidFill>
                  <a:srgbClr val="444444"/>
                </a:solidFill>
                <a:highlight>
                  <a:srgbClr val="FFFFFF"/>
                </a:highlight>
              </a:rPr>
              <a:t>        { 1,2,3,...,10 }  สัญลักษณ์ ... แสดงว่ามี 4,5,6,7,8 และ9 เป็นสมาชิกของเซต</a:t>
            </a:r>
          </a:p>
          <a:p>
            <a:pPr lv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h" sz="2400">
                <a:solidFill>
                  <a:srgbClr val="444444"/>
                </a:solidFill>
                <a:highlight>
                  <a:srgbClr val="FFFFFF"/>
                </a:highlight>
                <a:latin typeface="Angsana New"/>
                <a:ea typeface="Angsana New"/>
                <a:cs typeface="Angsana New"/>
                <a:sym typeface="Angsana New"/>
              </a:rPr>
              <a:t>       </a:t>
            </a:r>
          </a:p>
        </p:txBody>
      </p:sp>
      <p:sp>
        <p:nvSpPr>
          <p:cNvPr id="86" name="Shape 86">
            <a:hlinkClick r:id="rId3"/>
          </p:cNvPr>
          <p:cNvSpPr/>
          <p:nvPr/>
        </p:nvSpPr>
        <p:spPr>
          <a:xfrm>
            <a:off x="8054450" y="4724125"/>
            <a:ext cx="778200" cy="419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 go</a:t>
            </a:r>
          </a:p>
        </p:txBody>
      </p:sp>
      <p:sp>
        <p:nvSpPr>
          <p:cNvPr id="87" name="Shape 87">
            <a:hlinkClick r:id="rId4"/>
          </p:cNvPr>
          <p:cNvSpPr/>
          <p:nvPr/>
        </p:nvSpPr>
        <p:spPr>
          <a:xfrm>
            <a:off x="370025" y="4779625"/>
            <a:ext cx="838800" cy="419400"/>
          </a:xfrm>
          <a:prstGeom prst="leftArrow">
            <a:avLst>
              <a:gd fmla="val 55998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back</a:t>
            </a:r>
          </a:p>
        </p:txBody>
      </p:sp>
      <p:sp>
        <p:nvSpPr>
          <p:cNvPr id="88" name="Shape 88"/>
          <p:cNvSpPr/>
          <p:nvPr/>
        </p:nvSpPr>
        <p:spPr>
          <a:xfrm>
            <a:off x="613325" y="780600"/>
            <a:ext cx="153300" cy="37635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1985850" y="444050"/>
            <a:ext cx="5587500" cy="616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 txBox="1"/>
          <p:nvPr>
            <p:ph type="title"/>
          </p:nvPr>
        </p:nvSpPr>
        <p:spPr>
          <a:xfrm>
            <a:off x="447375" y="4245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th"/>
              <a:t>เซตว่าง  เซตจำกัด และเซตอนันต์ 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1208825" y="1152475"/>
            <a:ext cx="7623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th">
                <a:solidFill>
                  <a:schemeClr val="dk1"/>
                </a:solidFill>
              </a:rPr>
              <a:t>เซตว่าง</a:t>
            </a:r>
            <a:r>
              <a:rPr lang="th">
                <a:solidFill>
                  <a:schemeClr val="dk1"/>
                </a:solidFill>
              </a:rPr>
              <a:t>  มีข้อตกลงว่า เซตที่ไม่มีสมาชิก เรียกว่า เซตว่าง 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th">
                <a:solidFill>
                  <a:schemeClr val="dk1"/>
                </a:solidFill>
              </a:rPr>
              <a:t>เขียนแทนด้วยสัญลักษณ์        (Phi) อ่านว่า ฟาย  หรือ เขียนแทนด้วย {}  เช่น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th">
                <a:solidFill>
                  <a:schemeClr val="dk1"/>
                </a:solidFill>
              </a:rPr>
              <a:t>                            	กำหนดให้ U = {0, 1, 2, 3, 4, 5}	</a:t>
            </a:r>
          </a:p>
          <a:p>
            <a:pPr lvl="0">
              <a:spcBef>
                <a:spcPts val="0"/>
              </a:spcBef>
              <a:buNone/>
            </a:pPr>
            <a:r>
              <a:rPr lang="th">
                <a:solidFill>
                  <a:schemeClr val="dk1"/>
                </a:solidFill>
              </a:rPr>
              <a:t>                                            	 A = {x|2x = 1}	 จะได้   A =                                            							 B = {x|x&lt;0}	       	จะได้   B =</a:t>
            </a:r>
          </a:p>
        </p:txBody>
      </p:sp>
      <p:sp>
        <p:nvSpPr>
          <p:cNvPr id="96" name="Shape 96">
            <a:hlinkClick r:id="rId3"/>
          </p:cNvPr>
          <p:cNvSpPr/>
          <p:nvPr/>
        </p:nvSpPr>
        <p:spPr>
          <a:xfrm>
            <a:off x="8054450" y="4724125"/>
            <a:ext cx="778200" cy="419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 go</a:t>
            </a:r>
          </a:p>
        </p:txBody>
      </p:sp>
      <p:sp>
        <p:nvSpPr>
          <p:cNvPr id="97" name="Shape 97">
            <a:hlinkClick r:id="rId4"/>
          </p:cNvPr>
          <p:cNvSpPr/>
          <p:nvPr/>
        </p:nvSpPr>
        <p:spPr>
          <a:xfrm>
            <a:off x="370025" y="4779625"/>
            <a:ext cx="838800" cy="419400"/>
          </a:xfrm>
          <a:prstGeom prst="leftArrow">
            <a:avLst>
              <a:gd fmla="val 55998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back</a:t>
            </a:r>
          </a:p>
        </p:txBody>
      </p:sp>
      <p:sp>
        <p:nvSpPr>
          <p:cNvPr id="98" name="Shape 98"/>
          <p:cNvSpPr/>
          <p:nvPr/>
        </p:nvSpPr>
        <p:spPr>
          <a:xfrm>
            <a:off x="571500" y="766650"/>
            <a:ext cx="153300" cy="37635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3721725" y="1807650"/>
            <a:ext cx="153300" cy="222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00" name="Shape 100"/>
          <p:cNvCxnSpPr/>
          <p:nvPr/>
        </p:nvCxnSpPr>
        <p:spPr>
          <a:xfrm flipH="1">
            <a:off x="3684225" y="1733407"/>
            <a:ext cx="228300" cy="37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01" name="Shape 101"/>
          <p:cNvSpPr/>
          <p:nvPr/>
        </p:nvSpPr>
        <p:spPr>
          <a:xfrm>
            <a:off x="7573350" y="2953225"/>
            <a:ext cx="153300" cy="222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7573350" y="3258950"/>
            <a:ext cx="153300" cy="222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03" name="Shape 103"/>
          <p:cNvCxnSpPr/>
          <p:nvPr/>
        </p:nvCxnSpPr>
        <p:spPr>
          <a:xfrm flipH="1">
            <a:off x="7535850" y="2878982"/>
            <a:ext cx="228300" cy="37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4" name="Shape 104"/>
          <p:cNvCxnSpPr/>
          <p:nvPr/>
        </p:nvCxnSpPr>
        <p:spPr>
          <a:xfrm flipH="1">
            <a:off x="7573350" y="3184707"/>
            <a:ext cx="228300" cy="37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1504825" y="456375"/>
            <a:ext cx="6093300" cy="6960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th"/>
              <a:t>เซตว่าง  เซตจำกัด และเซตอนันต์ (ต่อ)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1017550" y="1152475"/>
            <a:ext cx="78147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th">
                <a:solidFill>
                  <a:schemeClr val="dk1"/>
                </a:solidFill>
              </a:rPr>
              <a:t>เซตจำกัด</a:t>
            </a:r>
            <a:r>
              <a:rPr lang="th">
                <a:solidFill>
                  <a:schemeClr val="dk1"/>
                </a:solidFill>
              </a:rPr>
              <a:t> หมายถึง เซตที่มีจำนวนสมาชิกเป็นจำนวนเต็มบวกหรือศูนย์ 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th">
                <a:solidFill>
                  <a:schemeClr val="dk1"/>
                </a:solidFill>
              </a:rPr>
              <a:t>เช่น            	      	 A = {1, 3, 5, 7, 9}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th">
                <a:solidFill>
                  <a:schemeClr val="dk1"/>
                </a:solidFill>
              </a:rPr>
              <a:t>            	            	 B = {2, 4, 6, 8, …, 40}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>
            <a:hlinkClick r:id="rId3"/>
          </p:cNvPr>
          <p:cNvSpPr/>
          <p:nvPr/>
        </p:nvSpPr>
        <p:spPr>
          <a:xfrm>
            <a:off x="8054450" y="4724125"/>
            <a:ext cx="778200" cy="419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 go</a:t>
            </a:r>
          </a:p>
        </p:txBody>
      </p:sp>
      <p:sp>
        <p:nvSpPr>
          <p:cNvPr id="113" name="Shape 113">
            <a:hlinkClick r:id="rId4"/>
          </p:cNvPr>
          <p:cNvSpPr/>
          <p:nvPr/>
        </p:nvSpPr>
        <p:spPr>
          <a:xfrm>
            <a:off x="370025" y="4779625"/>
            <a:ext cx="838800" cy="419400"/>
          </a:xfrm>
          <a:prstGeom prst="leftArrow">
            <a:avLst>
              <a:gd fmla="val 55998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back</a:t>
            </a:r>
          </a:p>
        </p:txBody>
      </p:sp>
      <p:sp>
        <p:nvSpPr>
          <p:cNvPr id="114" name="Shape 114"/>
          <p:cNvSpPr/>
          <p:nvPr/>
        </p:nvSpPr>
        <p:spPr>
          <a:xfrm>
            <a:off x="571500" y="766650"/>
            <a:ext cx="153300" cy="37635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591150" y="493375"/>
            <a:ext cx="6216600" cy="659100"/>
          </a:xfrm>
          <a:prstGeom prst="round1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th"/>
              <a:t>เซตว่าง  เซตจำกัด และเซตอนันต์(ต่อ)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919975" y="1152475"/>
            <a:ext cx="79122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th">
                <a:solidFill>
                  <a:schemeClr val="dk1"/>
                </a:solidFill>
              </a:rPr>
              <a:t> </a:t>
            </a:r>
            <a:r>
              <a:rPr b="1" lang="th">
                <a:solidFill>
                  <a:schemeClr val="dk1"/>
                </a:solidFill>
              </a:rPr>
              <a:t>เซตอนันต์</a:t>
            </a:r>
            <a:r>
              <a:rPr lang="th">
                <a:solidFill>
                  <a:schemeClr val="dk1"/>
                </a:solidFill>
              </a:rPr>
              <a:t> หมายถึง เซตที่ไม่ใช่เซตจำกัด  เช่น</a:t>
            </a: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solidFill>
                  <a:schemeClr val="dk1"/>
                </a:solidFill>
              </a:rPr>
              <a:t> A = {1, 2, 3, ...}          	 C = {x|x เป็นจำนวนเต็ม และ x &gt; 10}</a:t>
            </a: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3873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th">
                <a:solidFill>
                  <a:schemeClr val="dk1"/>
                </a:solidFill>
              </a:rPr>
              <a:t>เซตที่เท่ากัน</a:t>
            </a:r>
            <a:r>
              <a:rPr lang="th">
                <a:solidFill>
                  <a:schemeClr val="dk1"/>
                </a:solidFill>
              </a:rPr>
              <a:t> เซต A เท่ากับเซต B หมายถึง  สมาชิกทุกตัวของเซต A เป็นสมาชิก</a:t>
            </a:r>
          </a:p>
          <a:p>
            <a:pPr indent="38735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th">
                <a:solidFill>
                  <a:schemeClr val="dk1"/>
                </a:solidFill>
              </a:rPr>
              <a:t>ของเซต B และสมาชิกทุกตัวของเซต B เป็นสมาชิกของเซต  เขียนแทนเซต A เท่ากับเซต B ด้วย  A = B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>
            <a:hlinkClick r:id="rId3"/>
          </p:cNvPr>
          <p:cNvSpPr/>
          <p:nvPr/>
        </p:nvSpPr>
        <p:spPr>
          <a:xfrm>
            <a:off x="8054450" y="4724125"/>
            <a:ext cx="778200" cy="419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 go</a:t>
            </a:r>
          </a:p>
        </p:txBody>
      </p:sp>
      <p:sp>
        <p:nvSpPr>
          <p:cNvPr id="123" name="Shape 123">
            <a:hlinkClick r:id="rId4"/>
          </p:cNvPr>
          <p:cNvSpPr/>
          <p:nvPr/>
        </p:nvSpPr>
        <p:spPr>
          <a:xfrm>
            <a:off x="370025" y="4779625"/>
            <a:ext cx="838800" cy="419400"/>
          </a:xfrm>
          <a:prstGeom prst="leftArrow">
            <a:avLst>
              <a:gd fmla="val 55998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back</a:t>
            </a:r>
          </a:p>
        </p:txBody>
      </p:sp>
      <p:sp>
        <p:nvSpPr>
          <p:cNvPr id="124" name="Shape 124"/>
          <p:cNvSpPr/>
          <p:nvPr/>
        </p:nvSpPr>
        <p:spPr>
          <a:xfrm>
            <a:off x="571500" y="766650"/>
            <a:ext cx="153300" cy="37635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2590250" y="431700"/>
            <a:ext cx="3947100" cy="715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th"/>
              <a:t>การดำเนินการของเซต</a:t>
            </a:r>
          </a:p>
        </p:txBody>
      </p:sp>
      <p:sp>
        <p:nvSpPr>
          <p:cNvPr descr="เซตเป็นวัตถุทางคณิตศาสตร์อย่างหนึ่ง มีการเท่ากันได้ และยังสามารถคำนวณได้ด้วย  การคำนวณต่างๆที่เกี่ยวกับเซตต้องใช้ตัวดำเนินการที่สร้างมาเฉพาะสำหรับเซต ประกอบด้วยยูเนียน อินเตอร์เซคชัน  และการลบเซต  ผลลัพธ์ที่ได้จะเป็นเซตที่หน้าตาเปลี่ยนไปจากเซตเดิม" id="131" name="Shape 131" title="เซต 1.5.1 การดำเนินการระหว่างเซต.mp4">
            <a:hlinkClick r:id="rId3"/>
          </p:cNvPr>
          <p:cNvSpPr/>
          <p:nvPr/>
        </p:nvSpPr>
        <p:spPr>
          <a:xfrm>
            <a:off x="1965300" y="1313625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2" name="Shape 132">
            <a:hlinkClick r:id="rId5"/>
          </p:cNvPr>
          <p:cNvSpPr/>
          <p:nvPr/>
        </p:nvSpPr>
        <p:spPr>
          <a:xfrm>
            <a:off x="8054450" y="4724125"/>
            <a:ext cx="778200" cy="419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 go</a:t>
            </a:r>
          </a:p>
        </p:txBody>
      </p:sp>
      <p:sp>
        <p:nvSpPr>
          <p:cNvPr id="133" name="Shape 133">
            <a:hlinkClick r:id="rId6"/>
          </p:cNvPr>
          <p:cNvSpPr/>
          <p:nvPr/>
        </p:nvSpPr>
        <p:spPr>
          <a:xfrm>
            <a:off x="370025" y="4779625"/>
            <a:ext cx="838800" cy="419400"/>
          </a:xfrm>
          <a:prstGeom prst="leftArrow">
            <a:avLst>
              <a:gd fmla="val 55998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back</a:t>
            </a:r>
          </a:p>
        </p:txBody>
      </p:sp>
      <p:sp>
        <p:nvSpPr>
          <p:cNvPr id="134" name="Shape 134"/>
          <p:cNvSpPr/>
          <p:nvPr/>
        </p:nvSpPr>
        <p:spPr>
          <a:xfrm>
            <a:off x="571500" y="766650"/>
            <a:ext cx="153300" cy="37635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2251825" y="479900"/>
            <a:ext cx="4572000" cy="566025"/>
          </a:xfrm>
          <a:prstGeom prst="flowChartPunchedCar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th"/>
              <a:t>จำนวนสมาชิกของเซตจำกัด</a:t>
            </a:r>
          </a:p>
        </p:txBody>
      </p:sp>
      <p:sp>
        <p:nvSpPr>
          <p:cNvPr descr="สูตรการหาจำนวนสมาชิกของเซตจำกัด" id="141" name="Shape 141" title="จำนวนสมาชิกของเซตจำกัด สุตรและแผนภาพ ตอนที่ 1">
            <a:hlinkClick r:id="rId3"/>
          </p:cNvPr>
          <p:cNvSpPr/>
          <p:nvPr/>
        </p:nvSpPr>
        <p:spPr>
          <a:xfrm>
            <a:off x="2027000" y="1146175"/>
            <a:ext cx="4770600" cy="357795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2" name="Shape 142">
            <a:hlinkClick r:id="rId5"/>
          </p:cNvPr>
          <p:cNvSpPr/>
          <p:nvPr/>
        </p:nvSpPr>
        <p:spPr>
          <a:xfrm>
            <a:off x="8054450" y="4724125"/>
            <a:ext cx="778200" cy="419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 go</a:t>
            </a:r>
          </a:p>
        </p:txBody>
      </p:sp>
      <p:sp>
        <p:nvSpPr>
          <p:cNvPr id="143" name="Shape 143">
            <a:hlinkClick r:id="rId6"/>
          </p:cNvPr>
          <p:cNvSpPr/>
          <p:nvPr/>
        </p:nvSpPr>
        <p:spPr>
          <a:xfrm>
            <a:off x="370025" y="4779625"/>
            <a:ext cx="838800" cy="419400"/>
          </a:xfrm>
          <a:prstGeom prst="leftArrow">
            <a:avLst>
              <a:gd fmla="val 55998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back</a:t>
            </a:r>
          </a:p>
        </p:txBody>
      </p:sp>
      <p:sp>
        <p:nvSpPr>
          <p:cNvPr id="144" name="Shape 144"/>
          <p:cNvSpPr/>
          <p:nvPr/>
        </p:nvSpPr>
        <p:spPr>
          <a:xfrm>
            <a:off x="571500" y="766650"/>
            <a:ext cx="153300" cy="37635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