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1" r:id="rId3"/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Tahoma"/>
      <p:regular r:id="rId35"/>
      <p:bold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Tahoma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Tahoma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6" name="Shape 216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6" name="Shape 236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5" name="Shape 255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4" name="Shape 264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2" name="Shape 272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1" name="Shape 281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9" name="Shape 289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8" name="Shape 298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9" name="Shape 309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9" name="Shape 319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8" name="Shape 328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6" name="Shape 336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Shape 3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l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Shape 64"/>
          <p:cNvGrpSpPr/>
          <p:nvPr/>
        </p:nvGrpSpPr>
        <p:grpSpPr>
          <a:xfrm>
            <a:off x="0" y="1828800"/>
            <a:ext cx="9009062" cy="789383"/>
            <a:chOff x="0" y="2438400"/>
            <a:chExt cx="9009062" cy="1052511"/>
          </a:xfrm>
        </p:grpSpPr>
        <p:grpSp>
          <p:nvGrpSpPr>
            <p:cNvPr id="65" name="Shape 65"/>
            <p:cNvGrpSpPr/>
            <p:nvPr/>
          </p:nvGrpSpPr>
          <p:grpSpPr>
            <a:xfrm>
              <a:off x="290512" y="2546349"/>
              <a:ext cx="711200" cy="474661"/>
              <a:chOff x="1143000" y="533400"/>
              <a:chExt cx="990600" cy="685799"/>
            </a:xfrm>
          </p:grpSpPr>
          <p:sp>
            <p:nvSpPr>
              <p:cNvPr id="66" name="Shape 66"/>
              <p:cNvSpPr/>
              <p:nvPr/>
            </p:nvSpPr>
            <p:spPr>
              <a:xfrm>
                <a:off x="1143000" y="533400"/>
                <a:ext cx="609599" cy="6857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Shape 67"/>
              <p:cNvSpPr/>
              <p:nvPr/>
            </p:nvSpPr>
            <p:spPr>
              <a:xfrm>
                <a:off x="1676400" y="533400"/>
                <a:ext cx="457200" cy="685799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100000">
                    <a:schemeClr val="folHlink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" name="Shape 68"/>
            <p:cNvGrpSpPr/>
            <p:nvPr/>
          </p:nvGrpSpPr>
          <p:grpSpPr>
            <a:xfrm>
              <a:off x="414336" y="2968624"/>
              <a:ext cx="738186" cy="474661"/>
              <a:chOff x="1447800" y="4191000"/>
              <a:chExt cx="1066799" cy="685799"/>
            </a:xfrm>
          </p:grpSpPr>
          <p:sp>
            <p:nvSpPr>
              <p:cNvPr id="69" name="Shape 69"/>
              <p:cNvSpPr/>
              <p:nvPr/>
            </p:nvSpPr>
            <p:spPr>
              <a:xfrm>
                <a:off x="1447800" y="4191000"/>
                <a:ext cx="609599" cy="6857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Shape 70"/>
              <p:cNvSpPr/>
              <p:nvPr/>
            </p:nvSpPr>
            <p:spPr>
              <a:xfrm>
                <a:off x="1981200" y="4191000"/>
                <a:ext cx="533399" cy="685799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100000">
                    <a:schemeClr val="accent2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1" name="Shape 71"/>
            <p:cNvSpPr/>
            <p:nvPr/>
          </p:nvSpPr>
          <p:spPr>
            <a:xfrm>
              <a:off x="0" y="2895600"/>
              <a:ext cx="560387" cy="422275"/>
            </a:xfrm>
            <a:prstGeom prst="rect">
              <a:avLst/>
            </a:prstGeom>
            <a:gradFill>
              <a:gsLst>
                <a:gs pos="0">
                  <a:schemeClr val="hlink"/>
                </a:gs>
                <a:gs pos="100000">
                  <a:schemeClr val="lt1"/>
                </a:gs>
              </a:gsLst>
              <a:lin ang="810000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Shape 72"/>
            <p:cNvSpPr/>
            <p:nvPr/>
          </p:nvSpPr>
          <p:spPr>
            <a:xfrm>
              <a:off x="635000" y="2438400"/>
              <a:ext cx="31750" cy="1052511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 flipH="1" rot="10800000">
              <a:off x="315912" y="3260725"/>
              <a:ext cx="8693150" cy="55561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" name="Shape 74"/>
          <p:cNvSpPr txBox="1"/>
          <p:nvPr>
            <p:ph type="ctrTitle"/>
          </p:nvPr>
        </p:nvSpPr>
        <p:spPr>
          <a:xfrm>
            <a:off x="990600" y="1257300"/>
            <a:ext cx="7772400" cy="109656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" type="subTitle"/>
          </p:nvPr>
        </p:nvSpPr>
        <p:spPr>
          <a:xfrm>
            <a:off x="1371600" y="2914650"/>
            <a:ext cx="6400799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098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187959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1524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000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5875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5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651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65100" lvl="6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65100" lvl="7" marL="4800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65100" lvl="8" marL="6629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x="9906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34290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6858000" y="4686300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fld id="{00000000-1234-1234-1234-123412341234}" type="slidenum">
              <a:rPr b="0" i="0" lang="th" sz="1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0" type="dt"/>
          </p:nvPr>
        </p:nvSpPr>
        <p:spPr>
          <a:xfrm>
            <a:off x="1162050" y="4682727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1" type="ftr"/>
          </p:nvPr>
        </p:nvSpPr>
        <p:spPr>
          <a:xfrm>
            <a:off x="3657600" y="4682727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7042150" y="4682727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th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th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/>
        </p:nvSpPr>
        <p:spPr>
          <a:xfrm>
            <a:off x="417512" y="114300"/>
            <a:ext cx="438150" cy="3559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 txBox="1"/>
          <p:nvPr/>
        </p:nvSpPr>
        <p:spPr>
          <a:xfrm>
            <a:off x="800100" y="114300"/>
            <a:ext cx="328611" cy="355996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 txBox="1"/>
          <p:nvPr/>
        </p:nvSpPr>
        <p:spPr>
          <a:xfrm>
            <a:off x="541337" y="431006"/>
            <a:ext cx="422275" cy="355996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 txBox="1"/>
          <p:nvPr/>
        </p:nvSpPr>
        <p:spPr>
          <a:xfrm>
            <a:off x="911225" y="431006"/>
            <a:ext cx="368299" cy="355996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chemeClr val="folHlink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 txBox="1"/>
          <p:nvPr/>
        </p:nvSpPr>
        <p:spPr>
          <a:xfrm>
            <a:off x="127000" y="376237"/>
            <a:ext cx="560387" cy="316706"/>
          </a:xfrm>
          <a:prstGeom prst="rect">
            <a:avLst/>
          </a:prstGeom>
          <a:gradFill>
            <a:gsLst>
              <a:gs pos="0">
                <a:schemeClr val="hlink"/>
              </a:gs>
              <a:gs pos="100000">
                <a:schemeClr val="lt1"/>
              </a:gs>
            </a:gsLst>
            <a:lin ang="81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Shape 56"/>
          <p:cNvSpPr txBox="1"/>
          <p:nvPr/>
        </p:nvSpPr>
        <p:spPr>
          <a:xfrm>
            <a:off x="762000" y="33337"/>
            <a:ext cx="31750" cy="78938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 txBox="1"/>
          <p:nvPr/>
        </p:nvSpPr>
        <p:spPr>
          <a:xfrm>
            <a:off x="442912" y="411956"/>
            <a:ext cx="8226425" cy="23812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 txBox="1"/>
          <p:nvPr>
            <p:ph type="title"/>
          </p:nvPr>
        </p:nvSpPr>
        <p:spPr>
          <a:xfrm>
            <a:off x="1150937" y="160734"/>
            <a:ext cx="7793036" cy="109656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1182687" y="1513283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098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187959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1524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000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5875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5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651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65100" lvl="6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65100" lvl="7" marL="4800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65100" lvl="8" marL="6629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1162050" y="4682727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3657600" y="4682727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7042150" y="4682727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b="0" i="0" lang="th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hyperlink" Target="#slide=id.g1e7c51fe6d_0_104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hyperlink" Target="#slide=previous" TargetMode="External"/><Relationship Id="rId4" Type="http://schemas.openxmlformats.org/officeDocument/2006/relationships/hyperlink" Target="#slide=next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youtube.com/watch?v=vMWOZGbPM8U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hyperlink" Target="#slide=previous" TargetMode="External"/><Relationship Id="rId4" Type="http://schemas.openxmlformats.org/officeDocument/2006/relationships/hyperlink" Target="#slide=next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hyperlink" Target="#slide=previous" TargetMode="External"/><Relationship Id="rId4" Type="http://schemas.openxmlformats.org/officeDocument/2006/relationships/hyperlink" Target="#slide=next" TargetMode="External"/><Relationship Id="rId5" Type="http://schemas.openxmlformats.org/officeDocument/2006/relationships/hyperlink" Target="https://www.youtube.com/watch?v=tB8FoiL38rs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hyperlink" Target="#slide=previous" TargetMode="External"/><Relationship Id="rId5" Type="http://schemas.openxmlformats.org/officeDocument/2006/relationships/hyperlink" Target="#slide=next" TargetMode="External"/><Relationship Id="rId6" Type="http://schemas.openxmlformats.org/officeDocument/2006/relationships/hyperlink" Target="https://www.youtube.com/watch?v=mboDqv3SrC4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Relationship Id="rId4" Type="http://schemas.openxmlformats.org/officeDocument/2006/relationships/hyperlink" Target="#slide=previous" TargetMode="External"/><Relationship Id="rId5" Type="http://schemas.openxmlformats.org/officeDocument/2006/relationships/hyperlink" Target="#slide=next" TargetMode="External"/><Relationship Id="rId6" Type="http://schemas.openxmlformats.org/officeDocument/2006/relationships/hyperlink" Target="https://www.youtube.com/watch?v=LsQ6d84NmCc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hyperlink" Target="#slide=id.g1e7c1e9a9b_1_40" TargetMode="External"/><Relationship Id="rId4" Type="http://schemas.openxmlformats.org/officeDocument/2006/relationships/hyperlink" Target="#slide=id.g1e7c1e9a9b_1_111" TargetMode="External"/><Relationship Id="rId5" Type="http://schemas.openxmlformats.org/officeDocument/2006/relationships/hyperlink" Target="#slide=id.g1e7c1e9a9b_1_116" TargetMode="External"/><Relationship Id="rId6" Type="http://schemas.openxmlformats.org/officeDocument/2006/relationships/hyperlink" Target="#slide=id.g1e7c1e9a9b_1_116" TargetMode="External"/><Relationship Id="rId7" Type="http://schemas.openxmlformats.org/officeDocument/2006/relationships/hyperlink" Target="#slide=id.g1e7c1e9a9b_1_123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Relationship Id="rId4" Type="http://schemas.openxmlformats.org/officeDocument/2006/relationships/hyperlink" Target="#slide=previous" TargetMode="External"/><Relationship Id="rId5" Type="http://schemas.openxmlformats.org/officeDocument/2006/relationships/hyperlink" Target="#slide=next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hyperlink" Target="#slide=previous" TargetMode="External"/><Relationship Id="rId4" Type="http://schemas.openxmlformats.org/officeDocument/2006/relationships/hyperlink" Target="#slide=next" TargetMode="External"/><Relationship Id="rId5" Type="http://schemas.openxmlformats.org/officeDocument/2006/relationships/hyperlink" Target="https://www.youtube.com/watch?v=9Jzl6HuytnY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jpg"/><Relationship Id="rId4" Type="http://schemas.openxmlformats.org/officeDocument/2006/relationships/hyperlink" Target="#slide=previous" TargetMode="External"/><Relationship Id="rId5" Type="http://schemas.openxmlformats.org/officeDocument/2006/relationships/hyperlink" Target="#slide=next" TargetMode="External"/><Relationship Id="rId6" Type="http://schemas.openxmlformats.org/officeDocument/2006/relationships/hyperlink" Target="https://www.youtube.com/watch?v=GDJyqAxr60s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png"/><Relationship Id="rId4" Type="http://schemas.openxmlformats.org/officeDocument/2006/relationships/hyperlink" Target="#slide=previous" TargetMode="External"/><Relationship Id="rId5" Type="http://schemas.openxmlformats.org/officeDocument/2006/relationships/hyperlink" Target="#slide=next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hyperlink" Target="#slide=previous" TargetMode="External"/><Relationship Id="rId4" Type="http://schemas.openxmlformats.org/officeDocument/2006/relationships/hyperlink" Target="#slide=next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hyperlink" Target="#slide=previous" TargetMode="External"/><Relationship Id="rId4" Type="http://schemas.openxmlformats.org/officeDocument/2006/relationships/hyperlink" Target="#slide=next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jpg"/><Relationship Id="rId4" Type="http://schemas.openxmlformats.org/officeDocument/2006/relationships/hyperlink" Target="https://www.youtube.com/watch?v=s03JinaEi_Q&amp;list=PLsYEmQt5BDRVwNlvV5979i-vWc7RVdQ8x" TargetMode="External"/><Relationship Id="rId5" Type="http://schemas.openxmlformats.org/officeDocument/2006/relationships/hyperlink" Target="#slide=previous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hyperlink" Target="#slide=previous" TargetMode="External"/><Relationship Id="rId5" Type="http://schemas.openxmlformats.org/officeDocument/2006/relationships/hyperlink" Target="https://www.youtube.com/watch?v=E1AOnIMnso0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hyperlink" Target="#slide=previous" TargetMode="External"/><Relationship Id="rId4" Type="http://schemas.openxmlformats.org/officeDocument/2006/relationships/hyperlink" Target="#slide=next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youtube.com/watch?v=X1HwLb6QG6A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__10543108.jpg" id="87" name="Shape 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3424" y="1130850"/>
            <a:ext cx="1937074" cy="2583898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>
            <p:ph idx="1" type="subTitle"/>
          </p:nvPr>
        </p:nvSpPr>
        <p:spPr>
          <a:xfrm>
            <a:off x="827075" y="2802125"/>
            <a:ext cx="7921500" cy="2221200"/>
          </a:xfrm>
          <a:prstGeom prst="rect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ans Symbols"/>
              <a:buNone/>
            </a:pPr>
            <a:r>
              <a:t/>
            </a:r>
            <a:endParaRPr b="1">
              <a:solidFill>
                <a:srgbClr val="9933F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ans Symbols"/>
              <a:buNone/>
            </a:pPr>
            <a:r>
              <a:t/>
            </a:r>
            <a:endParaRPr b="1">
              <a:solidFill>
                <a:srgbClr val="9933F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ans Symbols"/>
              <a:buNone/>
            </a:pPr>
            <a:r>
              <a:rPr b="1" i="0" lang="th" sz="2800" u="none" cap="none" strike="noStrike">
                <a:solidFill>
                  <a:srgbClr val="33CC33"/>
                </a:solidFill>
                <a:latin typeface="Tahoma"/>
                <a:ea typeface="Tahoma"/>
                <a:cs typeface="Tahoma"/>
                <a:sym typeface="Tahoma"/>
              </a:rPr>
              <a:t>โดย..คุณครู</a:t>
            </a:r>
            <a:r>
              <a:rPr b="1" lang="th" sz="2800">
                <a:solidFill>
                  <a:srgbClr val="33CC33"/>
                </a:solidFill>
              </a:rPr>
              <a:t>มีซะห์   เจะเต๊ะ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ans Symbols"/>
              <a:buNone/>
            </a:pPr>
            <a:r>
              <a:rPr b="1" i="0" lang="th" sz="2800" u="none" cap="none" strike="noStrike">
                <a:solidFill>
                  <a:srgbClr val="33CC33"/>
                </a:solidFill>
                <a:latin typeface="Tahoma"/>
                <a:ea typeface="Tahoma"/>
                <a:cs typeface="Tahoma"/>
                <a:sym typeface="Tahoma"/>
              </a:rPr>
              <a:t>โรงเรียน</a:t>
            </a:r>
            <a:r>
              <a:rPr b="1" lang="th" sz="2800">
                <a:solidFill>
                  <a:srgbClr val="33CC33"/>
                </a:solidFill>
              </a:rPr>
              <a:t>ศิริราษฎร์สามัคคี </a:t>
            </a:r>
            <a:r>
              <a:rPr b="1" i="0" lang="th" sz="2800" u="none" cap="none" strike="noStrike">
                <a:solidFill>
                  <a:srgbClr val="33CC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lang="th" sz="2800">
                <a:solidFill>
                  <a:srgbClr val="33CC33"/>
                </a:solidFill>
              </a:rPr>
              <a:t>สพม.15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ans Symbols"/>
              <a:buNone/>
            </a:pPr>
            <a:r>
              <a:t/>
            </a:r>
            <a:endParaRPr b="1" sz="2800">
              <a:solidFill>
                <a:srgbClr val="33CC33"/>
              </a:solidFill>
            </a:endParaRPr>
          </a:p>
        </p:txBody>
      </p:sp>
      <p:sp>
        <p:nvSpPr>
          <p:cNvPr id="89" name="Shape 89"/>
          <p:cNvSpPr/>
          <p:nvPr/>
        </p:nvSpPr>
        <p:spPr>
          <a:xfrm>
            <a:off x="1331899" y="250025"/>
            <a:ext cx="6623266" cy="5642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12700">
                  <a:solidFill>
                    <a:srgbClr val="EAEAEA"/>
                  </a:solidFill>
                  <a:prstDash val="solid"/>
                  <a:miter/>
                  <a:headEnd len="med" w="med" type="none"/>
                  <a:tailEnd len="med" w="med" type="none"/>
                </a:ln>
                <a:gradFill>
                  <a:gsLst>
                    <a:gs pos="0">
                      <a:srgbClr val="A603AB"/>
                    </a:gs>
                    <a:gs pos="21000">
                      <a:srgbClr val="0819FB"/>
                    </a:gs>
                    <a:gs pos="35000">
                      <a:srgbClr val="1A8D48"/>
                    </a:gs>
                    <a:gs pos="52000">
                      <a:srgbClr val="FFFF00"/>
                    </a:gs>
                    <a:gs pos="72999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0800000" scaled="0"/>
                </a:gradFill>
                <a:latin typeface="Arial Black"/>
              </a:rPr>
              <a:t>ติวแนวข้อสอบภาษาไทย 	O-net</a:t>
            </a:r>
          </a:p>
        </p:txBody>
      </p:sp>
      <p:sp>
        <p:nvSpPr>
          <p:cNvPr id="90" name="Shape 90">
            <a:hlinkClick r:id="rId4"/>
          </p:cNvPr>
          <p:cNvSpPr/>
          <p:nvPr/>
        </p:nvSpPr>
        <p:spPr>
          <a:xfrm>
            <a:off x="8197275" y="4646225"/>
            <a:ext cx="714600" cy="377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Next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2" type="sldNum"/>
          </p:nvPr>
        </p:nvSpPr>
        <p:spPr>
          <a:xfrm>
            <a:off x="7042150" y="4682727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69" name="Shape 169"/>
          <p:cNvSpPr txBox="1"/>
          <p:nvPr/>
        </p:nvSpPr>
        <p:spPr>
          <a:xfrm>
            <a:off x="395275" y="239324"/>
            <a:ext cx="8569200" cy="48357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25000"/>
              <a:buFont typeface="Tahoma"/>
              <a:buNone/>
            </a:pPr>
            <a:r>
              <a:rPr b="1" i="0" lang="th" sz="2000" u="none">
                <a:solidFill>
                  <a:srgbClr val="FF3300"/>
                </a:solidFill>
                <a:latin typeface="Tahoma"/>
                <a:ea typeface="Tahoma"/>
                <a:cs typeface="Tahoma"/>
                <a:sym typeface="Tahoma"/>
              </a:rPr>
              <a:t>   	</a:t>
            </a:r>
            <a:r>
              <a:rPr b="1" i="0" lang="th" sz="1800" u="sng">
                <a:solidFill>
                  <a:srgbClr val="008000"/>
                </a:solidFill>
                <a:latin typeface="Tahoma"/>
                <a:ea typeface="Tahoma"/>
                <a:cs typeface="Tahoma"/>
                <a:sym typeface="Tahoma"/>
              </a:rPr>
              <a:t>วิธีอธิบาย</a:t>
            </a: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933FF"/>
              </a:buClr>
              <a:buSzPct val="25000"/>
              <a:buFont typeface="Tahoma"/>
              <a:buNone/>
            </a:pPr>
            <a:r>
              <a:rPr b="1" lang="th" sz="1800" u="sng">
                <a:solidFill>
                  <a:srgbClr val="008000"/>
                </a:solidFill>
                <a:latin typeface="Tahoma"/>
                <a:ea typeface="Tahoma"/>
                <a:cs typeface="Tahoma"/>
                <a:sym typeface="Tahoma"/>
              </a:rPr>
              <a:t>    </a:t>
            </a:r>
            <a:r>
              <a:rPr b="1" i="0" lang="th" sz="1800" u="none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1. จ  + ะ + บ	     ด้ + า +  ย        ล่ +  ะ  + ย	ท +  ะ +  น</a:t>
            </a: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1800" u="none">
              <a:solidFill>
                <a:srgbClr val="0000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3300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FF3300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b="1" i="0" lang="th" sz="1800" u="none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2. ส้ + โอะ + ม       สู + ก	         ลู  + ก		ม้ +  า  +  ย</a:t>
            </a: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1800" u="none">
              <a:solidFill>
                <a:srgbClr val="0000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CC0099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CC0099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b="1" i="0" lang="th" sz="1800" u="none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3. น้  +  า +   ม      ต  + า  + น        กล  + อะ + ย	ม +  โอะ +  ด</a:t>
            </a: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1800" u="none">
              <a:solidFill>
                <a:srgbClr val="0000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b="1" i="0" lang="th" sz="1800" u="none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4. บุ +  น	        ท  + ะ +  ม        ก  + ะ  + ม	ต่  + แอะ  + ง</a:t>
            </a: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1800" u="none">
              <a:solidFill>
                <a:srgbClr val="0000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ข้อ1.  มีสระเสียงสั้นคือ  </a:t>
            </a:r>
            <a:r>
              <a:rPr b="1" i="0" lang="th" sz="1800" u="sng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อะ  3 เสียง  สระเสียงยาวคือ  อา 1เสียง</a:t>
            </a:r>
          </a:p>
          <a:p>
            <a:pPr indent="0" lvl="0" marL="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33CC33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33CC33"/>
                </a:solidFill>
                <a:latin typeface="Tahoma"/>
                <a:ea typeface="Tahoma"/>
                <a:cs typeface="Tahoma"/>
                <a:sym typeface="Tahoma"/>
              </a:rPr>
              <a:t>ข้อ2.  มีสระเสียงสั้นคือ  </a:t>
            </a:r>
            <a:r>
              <a:rPr b="1" i="0" lang="th" sz="1800" u="sng">
                <a:solidFill>
                  <a:srgbClr val="33CC33"/>
                </a:solidFill>
                <a:latin typeface="Tahoma"/>
                <a:ea typeface="Tahoma"/>
                <a:cs typeface="Tahoma"/>
                <a:sym typeface="Tahoma"/>
              </a:rPr>
              <a:t>โอะ 1 เสียง  สระเสียงยาวคืออู อา 3เสียง</a:t>
            </a:r>
          </a:p>
          <a:p>
            <a:pPr indent="0" lvl="0" marL="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9933FF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ข้อ3.  มีสระเสียงสั้น</a:t>
            </a:r>
            <a:r>
              <a:rPr b="1" i="0" lang="th" sz="1800" u="sng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คืออะ โอะ2 เสียง สระเสียงยาวคือ อา  2 เสียง</a:t>
            </a:r>
          </a:p>
          <a:p>
            <a:pPr indent="0" lvl="0" marL="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33CC33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33CC33"/>
                </a:solidFill>
                <a:latin typeface="Tahoma"/>
                <a:ea typeface="Tahoma"/>
                <a:cs typeface="Tahoma"/>
                <a:sym typeface="Tahoma"/>
              </a:rPr>
              <a:t>ข้อ4.  มีสระเสียงสั้นทั้งหมด 4 เสียง คือ </a:t>
            </a:r>
            <a:r>
              <a:rPr b="1" i="0" lang="th" sz="1800" u="sng">
                <a:solidFill>
                  <a:srgbClr val="33CC33"/>
                </a:solidFill>
                <a:latin typeface="Tahoma"/>
                <a:ea typeface="Tahoma"/>
                <a:cs typeface="Tahoma"/>
                <a:sym typeface="Tahoma"/>
              </a:rPr>
              <a:t>อุ  อะ  อะ  แอะ</a:t>
            </a:r>
          </a:p>
          <a:p>
            <a:pPr indent="0" lvl="0" marL="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1800" u="none">
              <a:solidFill>
                <a:srgbClr val="33CC33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9933FF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**  ดังนั้นคำตอบจึง</a:t>
            </a: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th" sz="1800" u="none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เป็น   ข้อ3  เพราะมีสระเสียงสั้น 2   ยาว 2</a:t>
            </a:r>
          </a:p>
        </p:txBody>
      </p:sp>
      <p:cxnSp>
        <p:nvCxnSpPr>
          <p:cNvPr id="170" name="Shape 170"/>
          <p:cNvCxnSpPr/>
          <p:nvPr/>
        </p:nvCxnSpPr>
        <p:spPr>
          <a:xfrm>
            <a:off x="395287" y="952500"/>
            <a:ext cx="8569325" cy="0"/>
          </a:xfrm>
          <a:prstGeom prst="straightConnector1">
            <a:avLst/>
          </a:prstGeom>
          <a:noFill/>
          <a:ln cap="flat" cmpd="dbl" w="38100">
            <a:solidFill>
              <a:srgbClr val="33CC33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71" name="Shape 171"/>
          <p:cNvCxnSpPr/>
          <p:nvPr/>
        </p:nvCxnSpPr>
        <p:spPr>
          <a:xfrm>
            <a:off x="395287" y="1438275"/>
            <a:ext cx="8569325" cy="0"/>
          </a:xfrm>
          <a:prstGeom prst="straightConnector1">
            <a:avLst/>
          </a:prstGeom>
          <a:noFill/>
          <a:ln cap="flat" cmpd="dbl" w="38100">
            <a:solidFill>
              <a:srgbClr val="33CC33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72" name="Shape 172"/>
          <p:cNvCxnSpPr/>
          <p:nvPr/>
        </p:nvCxnSpPr>
        <p:spPr>
          <a:xfrm>
            <a:off x="395287" y="2411015"/>
            <a:ext cx="8569325" cy="0"/>
          </a:xfrm>
          <a:prstGeom prst="straightConnector1">
            <a:avLst/>
          </a:prstGeom>
          <a:noFill/>
          <a:ln cap="flat" cmpd="dbl" w="38100">
            <a:solidFill>
              <a:srgbClr val="33CC33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73" name="Shape 173"/>
          <p:cNvCxnSpPr/>
          <p:nvPr/>
        </p:nvCxnSpPr>
        <p:spPr>
          <a:xfrm>
            <a:off x="395287" y="1924050"/>
            <a:ext cx="8569325" cy="0"/>
          </a:xfrm>
          <a:prstGeom prst="straightConnector1">
            <a:avLst/>
          </a:prstGeom>
          <a:noFill/>
          <a:ln cap="flat" cmpd="dbl" w="38100">
            <a:solidFill>
              <a:srgbClr val="33CC33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74" name="Shape 174"/>
          <p:cNvCxnSpPr/>
          <p:nvPr/>
        </p:nvCxnSpPr>
        <p:spPr>
          <a:xfrm>
            <a:off x="395274" y="2904643"/>
            <a:ext cx="8569200" cy="0"/>
          </a:xfrm>
          <a:prstGeom prst="straightConnector1">
            <a:avLst/>
          </a:prstGeom>
          <a:noFill/>
          <a:ln cap="flat" cmpd="dbl" w="38100">
            <a:solidFill>
              <a:srgbClr val="33CC33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75" name="Shape 175"/>
          <p:cNvCxnSpPr/>
          <p:nvPr/>
        </p:nvCxnSpPr>
        <p:spPr>
          <a:xfrm>
            <a:off x="2555875" y="952500"/>
            <a:ext cx="0" cy="1997868"/>
          </a:xfrm>
          <a:prstGeom prst="straightConnector1">
            <a:avLst/>
          </a:prstGeom>
          <a:noFill/>
          <a:ln cap="flat" cmpd="dbl" w="38100">
            <a:solidFill>
              <a:srgbClr val="33CC33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76" name="Shape 176"/>
          <p:cNvCxnSpPr/>
          <p:nvPr/>
        </p:nvCxnSpPr>
        <p:spPr>
          <a:xfrm>
            <a:off x="6588125" y="952500"/>
            <a:ext cx="0" cy="1997868"/>
          </a:xfrm>
          <a:prstGeom prst="straightConnector1">
            <a:avLst/>
          </a:prstGeom>
          <a:noFill/>
          <a:ln cap="flat" cmpd="dbl" w="38100">
            <a:solidFill>
              <a:srgbClr val="33CC33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77" name="Shape 177"/>
          <p:cNvCxnSpPr/>
          <p:nvPr/>
        </p:nvCxnSpPr>
        <p:spPr>
          <a:xfrm>
            <a:off x="4572000" y="952500"/>
            <a:ext cx="0" cy="1997868"/>
          </a:xfrm>
          <a:prstGeom prst="straightConnector1">
            <a:avLst/>
          </a:prstGeom>
          <a:noFill/>
          <a:ln cap="flat" cmpd="dbl" w="38100">
            <a:solidFill>
              <a:srgbClr val="33CC33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78" name="Shape 178"/>
          <p:cNvSpPr/>
          <p:nvPr/>
        </p:nvSpPr>
        <p:spPr>
          <a:xfrm>
            <a:off x="112475" y="4646225"/>
            <a:ext cx="714600" cy="377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Back</a:t>
            </a:r>
          </a:p>
        </p:txBody>
      </p:sp>
      <p:sp>
        <p:nvSpPr>
          <p:cNvPr id="179" name="Shape 179"/>
          <p:cNvSpPr/>
          <p:nvPr/>
        </p:nvSpPr>
        <p:spPr>
          <a:xfrm>
            <a:off x="8197275" y="4646225"/>
            <a:ext cx="714600" cy="377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Next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2" type="sldNum"/>
          </p:nvPr>
        </p:nvSpPr>
        <p:spPr>
          <a:xfrm>
            <a:off x="7042150" y="4682727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85" name="Shape 185"/>
          <p:cNvSpPr txBox="1"/>
          <p:nvPr/>
        </p:nvSpPr>
        <p:spPr>
          <a:xfrm>
            <a:off x="1116012" y="573881"/>
            <a:ext cx="7561261" cy="3084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008000"/>
                </a:solidFill>
                <a:latin typeface="Tahoma"/>
                <a:ea typeface="Tahoma"/>
                <a:cs typeface="Tahoma"/>
                <a:sym typeface="Tahoma"/>
              </a:rPr>
              <a:t>2.</a:t>
            </a:r>
            <a:r>
              <a:rPr b="1" i="0" lang="th" sz="1800" u="sng">
                <a:solidFill>
                  <a:srgbClr val="008000"/>
                </a:solidFill>
                <a:latin typeface="Tahoma"/>
                <a:ea typeface="Tahoma"/>
                <a:cs typeface="Tahoma"/>
                <a:sym typeface="Tahoma"/>
              </a:rPr>
              <a:t>สระประสม (สระเลื่อน)</a:t>
            </a:r>
            <a:r>
              <a:rPr b="1" i="0" lang="th" sz="1800" u="none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 คือการนำสระแท้สองเสียงมารวมกันเป็นเสียงเดียว    มี 6 เสียงคือ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5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b="1" i="0" lang="th" sz="1800" u="none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เอียะ= </a:t>
            </a:r>
            <a:r>
              <a:rPr b="1" i="0" lang="th" sz="1800" u="none">
                <a:solidFill>
                  <a:srgbClr val="008000"/>
                </a:solidFill>
                <a:latin typeface="Tahoma"/>
                <a:ea typeface="Tahoma"/>
                <a:cs typeface="Tahoma"/>
                <a:sym typeface="Tahoma"/>
              </a:rPr>
              <a:t>อิ+อะ</a:t>
            </a:r>
            <a:r>
              <a:rPr b="1" i="0" lang="th" sz="1800" u="none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		เอีย  = </a:t>
            </a:r>
            <a:r>
              <a:rPr b="1" i="0" lang="th" sz="1800" u="none">
                <a:solidFill>
                  <a:srgbClr val="008000"/>
                </a:solidFill>
                <a:latin typeface="Tahoma"/>
                <a:ea typeface="Tahoma"/>
                <a:cs typeface="Tahoma"/>
                <a:sym typeface="Tahoma"/>
              </a:rPr>
              <a:t>อี+อา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55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	เอือะ= </a:t>
            </a:r>
            <a:r>
              <a:rPr b="1" i="0" lang="th" sz="1800" u="none">
                <a:solidFill>
                  <a:srgbClr val="008000"/>
                </a:solidFill>
                <a:latin typeface="Tahoma"/>
                <a:ea typeface="Tahoma"/>
                <a:cs typeface="Tahoma"/>
                <a:sym typeface="Tahoma"/>
              </a:rPr>
              <a:t>อึ+อะ</a:t>
            </a:r>
            <a:r>
              <a:rPr b="1" i="0" lang="th" sz="1800" u="none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		เอือ =  </a:t>
            </a:r>
            <a:r>
              <a:rPr b="1" i="0" lang="th" sz="1800" u="none">
                <a:solidFill>
                  <a:srgbClr val="008000"/>
                </a:solidFill>
                <a:latin typeface="Tahoma"/>
                <a:ea typeface="Tahoma"/>
                <a:cs typeface="Tahoma"/>
                <a:sym typeface="Tahoma"/>
              </a:rPr>
              <a:t>อื+อา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55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	อัวะ  = </a:t>
            </a:r>
            <a:r>
              <a:rPr b="1" i="0" lang="th" sz="1800" u="none">
                <a:solidFill>
                  <a:srgbClr val="008000"/>
                </a:solidFill>
                <a:latin typeface="Tahoma"/>
                <a:ea typeface="Tahoma"/>
                <a:cs typeface="Tahoma"/>
                <a:sym typeface="Tahoma"/>
              </a:rPr>
              <a:t>อุ+อะ</a:t>
            </a:r>
            <a:r>
              <a:rPr b="1" i="0" lang="th" sz="1800" u="none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		อัว  =   </a:t>
            </a:r>
            <a:r>
              <a:rPr b="1" i="0" lang="th" sz="1800" u="none">
                <a:solidFill>
                  <a:srgbClr val="008000"/>
                </a:solidFill>
                <a:latin typeface="Tahoma"/>
                <a:ea typeface="Tahoma"/>
                <a:cs typeface="Tahoma"/>
                <a:sym typeface="Tahoma"/>
              </a:rPr>
              <a:t>อู+อา</a:t>
            </a:r>
            <a:r>
              <a:rPr b="1" i="0" lang="th" sz="1800" u="none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b="1" i="0" lang="th" sz="1800" u="none">
                <a:solidFill>
                  <a:srgbClr val="FF3300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1615125" y="2742727"/>
            <a:ext cx="6192900" cy="1166400"/>
          </a:xfrm>
          <a:prstGeom prst="rect">
            <a:avLst/>
          </a:prstGeom>
          <a:solidFill>
            <a:srgbClr val="F5FEA0"/>
          </a:solidFill>
          <a:ln cap="flat" cmpd="sng" w="9525">
            <a:solidFill>
              <a:srgbClr val="FF3300"/>
            </a:solidFill>
            <a:prstDash val="solid"/>
            <a:miter/>
            <a:headEnd len="med" w="med" type="none"/>
            <a:tailEnd len="med" w="med" type="none"/>
          </a:ln>
          <a:effectLst>
            <a:outerShdw blurRad="63500" dir="2700000" dist="107763">
              <a:schemeClr val="lt2">
                <a:alpha val="49803"/>
              </a:schemeClr>
            </a:outerShdw>
          </a:effectLst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Tahoma"/>
              <a:buNone/>
            </a:pPr>
            <a:r>
              <a:rPr b="1" i="0" lang="th" sz="2800" u="none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 แต่ให้จำไว้ว่าสระประสมมี 3 เสียงคือ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Tahoma"/>
              <a:buNone/>
            </a:pPr>
            <a:r>
              <a:rPr b="1" i="0" lang="th" sz="2800" u="none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		</a:t>
            </a:r>
            <a:r>
              <a:rPr b="1" i="0" lang="th" sz="2800" u="none">
                <a:solidFill>
                  <a:srgbClr val="CC0099"/>
                </a:solidFill>
                <a:latin typeface="Tahoma"/>
                <a:ea typeface="Tahoma"/>
                <a:cs typeface="Tahoma"/>
                <a:sym typeface="Tahoma"/>
              </a:rPr>
              <a:t>เอีย  เอือ  อัว</a:t>
            </a:r>
          </a:p>
        </p:txBody>
      </p:sp>
      <p:sp>
        <p:nvSpPr>
          <p:cNvPr id="187" name="Shape 187"/>
          <p:cNvSpPr/>
          <p:nvPr/>
        </p:nvSpPr>
        <p:spPr>
          <a:xfrm>
            <a:off x="112475" y="4646225"/>
            <a:ext cx="714600" cy="377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Back</a:t>
            </a:r>
          </a:p>
        </p:txBody>
      </p:sp>
      <p:sp>
        <p:nvSpPr>
          <p:cNvPr id="188" name="Shape 188"/>
          <p:cNvSpPr/>
          <p:nvPr/>
        </p:nvSpPr>
        <p:spPr>
          <a:xfrm>
            <a:off x="8197275" y="4646225"/>
            <a:ext cx="714600" cy="377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Next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idx="12" type="sldNum"/>
          </p:nvPr>
        </p:nvSpPr>
        <p:spPr>
          <a:xfrm>
            <a:off x="7042150" y="4682727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94" name="Shape 194"/>
          <p:cNvSpPr txBox="1"/>
          <p:nvPr/>
        </p:nvSpPr>
        <p:spPr>
          <a:xfrm>
            <a:off x="827075" y="457200"/>
            <a:ext cx="8028000" cy="4080600"/>
          </a:xfrm>
          <a:prstGeom prst="rect">
            <a:avLst/>
          </a:prstGeom>
          <a:noFill/>
          <a:ln cap="flat" cmpd="sng" w="9525">
            <a:solidFill>
              <a:srgbClr val="FF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25000"/>
              <a:buFont typeface="Tahoma"/>
              <a:buNone/>
            </a:pPr>
            <a:r>
              <a:rPr b="1" i="0" lang="th" sz="2400" u="none">
                <a:solidFill>
                  <a:srgbClr val="FF3300"/>
                </a:solidFill>
                <a:latin typeface="Tahoma"/>
                <a:ea typeface="Tahoma"/>
                <a:cs typeface="Tahoma"/>
                <a:sym typeface="Tahoma"/>
              </a:rPr>
              <a:t>สระเมื่อประสมพยัญชนะแล้วจะมีลักษณะ ดังนี้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b="1" i="0" lang="th" sz="24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1. </a:t>
            </a:r>
            <a:r>
              <a:rPr b="1" i="0" lang="th" sz="2400" u="none">
                <a:solidFill>
                  <a:srgbClr val="FF3300"/>
                </a:solidFill>
                <a:latin typeface="Tahoma"/>
                <a:ea typeface="Tahoma"/>
                <a:cs typeface="Tahoma"/>
                <a:sym typeface="Tahoma"/>
              </a:rPr>
              <a:t>สระลดรูป</a:t>
            </a:r>
            <a:r>
              <a:rPr b="1" i="0" lang="th" sz="24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    รูปสระหายไป    เช่น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b="1" i="0" lang="th" sz="2400" u="none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	มด  =  ม   +	โอะ  +	ด  (สระ โอะ</a:t>
            </a:r>
            <a:r>
              <a:rPr b="1" i="0" lang="th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th" sz="2400" u="none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หายไป)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b="1" i="0" lang="th" sz="24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2. </a:t>
            </a:r>
            <a:r>
              <a:rPr b="1" i="0" lang="th" sz="2400" u="none">
                <a:solidFill>
                  <a:srgbClr val="FF3300"/>
                </a:solidFill>
                <a:latin typeface="Tahoma"/>
                <a:ea typeface="Tahoma"/>
                <a:cs typeface="Tahoma"/>
                <a:sym typeface="Tahoma"/>
              </a:rPr>
              <a:t>สระเปลี่ยนรูป</a:t>
            </a:r>
            <a:r>
              <a:rPr b="1" i="0" lang="th" sz="24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  รูปสระเปลี่ยนไป  เช่น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	</a:t>
            </a:r>
            <a:r>
              <a:rPr b="1" i="0" lang="th" sz="2400" u="none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รัก  =  ร   +	ะ   +	ก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933FF"/>
              </a:buClr>
              <a:buSzPct val="25000"/>
              <a:buFont typeface="Tahoma"/>
              <a:buNone/>
            </a:pPr>
            <a:r>
              <a:rPr b="1" i="0" lang="th" sz="2400" u="none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		(สระ  อะ  เปลี่ยนเป็น   รัก   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b="1" i="0" lang="th" sz="24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3. </a:t>
            </a:r>
            <a:r>
              <a:rPr b="1" i="0" lang="th" sz="2400" u="none">
                <a:solidFill>
                  <a:srgbClr val="FF3300"/>
                </a:solidFill>
                <a:latin typeface="Tahoma"/>
                <a:ea typeface="Tahoma"/>
                <a:cs typeface="Tahoma"/>
                <a:sym typeface="Tahoma"/>
              </a:rPr>
              <a:t>สระคงรูป</a:t>
            </a:r>
            <a:r>
              <a:rPr b="1" i="0" lang="th" sz="24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     รูปสระคงเดิม  เช่น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933FF"/>
              </a:buClr>
              <a:buSzPct val="25000"/>
              <a:buFont typeface="Tahoma"/>
              <a:buNone/>
            </a:pPr>
            <a:r>
              <a:rPr b="1" i="0" lang="th" sz="2400" u="none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		</a:t>
            </a:r>
            <a:r>
              <a:rPr b="1" i="0" lang="th" sz="2400" u="none">
                <a:solidFill>
                  <a:srgbClr val="CC0099"/>
                </a:solidFill>
                <a:latin typeface="Tahoma"/>
                <a:ea typeface="Tahoma"/>
                <a:cs typeface="Tahoma"/>
                <a:sym typeface="Tahoma"/>
              </a:rPr>
              <a:t>มา  นี   แม่  หนู  เหรอ</a:t>
            </a:r>
          </a:p>
        </p:txBody>
      </p:sp>
      <p:sp>
        <p:nvSpPr>
          <p:cNvPr id="195" name="Shape 195">
            <a:hlinkClick r:id="rId3"/>
          </p:cNvPr>
          <p:cNvSpPr/>
          <p:nvPr/>
        </p:nvSpPr>
        <p:spPr>
          <a:xfrm>
            <a:off x="112475" y="4646225"/>
            <a:ext cx="714600" cy="377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Back</a:t>
            </a:r>
          </a:p>
        </p:txBody>
      </p:sp>
      <p:sp>
        <p:nvSpPr>
          <p:cNvPr id="196" name="Shape 196">
            <a:hlinkClick r:id="rId4"/>
          </p:cNvPr>
          <p:cNvSpPr/>
          <p:nvPr/>
        </p:nvSpPr>
        <p:spPr>
          <a:xfrm>
            <a:off x="8197275" y="4646225"/>
            <a:ext cx="714600" cy="377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Next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2" type="sldNum"/>
          </p:nvPr>
        </p:nvSpPr>
        <p:spPr>
          <a:xfrm>
            <a:off x="7042150" y="4682727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02" name="Shape 202"/>
          <p:cNvSpPr txBox="1"/>
          <p:nvPr/>
        </p:nvSpPr>
        <p:spPr>
          <a:xfrm>
            <a:off x="900112" y="465534"/>
            <a:ext cx="7921624" cy="4177902"/>
          </a:xfrm>
          <a:prstGeom prst="rect">
            <a:avLst/>
          </a:prstGeom>
          <a:noFill/>
          <a:ln cap="flat" cmpd="sng" w="9525">
            <a:solidFill>
              <a:srgbClr val="FF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		</a:t>
            </a:r>
            <a:r>
              <a:rPr b="1" i="0" lang="th" sz="1800" u="none">
                <a:solidFill>
                  <a:srgbClr val="CC0099"/>
                </a:solidFill>
                <a:latin typeface="Tahoma"/>
                <a:ea typeface="Tahoma"/>
                <a:cs typeface="Tahoma"/>
                <a:sym typeface="Tahoma"/>
              </a:rPr>
              <a:t>วรรณยุกต์</a:t>
            </a:r>
          </a:p>
          <a:p>
            <a:pPr indent="63500" lvl="1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66FF"/>
              </a:buClr>
              <a:buSzPct val="100000"/>
              <a:buFont typeface="Tahoma"/>
              <a:buChar char="•"/>
            </a:pPr>
            <a:r>
              <a:rPr b="1" i="0" lang="th" sz="1800" u="none" cap="none" strike="noStrik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  วรรณยุกต์    คือเสียงสูงๆต่ำๆที่มีใช้ในภาษาไทยเท่านั้น เรียกว่า </a:t>
            </a:r>
            <a:r>
              <a:rPr b="1" i="0" lang="th" sz="1800" u="sng" cap="none" strike="noStrik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เสียงดนตรี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933FF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วรรณยุกต์มี 4 รูป  คือ       ก่า   ก้า   ก๊า  ก๋า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	</a:t>
            </a:r>
            <a:r>
              <a:rPr b="1" i="0" lang="th" sz="1800" u="none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มี 5 เสียง  คือ  กา  ก่า   ก้า   ก๊า  ก๋า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th" sz="1800" u="sng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สรุปวรรณยุกต์มี 5 เสียง</a:t>
            </a:r>
            <a:r>
              <a:rPr b="1" i="0" lang="th" sz="1800" u="none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b="1" i="0" lang="th" sz="1800" u="none">
                <a:solidFill>
                  <a:srgbClr val="FF3300"/>
                </a:solidFill>
                <a:latin typeface="Tahoma"/>
                <a:ea typeface="Tahoma"/>
                <a:cs typeface="Tahoma"/>
                <a:sym typeface="Tahoma"/>
              </a:rPr>
              <a:t>คือ</a:t>
            </a:r>
            <a:r>
              <a:rPr b="1" i="0" lang="th" sz="1800" u="none">
                <a:solidFill>
                  <a:srgbClr val="CC0099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C0099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CC0099"/>
                </a:solidFill>
                <a:latin typeface="Tahoma"/>
                <a:ea typeface="Tahoma"/>
                <a:cs typeface="Tahoma"/>
                <a:sym typeface="Tahoma"/>
              </a:rPr>
              <a:t>		</a:t>
            </a:r>
            <a:r>
              <a:rPr b="1" i="0" lang="th" sz="1800" u="none">
                <a:solidFill>
                  <a:srgbClr val="FF3300"/>
                </a:solidFill>
                <a:latin typeface="Tahoma"/>
                <a:ea typeface="Tahoma"/>
                <a:cs typeface="Tahoma"/>
                <a:sym typeface="Tahoma"/>
              </a:rPr>
              <a:t>เสียงสามัญ</a:t>
            </a:r>
            <a:r>
              <a:rPr b="1" i="0" lang="th" sz="1800" u="none">
                <a:solidFill>
                  <a:srgbClr val="CC0099"/>
                </a:solidFill>
                <a:latin typeface="Tahoma"/>
                <a:ea typeface="Tahoma"/>
                <a:cs typeface="Tahoma"/>
                <a:sym typeface="Tahoma"/>
              </a:rPr>
              <a:t>	  	  ไม่มีรูป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C0099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CC0099"/>
                </a:solidFill>
                <a:latin typeface="Tahoma"/>
                <a:ea typeface="Tahoma"/>
                <a:cs typeface="Tahoma"/>
                <a:sym typeface="Tahoma"/>
              </a:rPr>
              <a:t>		</a:t>
            </a:r>
            <a:r>
              <a:rPr b="1" i="0" lang="th" sz="1800" u="none">
                <a:solidFill>
                  <a:srgbClr val="FF3300"/>
                </a:solidFill>
                <a:latin typeface="Tahoma"/>
                <a:ea typeface="Tahoma"/>
                <a:cs typeface="Tahoma"/>
                <a:sym typeface="Tahoma"/>
              </a:rPr>
              <a:t>เสียงเอก		         </a:t>
            </a:r>
            <a:r>
              <a:rPr b="1" i="0" lang="th" sz="1800" u="none">
                <a:solidFill>
                  <a:srgbClr val="CC0099"/>
                </a:solidFill>
                <a:latin typeface="Tahoma"/>
                <a:ea typeface="Tahoma"/>
                <a:cs typeface="Tahoma"/>
                <a:sym typeface="Tahoma"/>
              </a:rPr>
              <a:t>รูปเอก	       ่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C0099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CC0099"/>
                </a:solidFill>
                <a:latin typeface="Tahoma"/>
                <a:ea typeface="Tahoma"/>
                <a:cs typeface="Tahoma"/>
                <a:sym typeface="Tahoma"/>
              </a:rPr>
              <a:t>		</a:t>
            </a:r>
            <a:r>
              <a:rPr b="1" i="0" lang="th" sz="1800" u="none">
                <a:solidFill>
                  <a:srgbClr val="FF3300"/>
                </a:solidFill>
                <a:latin typeface="Tahoma"/>
                <a:ea typeface="Tahoma"/>
                <a:cs typeface="Tahoma"/>
                <a:sym typeface="Tahoma"/>
              </a:rPr>
              <a:t>เสียงโท 		         </a:t>
            </a:r>
            <a:r>
              <a:rPr b="1" i="0" lang="th" sz="1800" u="none">
                <a:solidFill>
                  <a:srgbClr val="CC0099"/>
                </a:solidFill>
                <a:latin typeface="Tahoma"/>
                <a:ea typeface="Tahoma"/>
                <a:cs typeface="Tahoma"/>
                <a:sym typeface="Tahoma"/>
              </a:rPr>
              <a:t>รูปโท		้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C0099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CC0099"/>
                </a:solidFill>
                <a:latin typeface="Tahoma"/>
                <a:ea typeface="Tahoma"/>
                <a:cs typeface="Tahoma"/>
                <a:sym typeface="Tahoma"/>
              </a:rPr>
              <a:t>		</a:t>
            </a:r>
            <a:r>
              <a:rPr b="1" i="0" lang="th" sz="1800" u="none">
                <a:solidFill>
                  <a:srgbClr val="FF3300"/>
                </a:solidFill>
                <a:latin typeface="Tahoma"/>
                <a:ea typeface="Tahoma"/>
                <a:cs typeface="Tahoma"/>
                <a:sym typeface="Tahoma"/>
              </a:rPr>
              <a:t>เสียงตรี		         </a:t>
            </a:r>
            <a:r>
              <a:rPr b="1" i="0" lang="th" sz="1800" u="none">
                <a:solidFill>
                  <a:srgbClr val="CC0099"/>
                </a:solidFill>
                <a:latin typeface="Tahoma"/>
                <a:ea typeface="Tahoma"/>
                <a:cs typeface="Tahoma"/>
                <a:sym typeface="Tahoma"/>
              </a:rPr>
              <a:t>รูปตรี		๊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C0099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CC0099"/>
                </a:solidFill>
                <a:latin typeface="Tahoma"/>
                <a:ea typeface="Tahoma"/>
                <a:cs typeface="Tahoma"/>
                <a:sym typeface="Tahoma"/>
              </a:rPr>
              <a:t>		</a:t>
            </a:r>
            <a:r>
              <a:rPr b="1" i="0" lang="th" sz="1800" u="none">
                <a:solidFill>
                  <a:srgbClr val="FF3300"/>
                </a:solidFill>
                <a:latin typeface="Tahoma"/>
                <a:ea typeface="Tahoma"/>
                <a:cs typeface="Tahoma"/>
                <a:sym typeface="Tahoma"/>
              </a:rPr>
              <a:t>เสียงจัตวา		   </a:t>
            </a:r>
            <a:r>
              <a:rPr b="1" i="0" lang="th" sz="1800" u="none">
                <a:solidFill>
                  <a:srgbClr val="CC0099"/>
                </a:solidFill>
                <a:latin typeface="Tahoma"/>
                <a:ea typeface="Tahoma"/>
                <a:cs typeface="Tahoma"/>
                <a:sym typeface="Tahoma"/>
              </a:rPr>
              <a:t>รูปจัตวา	๋</a:t>
            </a:r>
          </a:p>
        </p:txBody>
      </p:sp>
      <p:sp>
        <p:nvSpPr>
          <p:cNvPr id="203" name="Shape 203"/>
          <p:cNvSpPr/>
          <p:nvPr/>
        </p:nvSpPr>
        <p:spPr>
          <a:xfrm>
            <a:off x="112475" y="4646225"/>
            <a:ext cx="714600" cy="377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Back</a:t>
            </a:r>
          </a:p>
        </p:txBody>
      </p:sp>
      <p:sp>
        <p:nvSpPr>
          <p:cNvPr id="204" name="Shape 204"/>
          <p:cNvSpPr/>
          <p:nvPr/>
        </p:nvSpPr>
        <p:spPr>
          <a:xfrm>
            <a:off x="8197275" y="4646225"/>
            <a:ext cx="714600" cy="377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Next</a:t>
            </a:r>
          </a:p>
        </p:txBody>
      </p:sp>
      <p:sp>
        <p:nvSpPr>
          <p:cNvPr id="205" name="Shape 205">
            <a:hlinkClick r:id="rId3"/>
          </p:cNvPr>
          <p:cNvSpPr/>
          <p:nvPr/>
        </p:nvSpPr>
        <p:spPr>
          <a:xfrm>
            <a:off x="6675125" y="3417575"/>
            <a:ext cx="1522200" cy="605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th"/>
              <a:t>ความรู้ประกอบ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idx="12" type="sldNum"/>
          </p:nvPr>
        </p:nvSpPr>
        <p:spPr>
          <a:xfrm>
            <a:off x="7042150" y="4682727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11" name="Shape 211"/>
          <p:cNvSpPr txBox="1"/>
          <p:nvPr/>
        </p:nvSpPr>
        <p:spPr>
          <a:xfrm>
            <a:off x="684200" y="475299"/>
            <a:ext cx="8064600" cy="4550400"/>
          </a:xfrm>
          <a:prstGeom prst="rect">
            <a:avLst/>
          </a:prstGeom>
          <a:noFill/>
          <a:ln cap="flat" cmpd="sng" w="9525">
            <a:solidFill>
              <a:srgbClr val="FF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	</a:t>
            </a:r>
            <a:r>
              <a:rPr b="1" i="0" lang="th" sz="1800" u="none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การใช้รูปและเสียงวรรณยุกต์</a:t>
            </a:r>
          </a:p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9933FF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1. </a:t>
            </a:r>
            <a:r>
              <a:rPr b="1" i="0" lang="th" sz="1800" u="sng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อักษรกลาง</a:t>
            </a:r>
            <a:r>
              <a:rPr b="1" i="0" lang="th" sz="1800" u="none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  คำเป็นเท่านั้นจึงจะมีรูปกับเสียงวรรณยุกต์ตรงกัน</a:t>
            </a:r>
          </a:p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CC3300"/>
                </a:solidFill>
                <a:latin typeface="Tahoma"/>
                <a:ea typeface="Tahoma"/>
                <a:cs typeface="Tahoma"/>
                <a:sym typeface="Tahoma"/>
              </a:rPr>
              <a:t>2. </a:t>
            </a:r>
            <a:r>
              <a:rPr b="1" i="0" lang="th" sz="1800" u="sng">
                <a:solidFill>
                  <a:srgbClr val="CC3300"/>
                </a:solidFill>
                <a:latin typeface="Tahoma"/>
                <a:ea typeface="Tahoma"/>
                <a:cs typeface="Tahoma"/>
                <a:sym typeface="Tahoma"/>
              </a:rPr>
              <a:t>อักษรสูง</a:t>
            </a:r>
            <a:r>
              <a:rPr b="1" i="0" lang="th" sz="1800" u="none">
                <a:solidFill>
                  <a:srgbClr val="CC3300"/>
                </a:solidFill>
                <a:latin typeface="Tahoma"/>
                <a:ea typeface="Tahoma"/>
                <a:cs typeface="Tahoma"/>
                <a:sym typeface="Tahoma"/>
              </a:rPr>
              <a:t>   ผันรูปและเสียงได้ไม่ครบทุกเสียง  ผันได้แค่เสียงเอก</a:t>
            </a:r>
          </a:p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CC3300"/>
                </a:solidFill>
                <a:latin typeface="Tahoma"/>
                <a:ea typeface="Tahoma"/>
                <a:cs typeface="Tahoma"/>
                <a:sym typeface="Tahoma"/>
              </a:rPr>
              <a:t>                      เสียงโท    และเสียงจัตวาเท่านั้น</a:t>
            </a:r>
          </a:p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3. </a:t>
            </a:r>
            <a:r>
              <a:rPr b="1" i="0" lang="th" sz="180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อักษรต่ำ</a:t>
            </a:r>
            <a:r>
              <a:rPr b="1" i="0" lang="th" sz="18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   ให้สังเกตว่ารูปและเสียงวรรณยุกต์ไม่ตรงกัน</a:t>
            </a:r>
          </a:p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th" sz="1800" u="none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เฉพาะอักษรต่ำ......ไม่ใช้รูปวรรณยุกต์ตรีกำกับเด็ดขาด ถ้าใช้</a:t>
            </a:r>
          </a:p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9933FF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 ถือว่าผิดทันที    ดังนั้นเมื่อต้องการผันเสียงวรรณยุกต์ให้ถูกต้อง</a:t>
            </a:r>
          </a:p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9933FF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b="1" i="0" lang="th" sz="1800" u="none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จำเป็นต้องเทียบกับอักษรกลางเป็นหลัก  อาจใช้เสียง “ก”</a:t>
            </a:r>
          </a:p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	แทนเสียงเดิมก็ได้   เช่น  อยากทราบว่า  “แม่” เป็นเสียงใด</a:t>
            </a:r>
          </a:p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            ให้ลองเทียบ ดังนี้</a:t>
            </a:r>
          </a:p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	</a:t>
            </a:r>
            <a:r>
              <a:rPr b="1" i="0" lang="th" sz="1800" u="none">
                <a:solidFill>
                  <a:srgbClr val="CC3300"/>
                </a:solidFill>
                <a:latin typeface="Tahoma"/>
                <a:ea typeface="Tahoma"/>
                <a:cs typeface="Tahoma"/>
                <a:sym typeface="Tahoma"/>
              </a:rPr>
              <a:t>แม่       ก       แก้ = รูปที่กำกับ “แก้”เป็นรูปโท</a:t>
            </a:r>
          </a:p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			</a:t>
            </a:r>
            <a:r>
              <a:rPr b="1" i="0" lang="th" sz="1800" u="none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แม่  จึงเป็นเสียง  “โท”</a:t>
            </a:r>
          </a:p>
        </p:txBody>
      </p:sp>
      <p:sp>
        <p:nvSpPr>
          <p:cNvPr id="212" name="Shape 212">
            <a:hlinkClick r:id="rId3"/>
          </p:cNvPr>
          <p:cNvSpPr/>
          <p:nvPr/>
        </p:nvSpPr>
        <p:spPr>
          <a:xfrm>
            <a:off x="112475" y="4646225"/>
            <a:ext cx="714600" cy="377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Back</a:t>
            </a:r>
          </a:p>
        </p:txBody>
      </p:sp>
      <p:sp>
        <p:nvSpPr>
          <p:cNvPr id="213" name="Shape 213">
            <a:hlinkClick r:id="rId4"/>
          </p:cNvPr>
          <p:cNvSpPr/>
          <p:nvPr/>
        </p:nvSpPr>
        <p:spPr>
          <a:xfrm>
            <a:off x="8197275" y="4646225"/>
            <a:ext cx="714600" cy="377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Next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2" type="sldNum"/>
          </p:nvPr>
        </p:nvSpPr>
        <p:spPr>
          <a:xfrm>
            <a:off x="7042150" y="4682727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19" name="Shape 219"/>
          <p:cNvSpPr txBox="1"/>
          <p:nvPr/>
        </p:nvSpPr>
        <p:spPr>
          <a:xfrm>
            <a:off x="861387" y="275034"/>
            <a:ext cx="7993200" cy="3366000"/>
          </a:xfrm>
          <a:prstGeom prst="rect">
            <a:avLst/>
          </a:prstGeom>
          <a:noFill/>
          <a:ln cap="flat" cmpd="sng" w="9525">
            <a:solidFill>
              <a:srgbClr val="FF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Tahoma"/>
              <a:buNone/>
            </a:pPr>
            <a:r>
              <a:t/>
            </a:r>
            <a:endParaRPr b="1" sz="1800">
              <a:solidFill>
                <a:srgbClr val="0000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4.คำทับศัพท์ที่มาจากภาษาทางยุโรป</a:t>
            </a:r>
            <a:r>
              <a:rPr b="0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FF3300"/>
                </a:solidFill>
                <a:latin typeface="Tahoma"/>
                <a:ea typeface="Tahoma"/>
                <a:cs typeface="Tahoma"/>
                <a:sym typeface="Tahoma"/>
              </a:rPr>
              <a:t>ไม่จำเป็นต้องใช้รูปวรรณยุกต์กำกับ   แต่สามารถออกเสียงตามเสียงเดิมได้  เช่น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1800" u="none">
              <a:solidFill>
                <a:srgbClr val="FF33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ahoma"/>
              <a:buNone/>
            </a:pPr>
            <a:r>
              <a:rPr b="0" i="0" lang="th" sz="1800" u="none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	 	</a:t>
            </a:r>
            <a:r>
              <a:rPr b="1" i="0" lang="th" sz="1800" u="none">
                <a:solidFill>
                  <a:srgbClr val="CC3300"/>
                </a:solidFill>
                <a:latin typeface="Tahoma"/>
                <a:ea typeface="Tahoma"/>
                <a:cs typeface="Tahoma"/>
                <a:sym typeface="Tahoma"/>
              </a:rPr>
              <a:t>โควตา </a:t>
            </a: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r>
              <a:rPr b="1" i="0" lang="th" sz="1800" u="none">
                <a:solidFill>
                  <a:srgbClr val="CC3300"/>
                </a:solidFill>
                <a:latin typeface="Tahoma"/>
                <a:ea typeface="Tahoma"/>
                <a:cs typeface="Tahoma"/>
                <a:sym typeface="Tahoma"/>
              </a:rPr>
              <a:t>อ่านว่า    โค – ต้า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>
              <a:solidFill>
                <a:srgbClr val="CC33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หรืออาจใช้ไม้ไต่คู้แทนไม้ตรีก็ได้ เช่น</a:t>
            </a:r>
            <a:r>
              <a:rPr b="0" i="0" lang="th" sz="18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   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>
              <a:solidFill>
                <a:schemeClr val="hlink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(ข้อ1-3)</a:t>
            </a:r>
            <a:r>
              <a:rPr b="0" i="0" lang="th" sz="18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		 </a:t>
            </a:r>
            <a:r>
              <a:rPr b="1" i="0" lang="th" sz="1800" u="none">
                <a:solidFill>
                  <a:srgbClr val="FF3300"/>
                </a:solidFill>
                <a:latin typeface="Tahoma"/>
                <a:ea typeface="Tahoma"/>
                <a:cs typeface="Tahoma"/>
                <a:sym typeface="Tahoma"/>
              </a:rPr>
              <a:t>แ</a:t>
            </a:r>
            <a:r>
              <a:rPr b="1" i="0" lang="th" sz="1800" u="none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ท็</a:t>
            </a:r>
            <a:r>
              <a:rPr b="1" i="0" lang="th" sz="1800" u="none">
                <a:solidFill>
                  <a:srgbClr val="FF3300"/>
                </a:solidFill>
                <a:latin typeface="Tahoma"/>
                <a:ea typeface="Tahoma"/>
                <a:cs typeface="Tahoma"/>
                <a:sym typeface="Tahoma"/>
              </a:rPr>
              <a:t>กซี่ ( </a:t>
            </a:r>
            <a:r>
              <a:rPr b="1" i="0" lang="th" sz="1800" u="none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ไม่เขียน</a:t>
            </a:r>
            <a:r>
              <a:rPr b="1" i="0" lang="th" sz="1800" u="none">
                <a:solidFill>
                  <a:srgbClr val="FF3300"/>
                </a:solidFill>
                <a:latin typeface="Tahoma"/>
                <a:ea typeface="Tahoma"/>
                <a:cs typeface="Tahoma"/>
                <a:sym typeface="Tahoma"/>
              </a:rPr>
              <a:t>แท๊ก</a:t>
            </a:r>
            <a:r>
              <a:rPr b="1" i="0" lang="th" sz="1800" u="none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ซี่ </a:t>
            </a:r>
            <a:r>
              <a:rPr b="1" i="0" lang="th" sz="1800" u="none">
                <a:solidFill>
                  <a:srgbClr val="FF33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</a:p>
        </p:txBody>
      </p:sp>
      <p:sp>
        <p:nvSpPr>
          <p:cNvPr id="220" name="Shape 220">
            <a:hlinkClick r:id="rId3"/>
          </p:cNvPr>
          <p:cNvSpPr/>
          <p:nvPr/>
        </p:nvSpPr>
        <p:spPr>
          <a:xfrm>
            <a:off x="112475" y="4646225"/>
            <a:ext cx="714600" cy="377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Back</a:t>
            </a:r>
          </a:p>
        </p:txBody>
      </p:sp>
      <p:sp>
        <p:nvSpPr>
          <p:cNvPr id="221" name="Shape 221">
            <a:hlinkClick r:id="rId4"/>
          </p:cNvPr>
          <p:cNvSpPr/>
          <p:nvPr/>
        </p:nvSpPr>
        <p:spPr>
          <a:xfrm>
            <a:off x="8197275" y="4646225"/>
            <a:ext cx="714600" cy="377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Next</a:t>
            </a:r>
          </a:p>
        </p:txBody>
      </p:sp>
      <p:sp>
        <p:nvSpPr>
          <p:cNvPr id="222" name="Shape 222">
            <a:hlinkClick r:id="rId5"/>
          </p:cNvPr>
          <p:cNvSpPr/>
          <p:nvPr/>
        </p:nvSpPr>
        <p:spPr>
          <a:xfrm>
            <a:off x="7042150" y="2594600"/>
            <a:ext cx="1611600" cy="868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/>
              <a:t>   ความรู้ประกอบ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idx="12" type="sldNum"/>
          </p:nvPr>
        </p:nvSpPr>
        <p:spPr>
          <a:xfrm>
            <a:off x="7042150" y="4682727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28" name="Shape 228"/>
          <p:cNvSpPr txBox="1"/>
          <p:nvPr/>
        </p:nvSpPr>
        <p:spPr>
          <a:xfrm>
            <a:off x="1619250" y="844152"/>
            <a:ext cx="5976936" cy="275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1367637" y="711284"/>
            <a:ext cx="6408600" cy="42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th" sz="1800" u="sng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rPr>
              <a:t>คำเชื่อม</a:t>
            </a: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th" sz="18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( สันธาน )</a:t>
            </a:r>
            <a:r>
              <a:rPr b="0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1. กับ</a:t>
            </a: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</a:t>
            </a:r>
            <a:r>
              <a:rPr b="1" i="0" lang="th" sz="1800" u="none">
                <a:solidFill>
                  <a:srgbClr val="660033"/>
                </a:solidFill>
                <a:latin typeface="Tahoma"/>
                <a:ea typeface="Tahoma"/>
                <a:cs typeface="Tahoma"/>
                <a:sym typeface="Tahoma"/>
              </a:rPr>
              <a:t>..ประธานและกรรมทำอาการร่วมกัน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th" sz="18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2. ต่อ</a:t>
            </a: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r>
              <a:rPr b="1" i="0" lang="th" sz="1800" u="none">
                <a:solidFill>
                  <a:srgbClr val="660033"/>
                </a:solidFill>
                <a:latin typeface="Tahoma"/>
                <a:ea typeface="Tahoma"/>
                <a:cs typeface="Tahoma"/>
                <a:sym typeface="Tahoma"/>
              </a:rPr>
              <a:t>..ใช้เมื่อติดต่ออย่างป็นทางการ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3. แก่</a:t>
            </a: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</a:t>
            </a:r>
            <a:r>
              <a:rPr b="1" i="0" lang="th" sz="1800" u="none">
                <a:solidFill>
                  <a:srgbClr val="660033"/>
                </a:solidFill>
                <a:latin typeface="Tahoma"/>
                <a:ea typeface="Tahoma"/>
                <a:cs typeface="Tahoma"/>
                <a:sym typeface="Tahoma"/>
              </a:rPr>
              <a:t>...ใช้เมื่อประธานทำอาการฝ่ายเดียว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4. </a:t>
            </a:r>
            <a:r>
              <a:rPr b="1" i="0" lang="th" sz="1800" u="none">
                <a:solidFill>
                  <a:srgbClr val="CC66FF"/>
                </a:solidFill>
                <a:latin typeface="Tahoma"/>
                <a:ea typeface="Tahoma"/>
                <a:cs typeface="Tahoma"/>
                <a:sym typeface="Tahoma"/>
              </a:rPr>
              <a:t>แด่</a:t>
            </a: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</a:t>
            </a:r>
            <a:r>
              <a:rPr b="1" i="0" lang="th" sz="1800" u="none">
                <a:solidFill>
                  <a:srgbClr val="660033"/>
                </a:solidFill>
                <a:latin typeface="Tahoma"/>
                <a:ea typeface="Tahoma"/>
                <a:cs typeface="Tahoma"/>
                <a:sym typeface="Tahoma"/>
              </a:rPr>
              <a:t>...ใช้แทน</a:t>
            </a: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th" sz="18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“แก่”</a:t>
            </a: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th" sz="1800" u="none">
                <a:solidFill>
                  <a:srgbClr val="660033"/>
                </a:solidFill>
                <a:latin typeface="Tahoma"/>
                <a:ea typeface="Tahoma"/>
                <a:cs typeface="Tahoma"/>
                <a:sym typeface="Tahoma"/>
              </a:rPr>
              <a:t>คือ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b="1" i="0" lang="th" sz="1800" u="none">
                <a:solidFill>
                  <a:srgbClr val="CC66FF"/>
                </a:solidFill>
                <a:latin typeface="Tahoma"/>
                <a:ea typeface="Tahoma"/>
                <a:cs typeface="Tahoma"/>
                <a:sym typeface="Tahoma"/>
              </a:rPr>
              <a:t>1. ใช้กับผู้ที่เราเคารพนับถือสูงสุด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C66FF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CC66FF"/>
                </a:solidFill>
                <a:latin typeface="Tahoma"/>
                <a:ea typeface="Tahoma"/>
                <a:cs typeface="Tahoma"/>
                <a:sym typeface="Tahoma"/>
              </a:rPr>
              <a:t>	2. ใช้กับผู้มีฐานะเสมอกันแต่เป็นการเกียรติเป็นพิเศษ					                                         (ข้อ4)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1800" u="none">
              <a:solidFill>
                <a:srgbClr val="CC66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CC66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7625" y="303609"/>
            <a:ext cx="809624" cy="835818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>
            <a:hlinkClick r:id="rId4"/>
          </p:cNvPr>
          <p:cNvSpPr/>
          <p:nvPr/>
        </p:nvSpPr>
        <p:spPr>
          <a:xfrm>
            <a:off x="112475" y="4646225"/>
            <a:ext cx="714600" cy="377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Back</a:t>
            </a:r>
          </a:p>
        </p:txBody>
      </p:sp>
      <p:sp>
        <p:nvSpPr>
          <p:cNvPr id="232" name="Shape 232">
            <a:hlinkClick r:id="rId5"/>
          </p:cNvPr>
          <p:cNvSpPr/>
          <p:nvPr/>
        </p:nvSpPr>
        <p:spPr>
          <a:xfrm>
            <a:off x="8197275" y="4646225"/>
            <a:ext cx="714600" cy="377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Next</a:t>
            </a:r>
          </a:p>
        </p:txBody>
      </p:sp>
      <p:sp>
        <p:nvSpPr>
          <p:cNvPr id="233" name="Shape 233">
            <a:hlinkClick r:id="rId6"/>
          </p:cNvPr>
          <p:cNvSpPr/>
          <p:nvPr/>
        </p:nvSpPr>
        <p:spPr>
          <a:xfrm>
            <a:off x="7368675" y="3028950"/>
            <a:ext cx="1543200" cy="582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64D7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/>
              <a:t>  ความรู้ประกอบ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2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2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2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2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2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2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22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22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22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12" type="sldNum"/>
          </p:nvPr>
        </p:nvSpPr>
        <p:spPr>
          <a:xfrm>
            <a:off x="7042150" y="4682727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39" name="Shape 239"/>
          <p:cNvSpPr txBox="1"/>
          <p:nvPr/>
        </p:nvSpPr>
        <p:spPr>
          <a:xfrm>
            <a:off x="827075" y="897724"/>
            <a:ext cx="6480300" cy="31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</a:t>
            </a:r>
            <a:r>
              <a:rPr b="1" i="0" lang="th" sz="3200" u="sng">
                <a:solidFill>
                  <a:srgbClr val="CC66FF"/>
                </a:solidFill>
                <a:latin typeface="Tahoma"/>
                <a:ea typeface="Tahoma"/>
                <a:cs typeface="Tahoma"/>
                <a:sym typeface="Tahoma"/>
              </a:rPr>
              <a:t>3. ชนิดของคำ  มี 7 ชนิด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th" sz="2800" u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rPr>
              <a:t>1. คำนาม</a:t>
            </a:r>
            <a:r>
              <a:rPr b="1" i="0" lang="th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	</a:t>
            </a:r>
            <a:r>
              <a:rPr b="1" i="0" lang="th" sz="2800" u="none">
                <a:solidFill>
                  <a:srgbClr val="33CC33"/>
                </a:solidFill>
                <a:latin typeface="Tahoma"/>
                <a:ea typeface="Tahoma"/>
                <a:cs typeface="Tahoma"/>
                <a:sym typeface="Tahoma"/>
              </a:rPr>
              <a:t>2. คำสรรพนาม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b="1" i="0" lang="th" sz="2800" u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rPr>
              <a:t>3. คำกริยา</a:t>
            </a:r>
            <a:r>
              <a:rPr b="1" i="0" lang="th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	</a:t>
            </a:r>
            <a:r>
              <a:rPr b="1" i="0" lang="th" sz="2800" u="none">
                <a:solidFill>
                  <a:srgbClr val="33CC33"/>
                </a:solidFill>
                <a:latin typeface="Tahoma"/>
                <a:ea typeface="Tahoma"/>
                <a:cs typeface="Tahoma"/>
                <a:sym typeface="Tahoma"/>
              </a:rPr>
              <a:t>4. คำวิเศษณ์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b="1" i="0" lang="th" sz="2800" u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rPr>
              <a:t>5. คำสันธาน</a:t>
            </a:r>
            <a:r>
              <a:rPr b="1" i="0" lang="th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b="1" i="0" lang="th" sz="2800" u="none">
                <a:solidFill>
                  <a:srgbClr val="CC66FF"/>
                </a:solidFill>
                <a:latin typeface="Tahoma"/>
                <a:ea typeface="Tahoma"/>
                <a:cs typeface="Tahoma"/>
                <a:sym typeface="Tahoma"/>
              </a:rPr>
              <a:t>6. คำบุพบท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	</a:t>
            </a:r>
            <a:r>
              <a:rPr b="1" i="0" lang="th" sz="2800" u="none">
                <a:solidFill>
                  <a:srgbClr val="CC66FF"/>
                </a:solidFill>
                <a:latin typeface="Tahoma"/>
                <a:ea typeface="Tahoma"/>
                <a:cs typeface="Tahoma"/>
                <a:sym typeface="Tahoma"/>
              </a:rPr>
              <a:t>7. คำอุทาน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b="1" i="0" lang="th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(ข้อ5-8)</a:t>
            </a:r>
          </a:p>
        </p:txBody>
      </p:sp>
      <p:pic>
        <p:nvPicPr>
          <p:cNvPr id="240" name="Shape 2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4600" y="2914650"/>
            <a:ext cx="2057400" cy="1874043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>
            <a:hlinkClick r:id="rId4"/>
          </p:cNvPr>
          <p:cNvSpPr/>
          <p:nvPr/>
        </p:nvSpPr>
        <p:spPr>
          <a:xfrm>
            <a:off x="112475" y="4646225"/>
            <a:ext cx="714600" cy="377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Back</a:t>
            </a:r>
          </a:p>
        </p:txBody>
      </p:sp>
      <p:sp>
        <p:nvSpPr>
          <p:cNvPr id="242" name="Shape 242">
            <a:hlinkClick r:id="rId5"/>
          </p:cNvPr>
          <p:cNvSpPr/>
          <p:nvPr/>
        </p:nvSpPr>
        <p:spPr>
          <a:xfrm>
            <a:off x="8197275" y="4646225"/>
            <a:ext cx="714600" cy="377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Next</a:t>
            </a:r>
          </a:p>
        </p:txBody>
      </p:sp>
      <p:sp>
        <p:nvSpPr>
          <p:cNvPr id="243" name="Shape 243">
            <a:hlinkClick r:id="rId6"/>
          </p:cNvPr>
          <p:cNvSpPr/>
          <p:nvPr/>
        </p:nvSpPr>
        <p:spPr>
          <a:xfrm>
            <a:off x="4103375" y="3920500"/>
            <a:ext cx="1554600" cy="674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/>
              <a:t>   ความรู้ประกอบ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idx="12" type="sldNum"/>
          </p:nvPr>
        </p:nvSpPr>
        <p:spPr>
          <a:xfrm>
            <a:off x="7042150" y="4682727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49" name="Shape 249"/>
          <p:cNvSpPr txBox="1"/>
          <p:nvPr/>
        </p:nvSpPr>
        <p:spPr>
          <a:xfrm>
            <a:off x="480050" y="789375"/>
            <a:ext cx="8467200" cy="37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th" sz="1800" u="sng">
                <a:solidFill>
                  <a:srgbClr val="33CC33"/>
                </a:solidFill>
                <a:latin typeface="Tahoma"/>
                <a:ea typeface="Tahoma"/>
                <a:cs typeface="Tahoma"/>
                <a:sym typeface="Tahoma"/>
              </a:rPr>
              <a:t>4. คำ</a:t>
            </a: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th" sz="1800" u="none">
                <a:solidFill>
                  <a:srgbClr val="CC66FF"/>
                </a:solidFill>
                <a:latin typeface="Tahoma"/>
                <a:ea typeface="Tahoma"/>
                <a:cs typeface="Tahoma"/>
                <a:sym typeface="Tahoma"/>
              </a:rPr>
              <a:t>คือเสียงที่เปล่งออกมาแล้วมีความหมาย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th" sz="1800" u="sng">
                <a:solidFill>
                  <a:srgbClr val="33CC33"/>
                </a:solidFill>
                <a:latin typeface="Tahoma"/>
                <a:ea typeface="Tahoma"/>
                <a:cs typeface="Tahoma"/>
                <a:sym typeface="Tahoma"/>
              </a:rPr>
              <a:t>คำมูล</a:t>
            </a: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b="1" i="0" lang="th" sz="1800" u="none">
                <a:solidFill>
                  <a:srgbClr val="CC3300"/>
                </a:solidFill>
                <a:latin typeface="Tahoma"/>
                <a:ea typeface="Tahoma"/>
                <a:cs typeface="Tahoma"/>
                <a:sym typeface="Tahoma"/>
              </a:rPr>
              <a:t>- เป็นคำพยางค์เดียว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CC3300"/>
                </a:solidFill>
                <a:latin typeface="Tahoma"/>
                <a:ea typeface="Tahoma"/>
                <a:cs typeface="Tahoma"/>
                <a:sym typeface="Tahoma"/>
              </a:rPr>
              <a:t>            - ถ้าเป็นคำหลายพยางค์แต่ละพยางค์ไม่มีความหมาย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</a:t>
            </a:r>
            <a:r>
              <a:rPr b="1" i="0" lang="th" sz="1800" u="sng">
                <a:solidFill>
                  <a:srgbClr val="33CC33"/>
                </a:solidFill>
                <a:latin typeface="Tahoma"/>
                <a:ea typeface="Tahoma"/>
                <a:cs typeface="Tahoma"/>
                <a:sym typeface="Tahoma"/>
              </a:rPr>
              <a:t>คำประสม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r>
              <a:rPr b="1" i="0" lang="th" sz="1800" u="none">
                <a:solidFill>
                  <a:srgbClr val="CC3300"/>
                </a:solidFill>
                <a:latin typeface="Tahoma"/>
                <a:ea typeface="Tahoma"/>
                <a:cs typeface="Tahoma"/>
                <a:sym typeface="Tahoma"/>
              </a:rPr>
              <a:t>- ขึ้นต้นด้วย</a:t>
            </a: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th" sz="18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“ผู้    นัก   การ   ชาว  ช่าง     เครื่อง    ของ  หมอ    ที่   ความ”	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</a:t>
            </a:r>
            <a:r>
              <a:rPr b="1" i="0" lang="th" sz="1800" u="none">
                <a:solidFill>
                  <a:srgbClr val="CC3300"/>
                </a:solidFill>
                <a:latin typeface="Tahoma"/>
                <a:ea typeface="Tahoma"/>
                <a:cs typeface="Tahoma"/>
                <a:sym typeface="Tahoma"/>
              </a:rPr>
              <a:t>-  แต่ละพยางค์จะมีความหมาย  และมีความหมายต่างกัน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1331912" y="573881"/>
            <a:ext cx="184149" cy="275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112475" y="4646225"/>
            <a:ext cx="714600" cy="377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Back</a:t>
            </a:r>
          </a:p>
        </p:txBody>
      </p:sp>
      <p:sp>
        <p:nvSpPr>
          <p:cNvPr id="252" name="Shape 252"/>
          <p:cNvSpPr/>
          <p:nvPr/>
        </p:nvSpPr>
        <p:spPr>
          <a:xfrm>
            <a:off x="8197275" y="4646225"/>
            <a:ext cx="714600" cy="377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Next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idx="12" type="sldNum"/>
          </p:nvPr>
        </p:nvSpPr>
        <p:spPr>
          <a:xfrm>
            <a:off x="7042150" y="4682727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58" name="Shape 258"/>
          <p:cNvSpPr txBox="1"/>
          <p:nvPr/>
        </p:nvSpPr>
        <p:spPr>
          <a:xfrm>
            <a:off x="1619250" y="735799"/>
            <a:ext cx="64086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th" sz="180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	 </a:t>
            </a:r>
            <a:r>
              <a:rPr b="1" i="0" lang="th" sz="2400" u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rPr>
              <a:t>5. คำซ้ำ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CC66FF"/>
              </a:buClr>
              <a:buSzPct val="25000"/>
              <a:buFont typeface="Tahoma"/>
              <a:buNone/>
            </a:pPr>
            <a:r>
              <a:rPr b="1" i="0" lang="th" sz="2400" u="none">
                <a:solidFill>
                  <a:srgbClr val="CC66FF"/>
                </a:solidFill>
                <a:latin typeface="Tahoma"/>
                <a:ea typeface="Tahoma"/>
                <a:cs typeface="Tahoma"/>
                <a:sym typeface="Tahoma"/>
              </a:rPr>
              <a:t>1. ความหมายมากขึ้น</a:t>
            </a:r>
            <a:r>
              <a:rPr b="1" i="0" lang="th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th" sz="2400" u="none">
                <a:solidFill>
                  <a:srgbClr val="33CC33"/>
                </a:solidFill>
                <a:latin typeface="Tahoma"/>
                <a:ea typeface="Tahoma"/>
                <a:cs typeface="Tahoma"/>
                <a:sym typeface="Tahoma"/>
              </a:rPr>
              <a:t>....พี่ๆน้องๆ</a:t>
            </a:r>
            <a:r>
              <a:rPr b="1" i="0" lang="th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     </a:t>
            </a:r>
            <a:r>
              <a:rPr b="1" i="0" lang="th" sz="2400" u="none">
                <a:solidFill>
                  <a:srgbClr val="CC66FF"/>
                </a:solidFill>
                <a:latin typeface="Tahoma"/>
                <a:ea typeface="Tahoma"/>
                <a:cs typeface="Tahoma"/>
                <a:sym typeface="Tahoma"/>
              </a:rPr>
              <a:t>2. ความหมายลดลง  อ่อนลง</a:t>
            </a:r>
            <a:r>
              <a:rPr b="1" i="0" lang="th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.......    		</a:t>
            </a:r>
            <a:r>
              <a:rPr b="1" i="0" lang="th" sz="2400" u="none">
                <a:solidFill>
                  <a:srgbClr val="33CC33"/>
                </a:solidFill>
                <a:latin typeface="Tahoma"/>
                <a:ea typeface="Tahoma"/>
                <a:cs typeface="Tahoma"/>
                <a:sym typeface="Tahoma"/>
              </a:rPr>
              <a:t>ผู้หญิงสวยๆ      สวมเสื้อสีฟ้าๆ</a:t>
            </a:r>
            <a:r>
              <a:rPr b="1" i="0" lang="th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</a:t>
            </a:r>
            <a:r>
              <a:rPr b="1" i="0" lang="th" sz="2400" u="none">
                <a:solidFill>
                  <a:srgbClr val="CC66FF"/>
                </a:solidFill>
                <a:latin typeface="Tahoma"/>
                <a:ea typeface="Tahoma"/>
                <a:cs typeface="Tahoma"/>
                <a:sym typeface="Tahoma"/>
              </a:rPr>
              <a:t>3. ความหมายจัดขึ้น  แรงขึ้น หรือทำ	อย่างจริงจัง</a:t>
            </a:r>
            <a:r>
              <a:rPr b="1" i="0" lang="th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th" sz="2400" u="none">
                <a:solidFill>
                  <a:srgbClr val="33CC33"/>
                </a:solidFill>
                <a:latin typeface="Tahoma"/>
                <a:ea typeface="Tahoma"/>
                <a:cs typeface="Tahoma"/>
                <a:sym typeface="Tahoma"/>
              </a:rPr>
              <a:t>.....สบู่ห้อมหอม</a:t>
            </a:r>
            <a:r>
              <a:rPr b="1" i="0" lang="th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             </a:t>
            </a:r>
            <a:r>
              <a:rPr b="1" i="0" lang="th" sz="2400" u="none">
                <a:solidFill>
                  <a:srgbClr val="CC66FF"/>
                </a:solidFill>
                <a:latin typeface="Tahoma"/>
                <a:ea typeface="Tahoma"/>
                <a:cs typeface="Tahoma"/>
                <a:sym typeface="Tahoma"/>
              </a:rPr>
              <a:t>4. ความหมายแยกส่วน</a:t>
            </a:r>
            <a:r>
              <a:rPr b="1" i="0" lang="th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th" sz="2400" u="none">
                <a:solidFill>
                  <a:srgbClr val="33CC33"/>
                </a:solidFill>
                <a:latin typeface="Tahoma"/>
                <a:ea typeface="Tahoma"/>
                <a:cs typeface="Tahoma"/>
                <a:sym typeface="Tahoma"/>
              </a:rPr>
              <a:t>...เล่าเป็นเรื่องๆ</a:t>
            </a:r>
            <a:r>
              <a:rPr b="1" i="0" lang="th" sz="2400" u="none">
                <a:solidFill>
                  <a:srgbClr val="CC66FF"/>
                </a:solidFill>
                <a:latin typeface="Tahoma"/>
                <a:ea typeface="Tahoma"/>
                <a:cs typeface="Tahoma"/>
                <a:sym typeface="Tahoma"/>
              </a:rPr>
              <a:t>5. ความหมายเปลี่ยนไป</a:t>
            </a:r>
            <a:r>
              <a:rPr b="1" i="0" lang="th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th" sz="2400" u="none">
                <a:solidFill>
                  <a:srgbClr val="33CC33"/>
                </a:solidFill>
                <a:latin typeface="Tahoma"/>
                <a:ea typeface="Tahoma"/>
                <a:cs typeface="Tahoma"/>
                <a:sym typeface="Tahoma"/>
              </a:rPr>
              <a:t>...ครูว่าจะบอก	คะแนนไปๆก็ลืม</a:t>
            </a:r>
            <a:r>
              <a:rPr b="1" i="0" lang="th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             </a:t>
            </a:r>
            <a:r>
              <a:rPr b="1" i="0" lang="th" sz="2400" u="none">
                <a:solidFill>
                  <a:srgbClr val="CC66FF"/>
                </a:solidFill>
                <a:latin typeface="Tahoma"/>
                <a:ea typeface="Tahoma"/>
                <a:cs typeface="Tahoma"/>
                <a:sym typeface="Tahoma"/>
              </a:rPr>
              <a:t>6. ความหมายกะประมาณ</a:t>
            </a:r>
            <a:r>
              <a:rPr b="1" i="0" lang="th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b="1" i="0" lang="th" sz="2400" u="none">
                <a:solidFill>
                  <a:srgbClr val="33CC33"/>
                </a:solidFill>
                <a:latin typeface="Tahoma"/>
                <a:ea typeface="Tahoma"/>
                <a:cs typeface="Tahoma"/>
                <a:sym typeface="Tahoma"/>
              </a:rPr>
              <a:t>ไม่แน่นอน ...บ่ายๆ พบกันแถวๆเกษตรนะ</a:t>
            </a:r>
          </a:p>
        </p:txBody>
      </p:sp>
      <p:pic>
        <p:nvPicPr>
          <p:cNvPr id="259" name="Shape 2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325" y="2866543"/>
            <a:ext cx="762000" cy="13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/>
          <p:nvPr/>
        </p:nvSpPr>
        <p:spPr>
          <a:xfrm>
            <a:off x="112475" y="4646225"/>
            <a:ext cx="714600" cy="377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Back</a:t>
            </a:r>
          </a:p>
        </p:txBody>
      </p:sp>
      <p:sp>
        <p:nvSpPr>
          <p:cNvPr id="261" name="Shape 261"/>
          <p:cNvSpPr/>
          <p:nvPr/>
        </p:nvSpPr>
        <p:spPr>
          <a:xfrm>
            <a:off x="8197275" y="4646225"/>
            <a:ext cx="714600" cy="377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Next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4095775" y="2012462"/>
            <a:ext cx="14631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th" sz="2400"/>
              <a:t>สารบัญ</a:t>
            </a:r>
          </a:p>
        </p:txBody>
      </p:sp>
      <p:sp>
        <p:nvSpPr>
          <p:cNvPr id="96" name="Shape 96">
            <a:hlinkClick r:id="rId3"/>
          </p:cNvPr>
          <p:cNvSpPr txBox="1"/>
          <p:nvPr/>
        </p:nvSpPr>
        <p:spPr>
          <a:xfrm>
            <a:off x="1394450" y="765800"/>
            <a:ext cx="1897500" cy="765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algn="ctr">
              <a:spcBef>
                <a:spcPts val="0"/>
              </a:spcBef>
              <a:buNone/>
            </a:pPr>
            <a:r>
              <a:rPr lang="th"/>
              <a:t>พยางค์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3878575" y="765800"/>
            <a:ext cx="1897500" cy="765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rPr lang="th"/>
              <a:t>เสียงสระ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6248400" y="765800"/>
            <a:ext cx="1897500" cy="765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rPr lang="th"/>
              <a:t>วรรณยุกต์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1394450" y="3101325"/>
            <a:ext cx="1897500" cy="765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rPr lang="th" u="sng">
                <a:solidFill>
                  <a:schemeClr val="hlink"/>
                </a:solidFill>
                <a:hlinkClick r:id="rId4"/>
              </a:rPr>
              <a:t>ส</a:t>
            </a:r>
            <a:r>
              <a:rPr lang="th"/>
              <a:t>คำทับศัพท์</a:t>
            </a:r>
          </a:p>
        </p:txBody>
      </p:sp>
      <p:sp>
        <p:nvSpPr>
          <p:cNvPr id="101" name="Shape 101">
            <a:hlinkClick r:id="rId5"/>
          </p:cNvPr>
          <p:cNvSpPr txBox="1"/>
          <p:nvPr/>
        </p:nvSpPr>
        <p:spPr>
          <a:xfrm>
            <a:off x="3878575" y="3101325"/>
            <a:ext cx="1897500" cy="765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rPr lang="th"/>
              <a:t>คำเชื่อม</a:t>
            </a:r>
          </a:p>
        </p:txBody>
      </p:sp>
      <p:sp>
        <p:nvSpPr>
          <p:cNvPr id="102" name="Shape 102">
            <a:hlinkClick r:id="rId6"/>
          </p:cNvPr>
          <p:cNvSpPr txBox="1"/>
          <p:nvPr/>
        </p:nvSpPr>
        <p:spPr>
          <a:xfrm>
            <a:off x="6305550" y="3101325"/>
            <a:ext cx="1897500" cy="765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rPr lang="th"/>
              <a:t>          ชนิดของคำ</a:t>
            </a:r>
            <a:r>
              <a:rPr lang="th" u="sng">
                <a:solidFill>
                  <a:schemeClr val="hlink"/>
                </a:solidFill>
                <a:hlinkClick r:id="rId7"/>
              </a:rPr>
              <a:t>สไลด์ 17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idx="12" type="sldNum"/>
          </p:nvPr>
        </p:nvSpPr>
        <p:spPr>
          <a:xfrm>
            <a:off x="7042150" y="4682727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67" name="Shape 267"/>
          <p:cNvSpPr txBox="1"/>
          <p:nvPr/>
        </p:nvSpPr>
        <p:spPr>
          <a:xfrm>
            <a:off x="1692275" y="681050"/>
            <a:ext cx="7154700" cy="34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ct val="25000"/>
              <a:buFont typeface="Arial"/>
              <a:buNone/>
            </a:pPr>
            <a:r>
              <a:rPr b="1" i="0" lang="th" sz="20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i="0" lang="th" sz="18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ข้อ9-13)</a:t>
            </a:r>
            <a:r>
              <a:rPr b="0" i="0" lang="th" sz="18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                   </a:t>
            </a:r>
            <a:r>
              <a:rPr b="1" i="0" lang="th" sz="1800" u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rPr>
              <a:t>6. คำซ้อน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3333FF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rPr>
              <a:t>1. ซ้อนเพื่อเสียง</a:t>
            </a:r>
            <a:r>
              <a:rPr b="0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r>
              <a:rPr b="0" i="0" lang="th" sz="18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มีเสียงสระหรือเสียงพยัญชนะเหมือนกัน  </a:t>
            </a:r>
            <a:r>
              <a:rPr b="0" i="0" lang="th" sz="1800" u="none">
                <a:solidFill>
                  <a:srgbClr val="CC66FF"/>
                </a:solidFill>
                <a:latin typeface="Tahoma"/>
                <a:ea typeface="Tahoma"/>
                <a:cs typeface="Tahoma"/>
                <a:sym typeface="Tahoma"/>
              </a:rPr>
              <a:t>รุ่งริ่ง  งอแง</a:t>
            </a:r>
            <a:r>
              <a:rPr b="0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</a:t>
            </a:r>
            <a:r>
              <a:rPr b="1" i="0" lang="th" sz="1800" u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rPr>
              <a:t>2. ซ้อนเพื่อความหมาย</a:t>
            </a: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       </a:t>
            </a:r>
            <a:r>
              <a:rPr b="0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	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3333FF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1. ความหมายเหมือนกัน</a:t>
            </a:r>
            <a:r>
              <a:rPr b="0" i="0" lang="th" sz="18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    </a:t>
            </a:r>
            <a:r>
              <a:rPr b="0" i="0" lang="th" sz="1800" u="none">
                <a:solidFill>
                  <a:srgbClr val="CC66FF"/>
                </a:solidFill>
                <a:latin typeface="Tahoma"/>
                <a:ea typeface="Tahoma"/>
                <a:cs typeface="Tahoma"/>
                <a:sym typeface="Tahoma"/>
              </a:rPr>
              <a:t>รอคอย</a:t>
            </a:r>
            <a:r>
              <a:rPr b="0" i="0" lang="th" sz="18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 	</a:t>
            </a:r>
            <a:r>
              <a:rPr lang="th" sz="180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                                                </a:t>
            </a:r>
            <a:r>
              <a:rPr b="1" i="0" lang="th" sz="18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2. ความหมายคล้ายกัน</a:t>
            </a:r>
            <a:r>
              <a:rPr b="0" i="0" lang="th" sz="18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    </a:t>
            </a:r>
            <a:r>
              <a:rPr b="0" i="0" lang="th" sz="1800" u="none">
                <a:solidFill>
                  <a:srgbClr val="CC66FF"/>
                </a:solidFill>
                <a:latin typeface="Tahoma"/>
                <a:ea typeface="Tahoma"/>
                <a:cs typeface="Tahoma"/>
                <a:sym typeface="Tahoma"/>
              </a:rPr>
              <a:t> จิตใจ</a:t>
            </a:r>
            <a:r>
              <a:rPr b="0" i="0" lang="th" sz="18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	                        </a:t>
            </a:r>
            <a:r>
              <a:rPr b="1" i="0" lang="th" sz="18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3.ความหมายใกล้เคียงกัน</a:t>
            </a:r>
            <a:r>
              <a:rPr b="0" i="0" lang="th" sz="18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th" sz="1800" u="none">
                <a:solidFill>
                  <a:srgbClr val="CC66FF"/>
                </a:solidFill>
                <a:latin typeface="Tahoma"/>
                <a:ea typeface="Tahoma"/>
                <a:cs typeface="Tahoma"/>
                <a:sym typeface="Tahoma"/>
              </a:rPr>
              <a:t>ใกล้ชิด</a:t>
            </a:r>
            <a:r>
              <a:rPr b="1" i="0" lang="th" sz="18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	                                                    4. ความหมายเป็นไปในทำนองเดียวกัน</a:t>
            </a:r>
            <a:r>
              <a:rPr b="0" i="0" lang="th" sz="18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b="0" i="0" lang="th" sz="1800" u="none">
                <a:solidFill>
                  <a:srgbClr val="CC66FF"/>
                </a:solidFill>
                <a:latin typeface="Tahoma"/>
                <a:ea typeface="Tahoma"/>
                <a:cs typeface="Tahoma"/>
                <a:sym typeface="Tahoma"/>
              </a:rPr>
              <a:t>ข้าวปลา</a:t>
            </a:r>
            <a:r>
              <a:rPr b="0" i="0" lang="th" sz="18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              	            	</a:t>
            </a:r>
            <a:r>
              <a:rPr b="1" i="0" lang="th" sz="18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5. ภาษาถิ่นและภาษากลาง</a:t>
            </a:r>
            <a:r>
              <a:rPr b="0" i="0" lang="th" sz="18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ที่มีความหมายเหมือนกัน  </a:t>
            </a:r>
            <a:r>
              <a:rPr b="0" i="0" lang="th" sz="1800" u="none">
                <a:solidFill>
                  <a:srgbClr val="CC66FF"/>
                </a:solidFill>
                <a:latin typeface="Tahoma"/>
                <a:ea typeface="Tahoma"/>
                <a:cs typeface="Tahoma"/>
                <a:sym typeface="Tahoma"/>
              </a:rPr>
              <a:t>พัดวี แปดเปื้อน</a:t>
            </a:r>
            <a:r>
              <a:rPr b="0" i="0" lang="th" sz="18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    </a:t>
            </a:r>
            <a:r>
              <a:rPr b="1" i="0" lang="th" sz="18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6.ความหมายตรงข้ามกัน</a:t>
            </a:r>
            <a:r>
              <a:rPr b="0" i="0" lang="th" sz="18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th" sz="1800" u="none">
                <a:solidFill>
                  <a:srgbClr val="CC66FF"/>
                </a:solidFill>
                <a:latin typeface="Tahoma"/>
                <a:ea typeface="Tahoma"/>
                <a:cs typeface="Tahoma"/>
                <a:sym typeface="Tahoma"/>
              </a:rPr>
              <a:t>ชั่วดี ถี่ห่าง</a:t>
            </a:r>
          </a:p>
        </p:txBody>
      </p:sp>
      <p:sp>
        <p:nvSpPr>
          <p:cNvPr id="268" name="Shape 268"/>
          <p:cNvSpPr/>
          <p:nvPr/>
        </p:nvSpPr>
        <p:spPr>
          <a:xfrm>
            <a:off x="112475" y="4646225"/>
            <a:ext cx="714600" cy="377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Back</a:t>
            </a:r>
          </a:p>
        </p:txBody>
      </p:sp>
      <p:sp>
        <p:nvSpPr>
          <p:cNvPr id="269" name="Shape 269"/>
          <p:cNvSpPr/>
          <p:nvPr/>
        </p:nvSpPr>
        <p:spPr>
          <a:xfrm>
            <a:off x="8197275" y="4646225"/>
            <a:ext cx="714600" cy="377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Next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idx="12" type="sldNum"/>
          </p:nvPr>
        </p:nvSpPr>
        <p:spPr>
          <a:xfrm>
            <a:off x="7042150" y="4682727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75" name="Shape 275"/>
          <p:cNvSpPr txBox="1"/>
          <p:nvPr/>
        </p:nvSpPr>
        <p:spPr>
          <a:xfrm>
            <a:off x="1547812" y="735806"/>
            <a:ext cx="6048374" cy="26300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i="0" lang="th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7.  </a:t>
            </a:r>
            <a:r>
              <a:rPr b="1" i="0" lang="th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 ข้อ 14 -16)</a:t>
            </a:r>
            <a:r>
              <a:rPr b="1" i="0" lang="th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3CC33"/>
              </a:buClr>
              <a:buSzPct val="25000"/>
              <a:buFont typeface="Tahoma"/>
              <a:buNone/>
            </a:pPr>
            <a:r>
              <a:rPr b="1" i="0" lang="th" sz="3200" u="none">
                <a:solidFill>
                  <a:srgbClr val="33CC33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b="1" i="0" lang="th" sz="3200" u="none">
                <a:solidFill>
                  <a:srgbClr val="CC00CC"/>
                </a:solidFill>
                <a:latin typeface="Tahoma"/>
                <a:ea typeface="Tahoma"/>
                <a:cs typeface="Tahoma"/>
                <a:sym typeface="Tahoma"/>
              </a:rPr>
              <a:t> ประพาส</a:t>
            </a:r>
            <a:r>
              <a:rPr b="1" i="0" lang="th" sz="3200" u="none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	          </a:t>
            </a:r>
            <a:r>
              <a:rPr b="1" i="0" lang="th" sz="3200" u="none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=  เที่ยว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ahoma"/>
              <a:buNone/>
            </a:pPr>
            <a:r>
              <a:rPr b="1" i="0" lang="th" sz="3200" u="none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   ประภาต </a:t>
            </a:r>
            <a:r>
              <a:rPr b="1" i="0" lang="th" sz="3200" u="none">
                <a:solidFill>
                  <a:srgbClr val="CC00CC"/>
                </a:solidFill>
                <a:latin typeface="Tahoma"/>
                <a:ea typeface="Tahoma"/>
                <a:cs typeface="Tahoma"/>
                <a:sym typeface="Tahoma"/>
              </a:rPr>
              <a:t>(ประพาต)</a:t>
            </a:r>
            <a:r>
              <a:rPr b="1" i="0" lang="th" sz="3200" u="none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th" sz="3200" u="none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=  พัด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ahoma"/>
              <a:buNone/>
            </a:pPr>
            <a:r>
              <a:rPr b="1" i="0" lang="th" sz="3200" u="none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   ประพาศ </a:t>
            </a:r>
            <a:r>
              <a:rPr b="1" i="0" lang="th" sz="3200" u="none">
                <a:solidFill>
                  <a:srgbClr val="CC00CC"/>
                </a:solidFill>
                <a:latin typeface="Tahoma"/>
                <a:ea typeface="Tahoma"/>
                <a:cs typeface="Tahoma"/>
                <a:sym typeface="Tahoma"/>
              </a:rPr>
              <a:t>(ประภาส)</a:t>
            </a:r>
            <a:r>
              <a:rPr b="1" i="0" lang="th" sz="3200" u="none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=แสงสว่าง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ahoma"/>
              <a:buNone/>
            </a:pPr>
            <a:r>
              <a:rPr b="1" i="0" lang="th" sz="3200" u="none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r>
              <a:rPr b="1" i="0" lang="th" sz="3200" u="none">
                <a:solidFill>
                  <a:srgbClr val="CC00CC"/>
                </a:solidFill>
                <a:latin typeface="Tahoma"/>
                <a:ea typeface="Tahoma"/>
                <a:cs typeface="Tahoma"/>
                <a:sym typeface="Tahoma"/>
              </a:rPr>
              <a:t>ประภาษ</a:t>
            </a:r>
            <a:r>
              <a:rPr b="1" i="0" lang="th" sz="3200" u="none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                </a:t>
            </a:r>
            <a:r>
              <a:rPr b="1" i="0" lang="th" sz="3200" u="none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= พูด</a:t>
            </a:r>
            <a:r>
              <a:rPr b="1" i="0" lang="th" sz="3200" u="none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</a:p>
        </p:txBody>
      </p:sp>
      <p:pic>
        <p:nvPicPr>
          <p:cNvPr id="276" name="Shape 2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9561" y="3598068"/>
            <a:ext cx="1477961" cy="137279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Shape 277">
            <a:hlinkClick r:id="rId4"/>
          </p:cNvPr>
          <p:cNvSpPr/>
          <p:nvPr/>
        </p:nvSpPr>
        <p:spPr>
          <a:xfrm>
            <a:off x="112475" y="4646225"/>
            <a:ext cx="714600" cy="377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Back</a:t>
            </a:r>
          </a:p>
        </p:txBody>
      </p:sp>
      <p:sp>
        <p:nvSpPr>
          <p:cNvPr id="278" name="Shape 278">
            <a:hlinkClick r:id="rId5"/>
          </p:cNvPr>
          <p:cNvSpPr/>
          <p:nvPr/>
        </p:nvSpPr>
        <p:spPr>
          <a:xfrm>
            <a:off x="8197275" y="4646225"/>
            <a:ext cx="714600" cy="377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Next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idx="12" type="sldNum"/>
          </p:nvPr>
        </p:nvSpPr>
        <p:spPr>
          <a:xfrm>
            <a:off x="7042150" y="4682727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84" name="Shape 284"/>
          <p:cNvSpPr txBox="1"/>
          <p:nvPr/>
        </p:nvSpPr>
        <p:spPr>
          <a:xfrm>
            <a:off x="1763711" y="951309"/>
            <a:ext cx="6192837" cy="317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8</a:t>
            </a:r>
            <a:r>
              <a:rPr b="1" i="0" lang="th" sz="1800" u="none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. ข้อใดมีคำที่เขียนผิด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b="1" i="0" lang="th" sz="1800" u="none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1. กอล์ฟ	ทอฟฟี่	ยีราฟ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33FF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	2. กงสุล	ค็อกเทล	แคปซูล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33FF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	3. คลัตช์	ซอส	    เซลลูโลส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33FF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	4. ก๊อบปี้	</a:t>
            </a:r>
            <a:r>
              <a:rPr b="1" i="0" lang="th" sz="1800" u="sng">
                <a:solidFill>
                  <a:srgbClr val="33CC33"/>
                </a:solidFill>
                <a:latin typeface="Tahoma"/>
                <a:ea typeface="Tahoma"/>
                <a:cs typeface="Tahoma"/>
                <a:sym typeface="Tahoma"/>
              </a:rPr>
              <a:t>ปิระมิด</a:t>
            </a:r>
            <a:r>
              <a:rPr b="1" i="0" lang="th" sz="1800" u="none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  แอสฟัลส์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(ข้อ17)		       </a:t>
            </a:r>
            <a:r>
              <a:rPr b="1" i="0" lang="th" sz="1800" u="none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(พีระมิด)</a:t>
            </a:r>
          </a:p>
        </p:txBody>
      </p:sp>
      <p:sp>
        <p:nvSpPr>
          <p:cNvPr id="285" name="Shape 285"/>
          <p:cNvSpPr/>
          <p:nvPr/>
        </p:nvSpPr>
        <p:spPr>
          <a:xfrm>
            <a:off x="112475" y="4646225"/>
            <a:ext cx="714600" cy="377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Back</a:t>
            </a:r>
          </a:p>
        </p:txBody>
      </p:sp>
      <p:sp>
        <p:nvSpPr>
          <p:cNvPr id="286" name="Shape 286"/>
          <p:cNvSpPr/>
          <p:nvPr/>
        </p:nvSpPr>
        <p:spPr>
          <a:xfrm>
            <a:off x="8197275" y="4646225"/>
            <a:ext cx="714600" cy="377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Next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Shape 2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9561" y="2463402"/>
            <a:ext cx="2060575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 txBox="1"/>
          <p:nvPr>
            <p:ph idx="12" type="sldNum"/>
          </p:nvPr>
        </p:nvSpPr>
        <p:spPr>
          <a:xfrm>
            <a:off x="7042150" y="4682727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93" name="Shape 293"/>
          <p:cNvSpPr txBox="1"/>
          <p:nvPr/>
        </p:nvSpPr>
        <p:spPr>
          <a:xfrm>
            <a:off x="1403350" y="789375"/>
            <a:ext cx="6529200" cy="3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   </a:t>
            </a: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</a:t>
            </a:r>
            <a:r>
              <a:rPr b="1" i="0" lang="th" sz="1800" u="none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9. ประโยค            </a:t>
            </a: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= ภาคประธาน</a:t>
            </a: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th" sz="1800" u="none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th" sz="18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ภาคแสดง</a:t>
            </a: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b="1" i="0" lang="th" sz="1800" u="none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ชนิดของประโยค 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             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1. ประธาน 1+กริยา 1</a:t>
            </a: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</a:t>
            </a:r>
            <a:r>
              <a:rPr b="1" i="0" lang="th" sz="1800" u="none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=  ประโยคความเดียว    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r>
              <a:rPr b="1" i="0" lang="th" sz="18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2.ประธาน1+กริยา1+กริยา 2</a:t>
            </a:r>
            <a:r>
              <a:rPr b="1" i="0" lang="th" sz="1800" u="none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  =  ประโยคความรวม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r>
              <a:rPr b="1" i="0" lang="th" sz="18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3.ประธาน 1+กริยา1+กริยา 2</a:t>
            </a:r>
            <a:r>
              <a:rPr b="1" i="0" lang="th" sz="1800" u="none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lang="th" sz="1800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th" sz="18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(ที่,  ซึ่ง,  ว่า)</a:t>
            </a:r>
          </a:p>
          <a:p>
            <a:pPr indent="4572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(ข้อ18-22)    =ประโยคความซ้อน</a:t>
            </a:r>
          </a:p>
        </p:txBody>
      </p:sp>
      <p:sp>
        <p:nvSpPr>
          <p:cNvPr id="294" name="Shape 294"/>
          <p:cNvSpPr/>
          <p:nvPr/>
        </p:nvSpPr>
        <p:spPr>
          <a:xfrm>
            <a:off x="112475" y="4646225"/>
            <a:ext cx="714600" cy="377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Back</a:t>
            </a:r>
          </a:p>
        </p:txBody>
      </p:sp>
      <p:sp>
        <p:nvSpPr>
          <p:cNvPr id="295" name="Shape 295"/>
          <p:cNvSpPr/>
          <p:nvPr/>
        </p:nvSpPr>
        <p:spPr>
          <a:xfrm>
            <a:off x="8197275" y="4646225"/>
            <a:ext cx="714600" cy="377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Next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idx="12" type="sldNum"/>
          </p:nvPr>
        </p:nvSpPr>
        <p:spPr>
          <a:xfrm>
            <a:off x="7042150" y="4682727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01" name="Shape 301"/>
          <p:cNvSpPr/>
          <p:nvPr/>
        </p:nvSpPr>
        <p:spPr>
          <a:xfrm>
            <a:off x="2700336" y="1653777"/>
            <a:ext cx="1009649" cy="1565671"/>
          </a:xfrm>
          <a:prstGeom prst="roundRect">
            <a:avLst>
              <a:gd fmla="val 16667" name="adj"/>
            </a:avLst>
          </a:prstGeom>
          <a:solidFill>
            <a:srgbClr val="CCFFCC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Shape 302"/>
          <p:cNvSpPr/>
          <p:nvPr/>
        </p:nvSpPr>
        <p:spPr>
          <a:xfrm>
            <a:off x="3779837" y="1653777"/>
            <a:ext cx="1512886" cy="1565671"/>
          </a:xfrm>
          <a:prstGeom prst="roundRect">
            <a:avLst>
              <a:gd fmla="val 16667" name="adj"/>
            </a:avLst>
          </a:prstGeom>
          <a:solidFill>
            <a:srgbClr val="CCFFCC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Shape 303"/>
          <p:cNvSpPr txBox="1"/>
          <p:nvPr/>
        </p:nvSpPr>
        <p:spPr>
          <a:xfrm>
            <a:off x="971550" y="76200"/>
            <a:ext cx="7848599" cy="4925615"/>
          </a:xfrm>
          <a:prstGeom prst="rect">
            <a:avLst/>
          </a:prstGeom>
          <a:noFill/>
          <a:ln cap="flat" cmpd="sng" w="9525">
            <a:solidFill>
              <a:srgbClr val="6600CC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th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   </a:t>
            </a:r>
            <a:r>
              <a:rPr b="0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th" sz="1800" u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ตอนที่ 1  เรื่องพยัญชนะ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25000"/>
              <a:buFont typeface="Arial"/>
              <a:buNone/>
            </a:pPr>
            <a:r>
              <a:rPr b="1" i="0" lang="th" sz="18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พยัญชนะ</a:t>
            </a:r>
            <a:r>
              <a:rPr b="1" i="0" lang="th" sz="1800" u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th" sz="18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หมายถึงเสียงที่เปล่งออกมาจากลำคอแล้วกระทบอวัยวะบางส่วนภายปากทำให้เสียงเปลี่ยนแปลงไป  เรียกว่า </a:t>
            </a:r>
            <a:r>
              <a:rPr b="1" i="1" lang="th" sz="1800" u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เสียงแปร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    </a:t>
            </a:r>
            <a:r>
              <a:rPr b="1" i="0" lang="th" sz="18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พยัญชนะวรรค</a:t>
            </a:r>
            <a:r>
              <a:rPr b="0" i="0" lang="th" sz="18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i="0" lang="th" sz="18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วรรคกะ</a:t>
            </a:r>
            <a:r>
              <a:rPr b="0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th" sz="1800" u="none">
                <a:solidFill>
                  <a:srgbClr val="33CC33"/>
                </a:solidFill>
                <a:latin typeface="Arial"/>
                <a:ea typeface="Arial"/>
                <a:cs typeface="Arial"/>
                <a:sym typeface="Arial"/>
              </a:rPr>
              <a:t>ก</a:t>
            </a:r>
            <a:r>
              <a:rPr b="1" i="0" lang="th" sz="18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i="0" lang="th" sz="18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ข</a:t>
            </a:r>
            <a:r>
              <a:rPr b="1" i="0" lang="th" sz="18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i="0" lang="th" sz="1800" u="none">
                <a:solidFill>
                  <a:srgbClr val="33CC33"/>
                </a:solidFill>
                <a:latin typeface="Arial"/>
                <a:ea typeface="Arial"/>
                <a:cs typeface="Arial"/>
                <a:sym typeface="Arial"/>
              </a:rPr>
              <a:t>ค</a:t>
            </a:r>
            <a:r>
              <a:rPr b="1" i="0" lang="th" sz="1800" u="none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b="1" i="0" lang="th" sz="18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ฆ</a:t>
            </a:r>
            <a:r>
              <a:rPr b="1" i="0" lang="th" sz="1800" u="none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i="0" lang="th" sz="1800" u="none">
                <a:solidFill>
                  <a:srgbClr val="00CCFF"/>
                </a:solidFill>
                <a:latin typeface="Arial"/>
                <a:ea typeface="Arial"/>
                <a:cs typeface="Arial"/>
                <a:sym typeface="Arial"/>
              </a:rPr>
              <a:t>ง</a:t>
            </a:r>
            <a:r>
              <a:rPr b="0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b="1" i="0" lang="th" sz="18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ฐานคอ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i="0" lang="th" sz="18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วรรคจะ</a:t>
            </a:r>
            <a:r>
              <a:rPr b="1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th" sz="1800" u="none">
                <a:solidFill>
                  <a:srgbClr val="33CC33"/>
                </a:solidFill>
                <a:latin typeface="Arial"/>
                <a:ea typeface="Arial"/>
                <a:cs typeface="Arial"/>
                <a:sym typeface="Arial"/>
              </a:rPr>
              <a:t>จ</a:t>
            </a:r>
            <a:r>
              <a:rPr b="1" i="0" lang="th" sz="18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i="0" lang="th" sz="18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ฉ</a:t>
            </a:r>
            <a:r>
              <a:rPr b="1" i="0" lang="th" sz="18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i="0" lang="th" sz="1800" u="none">
                <a:solidFill>
                  <a:srgbClr val="33CC33"/>
                </a:solidFill>
                <a:latin typeface="Arial"/>
                <a:ea typeface="Arial"/>
                <a:cs typeface="Arial"/>
                <a:sym typeface="Arial"/>
              </a:rPr>
              <a:t>ช</a:t>
            </a:r>
            <a:r>
              <a:rPr b="1" i="0" lang="th" sz="1800" u="none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b="1" i="0" lang="th" sz="18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ฌ </a:t>
            </a:r>
            <a:r>
              <a:rPr b="1" i="0" lang="th" sz="1800" u="none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i="0" lang="th" sz="1800" u="none">
                <a:solidFill>
                  <a:srgbClr val="00CCFF"/>
                </a:solidFill>
                <a:latin typeface="Arial"/>
                <a:ea typeface="Arial"/>
                <a:cs typeface="Arial"/>
                <a:sym typeface="Arial"/>
              </a:rPr>
              <a:t>ญ</a:t>
            </a:r>
            <a:r>
              <a:rPr b="1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		       </a:t>
            </a:r>
            <a:r>
              <a:rPr b="1" i="0" lang="th" sz="18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ฐานเพดาน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i="0" lang="th" sz="18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วรรคฏะ   </a:t>
            </a:r>
            <a:r>
              <a:rPr b="1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th" sz="1800" u="none">
                <a:solidFill>
                  <a:srgbClr val="33CC33"/>
                </a:solidFill>
                <a:latin typeface="Arial"/>
                <a:ea typeface="Arial"/>
                <a:cs typeface="Arial"/>
                <a:sym typeface="Arial"/>
              </a:rPr>
              <a:t>ฏ</a:t>
            </a:r>
            <a:r>
              <a:rPr b="1" i="0" lang="th" sz="18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i="0" lang="th" sz="18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ฐ  </a:t>
            </a:r>
            <a:r>
              <a:rPr b="1" i="0" lang="th" sz="18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i="0" lang="th" sz="1800" u="none">
                <a:solidFill>
                  <a:srgbClr val="33CC33"/>
                </a:solidFill>
                <a:latin typeface="Arial"/>
                <a:ea typeface="Arial"/>
                <a:cs typeface="Arial"/>
                <a:sym typeface="Arial"/>
              </a:rPr>
              <a:t>ฑ </a:t>
            </a:r>
            <a:r>
              <a:rPr b="1" i="0" lang="th" sz="1800" u="none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b="1" i="0" lang="th" sz="18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ฒ</a:t>
            </a:r>
            <a:r>
              <a:rPr b="1" i="0" lang="th" sz="1800" u="none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i="0" lang="th" sz="1800" u="none">
                <a:solidFill>
                  <a:srgbClr val="00CCFF"/>
                </a:solidFill>
                <a:latin typeface="Arial"/>
                <a:ea typeface="Arial"/>
                <a:cs typeface="Arial"/>
                <a:sym typeface="Arial"/>
              </a:rPr>
              <a:t>ณ</a:t>
            </a:r>
            <a:r>
              <a:rPr b="1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b="1" i="0" lang="th" sz="18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ฐานปุมเหงือก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i="0" lang="th" sz="18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วรรคตะ</a:t>
            </a:r>
            <a:r>
              <a:rPr b="1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th" sz="1800" u="none">
                <a:solidFill>
                  <a:srgbClr val="33CC33"/>
                </a:solidFill>
                <a:latin typeface="Arial"/>
                <a:ea typeface="Arial"/>
                <a:cs typeface="Arial"/>
                <a:sym typeface="Arial"/>
              </a:rPr>
              <a:t>	ต</a:t>
            </a:r>
            <a:r>
              <a:rPr b="1" i="0" lang="th" sz="18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i="0" lang="th" sz="18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ถ </a:t>
            </a:r>
            <a:r>
              <a:rPr b="1" i="0" lang="th" sz="18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i="0" lang="th" sz="1800" u="none">
                <a:solidFill>
                  <a:srgbClr val="33CC33"/>
                </a:solidFill>
                <a:latin typeface="Arial"/>
                <a:ea typeface="Arial"/>
                <a:cs typeface="Arial"/>
                <a:sym typeface="Arial"/>
              </a:rPr>
              <a:t>ท</a:t>
            </a:r>
            <a:r>
              <a:rPr b="1" i="0" lang="th" sz="1800" u="none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b="1" i="0" lang="th" sz="18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ธ </a:t>
            </a:r>
            <a:r>
              <a:rPr b="1" i="0" lang="th" sz="1800" u="none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i="0" lang="th" sz="1800" u="none">
                <a:solidFill>
                  <a:srgbClr val="00CCFF"/>
                </a:solidFill>
                <a:latin typeface="Arial"/>
                <a:ea typeface="Arial"/>
                <a:cs typeface="Arial"/>
                <a:sym typeface="Arial"/>
              </a:rPr>
              <a:t>น  </a:t>
            </a:r>
            <a:r>
              <a:rPr b="1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		</a:t>
            </a:r>
            <a:r>
              <a:rPr b="1" i="0" lang="th" sz="18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ฐานฟัน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i="0" lang="th" sz="18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วรรคปะ</a:t>
            </a:r>
            <a:r>
              <a:rPr b="1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	</a:t>
            </a:r>
            <a:r>
              <a:rPr b="1" i="0" lang="th" sz="1800" u="none">
                <a:solidFill>
                  <a:srgbClr val="33CC33"/>
                </a:solidFill>
                <a:latin typeface="Arial"/>
                <a:ea typeface="Arial"/>
                <a:cs typeface="Arial"/>
                <a:sym typeface="Arial"/>
              </a:rPr>
              <a:t>ป</a:t>
            </a:r>
            <a:r>
              <a:rPr b="1" i="0" lang="th" sz="18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i="0" lang="th" sz="18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ผ </a:t>
            </a:r>
            <a:r>
              <a:rPr b="1" i="0" lang="th" sz="18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i="0" lang="th" sz="1800" u="none">
                <a:solidFill>
                  <a:srgbClr val="33CC33"/>
                </a:solidFill>
                <a:latin typeface="Arial"/>
                <a:ea typeface="Arial"/>
                <a:cs typeface="Arial"/>
                <a:sym typeface="Arial"/>
              </a:rPr>
              <a:t>พ </a:t>
            </a:r>
            <a:r>
              <a:rPr b="1" i="0" lang="th" sz="1800" u="none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b="1" i="0" lang="th" sz="18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ภ</a:t>
            </a:r>
            <a:r>
              <a:rPr b="1" i="0" lang="th" sz="1800" u="none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i="0" lang="th" sz="1800" u="none">
                <a:solidFill>
                  <a:srgbClr val="00CCFF"/>
                </a:solidFill>
                <a:latin typeface="Arial"/>
                <a:ea typeface="Arial"/>
                <a:cs typeface="Arial"/>
                <a:sym typeface="Arial"/>
              </a:rPr>
              <a:t> ม   </a:t>
            </a:r>
            <a:r>
              <a:rPr b="1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			</a:t>
            </a:r>
            <a:r>
              <a:rPr b="1" i="0" lang="th" sz="18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ฐานริมฝีปาก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25000"/>
              <a:buFont typeface="Arial"/>
              <a:buNone/>
            </a:pPr>
            <a:r>
              <a:rPr b="1" i="0" lang="th" sz="18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</a:p>
          <a:p>
            <a:pPr indent="4572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25000"/>
              <a:buFont typeface="Arial"/>
              <a:buNone/>
            </a:pPr>
            <a:r>
              <a:rPr b="1" i="0" lang="th" sz="18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เศษวรรค</a:t>
            </a:r>
            <a:r>
              <a:rPr b="0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0" i="0" lang="th" sz="1800" u="none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th" sz="1800" u="none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ย   ร   ล   ว    ศ   ษ   ส   ห   ฬ   อ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25000"/>
              <a:buFont typeface="Arial"/>
              <a:buNone/>
            </a:pPr>
            <a:r>
              <a:rPr b="1" i="0" lang="th" sz="18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พยัญชนะบาลี  33  ตัว		พยัญชนะสันสกฤต 35 ตัว      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25000"/>
              <a:buFont typeface="Arial"/>
              <a:buNone/>
            </a:pPr>
            <a:r>
              <a:rPr b="1" i="0" lang="th" sz="1800" u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พยัญชนะอโฆษะ</a:t>
            </a:r>
            <a:r>
              <a:rPr b="1" i="0" lang="th" sz="18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 2  แถวแรก	</a:t>
            </a:r>
            <a:r>
              <a:rPr b="1" i="0" lang="th" sz="1800" u="none">
                <a:solidFill>
                  <a:srgbClr val="33CC33"/>
                </a:solidFill>
                <a:latin typeface="Arial"/>
                <a:ea typeface="Arial"/>
                <a:cs typeface="Arial"/>
                <a:sym typeface="Arial"/>
              </a:rPr>
              <a:t>สีเขียว=สิถิล</a:t>
            </a:r>
            <a:r>
              <a:rPr b="1" i="0" lang="th" sz="18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th" sz="18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สีแดง=ธนิต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25000"/>
              <a:buFont typeface="Arial"/>
              <a:buNone/>
            </a:pPr>
            <a:r>
              <a:rPr b="1" i="0" lang="th" sz="1800" u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พยัญชนะโฆษะ</a:t>
            </a:r>
            <a:r>
              <a:rPr b="1" i="0" lang="th" sz="18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   3   แถวหลัง 	</a:t>
            </a:r>
            <a:r>
              <a:rPr b="1" i="0" lang="th" sz="1800" u="none">
                <a:solidFill>
                  <a:srgbClr val="33CC33"/>
                </a:solidFill>
                <a:latin typeface="Arial"/>
                <a:ea typeface="Arial"/>
                <a:cs typeface="Arial"/>
                <a:sym typeface="Arial"/>
              </a:rPr>
              <a:t>สีเขียว=สิถิล</a:t>
            </a:r>
            <a:r>
              <a:rPr b="1" i="0" lang="th" sz="18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th" sz="18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สีแดง=ธนิต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25000"/>
              <a:buFont typeface="Arial"/>
              <a:buNone/>
            </a:pPr>
            <a:r>
              <a:rPr b="1" i="0" lang="th" sz="18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r>
              <a:rPr b="1" i="0" lang="th" sz="1800" u="none">
                <a:solidFill>
                  <a:srgbClr val="00CCFF"/>
                </a:solidFill>
                <a:latin typeface="Arial"/>
                <a:ea typeface="Arial"/>
                <a:cs typeface="Arial"/>
                <a:sym typeface="Arial"/>
              </a:rPr>
              <a:t>สีฟ้า=นาสิก</a:t>
            </a:r>
            <a:r>
              <a:rPr b="1" i="0" lang="th" sz="18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  <p:sp>
        <p:nvSpPr>
          <p:cNvPr id="304" name="Shape 304">
            <a:hlinkClick r:id="rId3"/>
          </p:cNvPr>
          <p:cNvSpPr/>
          <p:nvPr/>
        </p:nvSpPr>
        <p:spPr>
          <a:xfrm>
            <a:off x="112475" y="4646225"/>
            <a:ext cx="714600" cy="377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Back</a:t>
            </a:r>
          </a:p>
        </p:txBody>
      </p:sp>
      <p:sp>
        <p:nvSpPr>
          <p:cNvPr id="305" name="Shape 305">
            <a:hlinkClick r:id="rId4"/>
          </p:cNvPr>
          <p:cNvSpPr/>
          <p:nvPr/>
        </p:nvSpPr>
        <p:spPr>
          <a:xfrm>
            <a:off x="8197275" y="4646225"/>
            <a:ext cx="714600" cy="377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Next</a:t>
            </a:r>
          </a:p>
        </p:txBody>
      </p:sp>
      <p:sp>
        <p:nvSpPr>
          <p:cNvPr id="306" name="Shape 306">
            <a:hlinkClick r:id="rId5"/>
          </p:cNvPr>
          <p:cNvSpPr/>
          <p:nvPr/>
        </p:nvSpPr>
        <p:spPr>
          <a:xfrm>
            <a:off x="7178050" y="3794750"/>
            <a:ext cx="1394400" cy="582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/>
              <a:t> ความรู้ประกอบ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idx="12" type="sldNum"/>
          </p:nvPr>
        </p:nvSpPr>
        <p:spPr>
          <a:xfrm>
            <a:off x="7042150" y="4682727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12" name="Shape 312"/>
          <p:cNvSpPr txBox="1"/>
          <p:nvPr/>
        </p:nvSpPr>
        <p:spPr>
          <a:xfrm>
            <a:off x="1042987" y="115490"/>
            <a:ext cx="7920036" cy="4879181"/>
          </a:xfrm>
          <a:prstGeom prst="rect">
            <a:avLst/>
          </a:prstGeom>
          <a:noFill/>
          <a:ln cap="flat" cmpd="sng" w="9525">
            <a:solidFill>
              <a:srgbClr val="FF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th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0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th" sz="18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ไตรยางศ์</a:t>
            </a:r>
          </a:p>
          <a:p>
            <a:pPr indent="0" lvl="0" marL="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9933FF"/>
              </a:buClr>
              <a:buSzPct val="25000"/>
              <a:buFont typeface="Arial"/>
              <a:buNone/>
            </a:pPr>
            <a:r>
              <a:rPr b="1" i="0" lang="th" sz="1800" u="none">
                <a:solidFill>
                  <a:srgbClr val="9933FF"/>
                </a:solidFill>
                <a:latin typeface="Arial"/>
                <a:ea typeface="Arial"/>
                <a:cs typeface="Arial"/>
                <a:sym typeface="Arial"/>
              </a:rPr>
              <a:t>ไตรยางศ์</a:t>
            </a:r>
            <a:r>
              <a:rPr b="1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i="0" lang="th" sz="1800" u="none">
                <a:solidFill>
                  <a:srgbClr val="9933FF"/>
                </a:solidFill>
                <a:latin typeface="Arial"/>
                <a:ea typeface="Arial"/>
                <a:cs typeface="Arial"/>
                <a:sym typeface="Arial"/>
              </a:rPr>
              <a:t>คือการแบ่งอักษรไทยออกเป็น  3หมู่</a:t>
            </a:r>
            <a:r>
              <a:rPr b="1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ดังนี้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b="1" i="0" lang="th" sz="18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1. อักษรกลาง</a:t>
            </a:r>
            <a:r>
              <a:rPr b="0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i="0" lang="th" sz="18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มี  9 ตัว</a:t>
            </a:r>
            <a:r>
              <a:rPr b="1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th" sz="1800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คือพยัญชนะวรรคแถวที่1 + อ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b="1" i="0" lang="th" sz="18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2. อักษรสูง</a:t>
            </a:r>
            <a:r>
              <a:rPr b="1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</a:t>
            </a:r>
            <a:r>
              <a:rPr b="1" i="0" lang="th" sz="18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มี 11 ตัว</a:t>
            </a:r>
            <a:r>
              <a:rPr b="1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th" sz="1800" u="none">
                <a:solidFill>
                  <a:srgbClr val="9933FF"/>
                </a:solidFill>
                <a:latin typeface="Arial"/>
                <a:ea typeface="Arial"/>
                <a:cs typeface="Arial"/>
                <a:sym typeface="Arial"/>
              </a:rPr>
              <a:t>คือพยัญชนะวรรคแถวที่2 +ศษสห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b="1" i="0" lang="th" sz="18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3. อักษรต่ำ</a:t>
            </a:r>
            <a:r>
              <a:rPr b="1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lang="th" sz="1800">
                <a:solidFill>
                  <a:schemeClr val="dk1"/>
                </a:solidFill>
              </a:rPr>
              <a:t>  </a:t>
            </a:r>
            <a:r>
              <a:rPr b="1" i="0" lang="th" sz="18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มี 24ตัว</a:t>
            </a:r>
            <a:r>
              <a:rPr b="1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th" sz="1800" u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คือพยัญชนะที่เหลือทั้งหมด    </a:t>
            </a:r>
          </a:p>
          <a:p>
            <a:pPr indent="45720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b="1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แบ่งเป็น2ชนิดคือ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r>
              <a:rPr b="1" i="0" lang="th" sz="1800" u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-อักษรคู่</a:t>
            </a:r>
            <a:r>
              <a:rPr b="1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th" sz="1800" u="none">
                <a:solidFill>
                  <a:srgbClr val="FDA1E3"/>
                </a:solidFill>
                <a:latin typeface="Arial"/>
                <a:ea typeface="Arial"/>
                <a:cs typeface="Arial"/>
                <a:sym typeface="Arial"/>
              </a:rPr>
              <a:t>คืออักษรต่ำที่มีเสียงคู่กับอักษรสูง</a:t>
            </a:r>
            <a:r>
              <a:rPr b="1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ได้แก่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b="1" i="0" lang="th" sz="180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คฆ </a:t>
            </a:r>
            <a:r>
              <a:rPr b="1" i="0" lang="th" sz="1800" u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คู่กับ		</a:t>
            </a:r>
            <a:r>
              <a:rPr b="1" i="0" lang="th" sz="180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ข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b="1" i="0" lang="th" sz="1800" u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ชฌ </a:t>
            </a:r>
            <a:r>
              <a:rPr b="1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คู่กับ        </a:t>
            </a:r>
            <a:r>
              <a:rPr b="1" i="0" lang="th" sz="1800" u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ฉ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b="1" i="0" lang="th" sz="1800" u="non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ทธฑฒ  </a:t>
            </a:r>
            <a:r>
              <a:rPr b="1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คู่กับ        </a:t>
            </a:r>
            <a:r>
              <a:rPr b="1" i="0" lang="th" sz="1800" u="non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ถฐ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b="1" i="0" lang="th" sz="1800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พภ      </a:t>
            </a:r>
            <a:r>
              <a:rPr b="1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คู่กับ        </a:t>
            </a:r>
            <a:r>
              <a:rPr b="1" i="0" lang="th" sz="1800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ผ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b="1" i="0" lang="th" sz="180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ฟ</a:t>
            </a:r>
            <a:r>
              <a:rPr b="1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 คู่กับ        	</a:t>
            </a:r>
            <a:r>
              <a:rPr b="1" i="0" lang="th" sz="180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ฝ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b="1" i="0" lang="th" sz="1800" u="none">
                <a:solidFill>
                  <a:srgbClr val="9933FF"/>
                </a:solidFill>
                <a:latin typeface="Arial"/>
                <a:ea typeface="Arial"/>
                <a:cs typeface="Arial"/>
                <a:sym typeface="Arial"/>
              </a:rPr>
              <a:t>ซ	</a:t>
            </a:r>
            <a:r>
              <a:rPr b="1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คู่กับ        	</a:t>
            </a:r>
            <a:r>
              <a:rPr b="1" i="0" lang="th" sz="1800" u="none">
                <a:solidFill>
                  <a:srgbClr val="9933FF"/>
                </a:solidFill>
                <a:latin typeface="Arial"/>
                <a:ea typeface="Arial"/>
                <a:cs typeface="Arial"/>
                <a:sym typeface="Arial"/>
              </a:rPr>
              <a:t>สษศ</a:t>
            </a:r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b="1" i="0" lang="th" sz="180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ฮ     </a:t>
            </a:r>
            <a:r>
              <a:rPr b="1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คู่กับ        </a:t>
            </a:r>
            <a:r>
              <a:rPr b="1" i="0" lang="th" sz="180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ห      (ข้อ23-26)</a:t>
            </a:r>
          </a:p>
        </p:txBody>
      </p:sp>
      <p:pic>
        <p:nvPicPr>
          <p:cNvPr id="313" name="Shape 3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2842021"/>
            <a:ext cx="3163886" cy="2147887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Shape 314">
            <a:hlinkClick r:id="rId4"/>
          </p:cNvPr>
          <p:cNvSpPr/>
          <p:nvPr/>
        </p:nvSpPr>
        <p:spPr>
          <a:xfrm>
            <a:off x="112475" y="4646225"/>
            <a:ext cx="714600" cy="377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Back</a:t>
            </a:r>
          </a:p>
        </p:txBody>
      </p:sp>
      <p:sp>
        <p:nvSpPr>
          <p:cNvPr id="315" name="Shape 315">
            <a:hlinkClick r:id="rId5"/>
          </p:cNvPr>
          <p:cNvSpPr/>
          <p:nvPr/>
        </p:nvSpPr>
        <p:spPr>
          <a:xfrm>
            <a:off x="8197275" y="4646225"/>
            <a:ext cx="714600" cy="377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Next</a:t>
            </a:r>
          </a:p>
        </p:txBody>
      </p:sp>
      <p:sp>
        <p:nvSpPr>
          <p:cNvPr id="316" name="Shape 316">
            <a:hlinkClick r:id="rId6"/>
          </p:cNvPr>
          <p:cNvSpPr/>
          <p:nvPr/>
        </p:nvSpPr>
        <p:spPr>
          <a:xfrm>
            <a:off x="6892300" y="3474725"/>
            <a:ext cx="1417200" cy="617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64D7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/>
              <a:t>  ความรู้ประกอบ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idx="12" type="sldNum"/>
          </p:nvPr>
        </p:nvSpPr>
        <p:spPr>
          <a:xfrm>
            <a:off x="7042150" y="4682727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22" name="Shape 322"/>
          <p:cNvSpPr txBox="1"/>
          <p:nvPr/>
        </p:nvSpPr>
        <p:spPr>
          <a:xfrm>
            <a:off x="971550" y="681037"/>
            <a:ext cx="7559675" cy="3595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i="0" lang="th" sz="18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12. ข้อบกพร่องของประโยค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3333FF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rPr>
              <a:t>	ประโยคสำนวนต่างประเทศ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     </a:t>
            </a:r>
            <a:r>
              <a:rPr b="1" i="0" lang="th" sz="1800" u="none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1. แปลจากประโยคภาษาอังกฤษตรงๆ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9933FF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	     2. มีคำว่า “ความ, การ, ในการ, 	ในความ...”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9933FF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	     3. มีคำว่า “ที่, ซึ่ง, จะ”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9933FF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	     4. มี “มัน”  ขึ้นต้นประโยค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9933FF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	     5. ไม่ใช้ลักษณนาม	     (ข้อ27-29)</a:t>
            </a:r>
          </a:p>
        </p:txBody>
      </p:sp>
      <p:pic>
        <p:nvPicPr>
          <p:cNvPr id="323" name="Shape 3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2086" y="3813571"/>
            <a:ext cx="7048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Shape 324">
            <a:hlinkClick r:id="rId4"/>
          </p:cNvPr>
          <p:cNvSpPr/>
          <p:nvPr/>
        </p:nvSpPr>
        <p:spPr>
          <a:xfrm>
            <a:off x="112475" y="4646225"/>
            <a:ext cx="714600" cy="377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Back</a:t>
            </a:r>
          </a:p>
        </p:txBody>
      </p:sp>
      <p:sp>
        <p:nvSpPr>
          <p:cNvPr id="325" name="Shape 325">
            <a:hlinkClick r:id="rId5"/>
          </p:cNvPr>
          <p:cNvSpPr/>
          <p:nvPr/>
        </p:nvSpPr>
        <p:spPr>
          <a:xfrm>
            <a:off x="8197275" y="4646225"/>
            <a:ext cx="714600" cy="377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Next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>
            <p:ph idx="12" type="sldNum"/>
          </p:nvPr>
        </p:nvSpPr>
        <p:spPr>
          <a:xfrm>
            <a:off x="7042150" y="4682727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31" name="Shape 331"/>
          <p:cNvSpPr txBox="1"/>
          <p:nvPr/>
        </p:nvSpPr>
        <p:spPr>
          <a:xfrm>
            <a:off x="323850" y="1006077"/>
            <a:ext cx="8208962" cy="372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i="0" lang="th" sz="1800" u="none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12. ประโยคกำกวม</a:t>
            </a:r>
            <a:r>
              <a:rPr b="1" i="0" lang="th" sz="1800" u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rPr>
              <a:t>(ประโยคไม่ชัดเจน)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b="1" i="0" lang="th" sz="18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1. ตีความได้หลายความหมาย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	2. เว้นวรรคผิดความหมายผิดจากเดิม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	3. มีคำไม่ครบ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	4. วางส่วนขยายผิด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	5. คำทำให้กำกวม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     (ข้อ30)    </a:t>
            </a:r>
          </a:p>
        </p:txBody>
      </p:sp>
      <p:sp>
        <p:nvSpPr>
          <p:cNvPr id="332" name="Shape 332">
            <a:hlinkClick r:id="rId3"/>
          </p:cNvPr>
          <p:cNvSpPr/>
          <p:nvPr/>
        </p:nvSpPr>
        <p:spPr>
          <a:xfrm>
            <a:off x="112475" y="4646225"/>
            <a:ext cx="714600" cy="377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Back</a:t>
            </a:r>
          </a:p>
        </p:txBody>
      </p:sp>
      <p:sp>
        <p:nvSpPr>
          <p:cNvPr id="333" name="Shape 333">
            <a:hlinkClick r:id="rId4"/>
          </p:cNvPr>
          <p:cNvSpPr/>
          <p:nvPr/>
        </p:nvSpPr>
        <p:spPr>
          <a:xfrm>
            <a:off x="8197275" y="4646225"/>
            <a:ext cx="714600" cy="377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Next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idx="12" type="sldNum"/>
          </p:nvPr>
        </p:nvSpPr>
        <p:spPr>
          <a:xfrm>
            <a:off x="7042150" y="4682727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39" name="Shape 339"/>
          <p:cNvSpPr txBox="1"/>
          <p:nvPr/>
        </p:nvSpPr>
        <p:spPr>
          <a:xfrm>
            <a:off x="395287" y="951309"/>
            <a:ext cx="8280399" cy="299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i="0" lang="th" sz="18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13. ประโยคฟุ่มเฟือย (ไม่กระชับ หรือไม่กะทัดรัด)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b="1" i="0" lang="th" sz="1800" u="none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1. มีคำเกินความจำเป็น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33FF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	2. มีคำว่า “ความ, การ”  นำหน้าคำกริยา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33FF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	3. มีคำความหมายเหมือนกันซ้อนกัน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33FF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    (ข้อ31-42)</a:t>
            </a:r>
          </a:p>
        </p:txBody>
      </p:sp>
      <p:sp>
        <p:nvSpPr>
          <p:cNvPr id="340" name="Shape 340">
            <a:hlinkClick r:id="rId3"/>
          </p:cNvPr>
          <p:cNvSpPr/>
          <p:nvPr/>
        </p:nvSpPr>
        <p:spPr>
          <a:xfrm>
            <a:off x="112475" y="4646225"/>
            <a:ext cx="714600" cy="377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Back</a:t>
            </a:r>
          </a:p>
        </p:txBody>
      </p:sp>
      <p:sp>
        <p:nvSpPr>
          <p:cNvPr id="341" name="Shape 341">
            <a:hlinkClick r:id="rId4"/>
          </p:cNvPr>
          <p:cNvSpPr/>
          <p:nvPr/>
        </p:nvSpPr>
        <p:spPr>
          <a:xfrm>
            <a:off x="8197275" y="4646225"/>
            <a:ext cx="714600" cy="377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Next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ผลการค้นหารูปภาพสำหรับ รูปการ์ตูนลายไทย" id="346" name="Shape 3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9100" y="1657350"/>
            <a:ext cx="4751188" cy="3333749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Shape 347"/>
          <p:cNvSpPr txBox="1"/>
          <p:nvPr/>
        </p:nvSpPr>
        <p:spPr>
          <a:xfrm>
            <a:off x="1485900" y="1657350"/>
            <a:ext cx="65838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8" name="Shape 348"/>
          <p:cNvSpPr txBox="1"/>
          <p:nvPr/>
        </p:nvSpPr>
        <p:spPr>
          <a:xfrm>
            <a:off x="1794450" y="1561350"/>
            <a:ext cx="3509100" cy="96000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 sz="3600"/>
              <a:t>   </a:t>
            </a:r>
            <a:r>
              <a:rPr lang="th" sz="3600"/>
              <a:t>จ</a:t>
            </a:r>
            <a:r>
              <a:rPr lang="th" sz="3600"/>
              <a:t>บการนำเสนอ</a:t>
            </a:r>
          </a:p>
        </p:txBody>
      </p:sp>
      <p:sp>
        <p:nvSpPr>
          <p:cNvPr id="349" name="Shape 349">
            <a:hlinkClick r:id="rId4"/>
          </p:cNvPr>
          <p:cNvSpPr/>
          <p:nvPr/>
        </p:nvSpPr>
        <p:spPr>
          <a:xfrm>
            <a:off x="765800" y="3015675"/>
            <a:ext cx="2445900" cy="617100"/>
          </a:xfrm>
          <a:prstGeom prst="roundRect">
            <a:avLst>
              <a:gd fmla="val 16667" name="adj"/>
            </a:avLst>
          </a:prstGeom>
          <a:solidFill>
            <a:srgbClr val="A64D7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th" sz="1800"/>
              <a:t>สู้ต่อไปเพื่อวันของเรา</a:t>
            </a:r>
          </a:p>
        </p:txBody>
      </p:sp>
      <p:sp>
        <p:nvSpPr>
          <p:cNvPr id="350" name="Shape 350">
            <a:hlinkClick r:id="rId5"/>
          </p:cNvPr>
          <p:cNvSpPr/>
          <p:nvPr/>
        </p:nvSpPr>
        <p:spPr>
          <a:xfrm>
            <a:off x="112475" y="4646225"/>
            <a:ext cx="714600" cy="377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Back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2" type="sldNum"/>
          </p:nvPr>
        </p:nvSpPr>
        <p:spPr>
          <a:xfrm>
            <a:off x="7042150" y="4682727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08" name="Shape 108"/>
          <p:cNvSpPr txBox="1"/>
          <p:nvPr/>
        </p:nvSpPr>
        <p:spPr>
          <a:xfrm>
            <a:off x="827075" y="465522"/>
            <a:ext cx="6842100" cy="3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CC"/>
              </a:buClr>
              <a:buFont typeface="Tahoma"/>
              <a:buNone/>
            </a:pPr>
            <a:r>
              <a:t/>
            </a:r>
            <a:endParaRPr b="1" sz="1800">
              <a:solidFill>
                <a:srgbClr val="CC00CC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CC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CC00CC"/>
                </a:solidFill>
                <a:latin typeface="Tahoma"/>
                <a:ea typeface="Tahoma"/>
                <a:cs typeface="Tahoma"/>
                <a:sym typeface="Tahoma"/>
              </a:rPr>
              <a:t>1.พยางค์</a:t>
            </a:r>
            <a:r>
              <a:rPr b="1" i="0" lang="th" sz="1800" u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th" sz="1800" u="none">
                <a:solidFill>
                  <a:srgbClr val="33CC33"/>
                </a:solidFill>
                <a:latin typeface="Tahoma"/>
                <a:ea typeface="Tahoma"/>
                <a:cs typeface="Tahoma"/>
                <a:sym typeface="Tahoma"/>
              </a:rPr>
              <a:t>คือเสียงที่เปล่งออกมาแต่ละครั้ง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CC00CC"/>
              </a:buClr>
              <a:buSzPct val="25000"/>
              <a:buFont typeface="Tahoma"/>
              <a:buNone/>
            </a:pPr>
            <a:r>
              <a:rPr b="1" i="0" lang="th" sz="1800" u="sng">
                <a:solidFill>
                  <a:srgbClr val="CC00CC"/>
                </a:solidFill>
                <a:latin typeface="Tahoma"/>
                <a:ea typeface="Tahoma"/>
                <a:cs typeface="Tahoma"/>
                <a:sym typeface="Tahoma"/>
              </a:rPr>
              <a:t>องค์ประกอบของพยางค์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3333FF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rPr>
              <a:t>	1. พยัญชนะต้น </a:t>
            </a:r>
            <a:r>
              <a:rPr b="1" i="0" lang="th" sz="1800" u="none">
                <a:solidFill>
                  <a:srgbClr val="33CC33"/>
                </a:solidFill>
                <a:latin typeface="Tahoma"/>
                <a:ea typeface="Tahoma"/>
                <a:cs typeface="Tahoma"/>
                <a:sym typeface="Tahoma"/>
              </a:rPr>
              <a:t>ออกเสียงได้ครั้งละ 1-2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3333FF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rPr>
              <a:t>	2. สระ ..</a:t>
            </a:r>
            <a:r>
              <a:rPr b="1" i="0" lang="th" sz="1800" u="none">
                <a:solidFill>
                  <a:srgbClr val="33CC33"/>
                </a:solidFill>
                <a:latin typeface="Tahoma"/>
                <a:ea typeface="Tahoma"/>
                <a:cs typeface="Tahoma"/>
                <a:sym typeface="Tahoma"/>
              </a:rPr>
              <a:t>เสียงสั้น หรือยาว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3333FF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rPr>
              <a:t>	3. วรรณยุกต์     	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3333FF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rPr>
              <a:t>   4. พยัญชนะท้าย  </a:t>
            </a:r>
            <a:r>
              <a:rPr b="1" i="0" lang="th" sz="1800" u="none">
                <a:solidFill>
                  <a:srgbClr val="33CC33"/>
                </a:solidFill>
                <a:latin typeface="Tahoma"/>
                <a:ea typeface="Tahoma"/>
                <a:cs typeface="Tahoma"/>
                <a:sym typeface="Tahoma"/>
              </a:rPr>
              <a:t>ออกเสียงได้ครั้งละ 1</a:t>
            </a: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6650" y="3751825"/>
            <a:ext cx="1554600" cy="119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>
            <a:hlinkClick r:id="rId4"/>
          </p:cNvPr>
          <p:cNvSpPr/>
          <p:nvPr/>
        </p:nvSpPr>
        <p:spPr>
          <a:xfrm>
            <a:off x="112475" y="4646225"/>
            <a:ext cx="714600" cy="377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Back</a:t>
            </a:r>
          </a:p>
        </p:txBody>
      </p:sp>
      <p:sp>
        <p:nvSpPr>
          <p:cNvPr id="111" name="Shape 111"/>
          <p:cNvSpPr/>
          <p:nvPr/>
        </p:nvSpPr>
        <p:spPr>
          <a:xfrm>
            <a:off x="8197275" y="4646225"/>
            <a:ext cx="714600" cy="377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Next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7109450" y="1028700"/>
            <a:ext cx="10878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>
            <a:hlinkClick r:id="rId5"/>
          </p:cNvPr>
          <p:cNvSpPr/>
          <p:nvPr/>
        </p:nvSpPr>
        <p:spPr>
          <a:xfrm>
            <a:off x="2824950" y="3303525"/>
            <a:ext cx="1358400" cy="7314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DDDDDD"/>
              </a:gs>
              <a:gs pos="100000">
                <a:srgbClr val="91919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EAEAE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/>
              <a:t>ความรู้ประกอบ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2" type="sldNum"/>
          </p:nvPr>
        </p:nvSpPr>
        <p:spPr>
          <a:xfrm>
            <a:off x="7042150" y="4682727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19" name="Shape 119"/>
          <p:cNvSpPr txBox="1"/>
          <p:nvPr/>
        </p:nvSpPr>
        <p:spPr>
          <a:xfrm>
            <a:off x="487362" y="284559"/>
            <a:ext cx="8459700" cy="4124400"/>
          </a:xfrm>
          <a:prstGeom prst="rect">
            <a:avLst/>
          </a:prstGeom>
          <a:noFill/>
          <a:ln cap="flat" cmpd="sng" w="9525">
            <a:solidFill>
              <a:schemeClr val="hlink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2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	</a:t>
            </a:r>
            <a:r>
              <a:rPr b="1" i="0" lang="th" sz="2600" u="none">
                <a:solidFill>
                  <a:srgbClr val="FF3300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b="1" i="0" lang="th" sz="1800" u="none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พยางค์</a:t>
            </a:r>
          </a:p>
          <a:p>
            <a:pPr indent="0" lvl="0" marL="0" marR="0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ahoma"/>
              <a:buNone/>
            </a:pPr>
            <a:r>
              <a:rPr b="1" i="0" lang="th" sz="1800" u="sng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th" sz="1800" u="none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th" sz="1800" u="sng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พยางค์</a:t>
            </a:r>
            <a:r>
              <a:rPr b="1" i="0" lang="th" sz="1800" u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</a:t>
            </a:r>
            <a:r>
              <a:rPr b="1" i="0" lang="th" sz="1800" u="none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คือเสียงที่เปล่งออกมาแต่ละครั้งเปล่งออกมา1 ครั้ง เรียกว่า 1 พยางค์  เช่น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	นมัสการ  </a:t>
            </a:r>
            <a:r>
              <a:rPr b="1" i="0" lang="th" sz="1800" u="none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อ่านว่า	 </a:t>
            </a:r>
            <a:r>
              <a:rPr b="1" i="0" lang="th" sz="18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นะ-มัด-สะ-กาน</a:t>
            </a:r>
            <a:r>
              <a:rPr b="1" i="0" lang="th" sz="1800" u="none">
                <a:solidFill>
                  <a:srgbClr val="33CC33"/>
                </a:solidFill>
                <a:latin typeface="Tahoma"/>
                <a:ea typeface="Tahoma"/>
                <a:cs typeface="Tahoma"/>
                <a:sym typeface="Tahoma"/>
              </a:rPr>
              <a:t>มี 4 เสียง 4 พยางค์</a:t>
            </a:r>
          </a:p>
          <a:p>
            <a:pPr indent="0" lvl="0" marL="0" marR="0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6600CC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6600CC"/>
                </a:solidFill>
                <a:latin typeface="Tahoma"/>
                <a:ea typeface="Tahoma"/>
                <a:cs typeface="Tahoma"/>
                <a:sym typeface="Tahoma"/>
              </a:rPr>
              <a:t>องค์ประกอบของพยางค์ (โครงสร้างของพยางค์)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</a:t>
            </a:r>
            <a:r>
              <a:rPr b="1" i="0" lang="th" sz="1800" u="none">
                <a:solidFill>
                  <a:srgbClr val="CC0099"/>
                </a:solidFill>
                <a:latin typeface="Tahoma"/>
                <a:ea typeface="Tahoma"/>
                <a:cs typeface="Tahoma"/>
                <a:sym typeface="Tahoma"/>
              </a:rPr>
              <a:t>1. พยัญชนะต้น 	</a:t>
            </a: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- </a:t>
            </a:r>
            <a:r>
              <a:rPr b="1" i="0" lang="th" sz="1800" u="none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ออกเสียงได้ครั้งละ 1-2 เสียง</a:t>
            </a:r>
          </a:p>
          <a:p>
            <a:pPr indent="0" lvl="0" marL="0" marR="0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</a:t>
            </a:r>
            <a:r>
              <a:rPr b="1" i="0" lang="th" sz="1800" u="none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2. สระ</a:t>
            </a: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		- </a:t>
            </a:r>
            <a:r>
              <a:rPr b="1" i="0" lang="th" sz="1800" u="none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ออกได้เป็นเสียงสั้นหรือเสียงยา</a:t>
            </a:r>
          </a:p>
          <a:p>
            <a:pPr indent="0" lvl="0" marL="0" marR="0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</a:t>
            </a:r>
            <a:r>
              <a:rPr b="1" i="0" lang="th" sz="1800" u="none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3. วรรณยุกต์</a:t>
            </a: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	- </a:t>
            </a:r>
            <a:r>
              <a:rPr b="1" i="0" lang="th" sz="18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เสียงวรรณยุกต์ที่ถูกต้องให้เทียบกับ      </a:t>
            </a:r>
            <a:r>
              <a:rPr b="1" i="0" lang="th" sz="1800" u="none">
                <a:solidFill>
                  <a:srgbClr val="CC0099"/>
                </a:solidFill>
                <a:latin typeface="Tahoma"/>
                <a:ea typeface="Tahoma"/>
                <a:cs typeface="Tahoma"/>
                <a:sym typeface="Tahoma"/>
              </a:rPr>
              <a:t>“ก</a:t>
            </a:r>
            <a:r>
              <a:rPr b="1" i="0" lang="th" sz="1800" u="none">
                <a:solidFill>
                  <a:srgbClr val="CC0099"/>
                </a:solidFill>
                <a:latin typeface="Tahoma"/>
                <a:ea typeface="Tahoma"/>
                <a:cs typeface="Tahoma"/>
                <a:sym typeface="Tahoma"/>
              </a:rPr>
              <a:t>”</a:t>
            </a:r>
          </a:p>
          <a:p>
            <a:pPr indent="0" lvl="0" marL="0" marR="0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r>
              <a:rPr b="1" i="0" lang="th" sz="1800" u="none">
                <a:solidFill>
                  <a:srgbClr val="CC0099"/>
                </a:solidFill>
                <a:latin typeface="Tahoma"/>
                <a:ea typeface="Tahoma"/>
                <a:cs typeface="Tahoma"/>
                <a:sym typeface="Tahoma"/>
              </a:rPr>
              <a:t>4. พยัญชนะท้าย</a:t>
            </a: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- </a:t>
            </a:r>
            <a:r>
              <a:rPr b="1" i="0" lang="th" sz="1800" u="none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ออกเสียงได้ครั้งละ 1 เสียง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1258887" y="4192190"/>
            <a:ext cx="7632699" cy="434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Shape 121">
            <a:hlinkClick r:id="rId3"/>
          </p:cNvPr>
          <p:cNvSpPr/>
          <p:nvPr/>
        </p:nvSpPr>
        <p:spPr>
          <a:xfrm>
            <a:off x="112475" y="4646225"/>
            <a:ext cx="714600" cy="377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Back</a:t>
            </a:r>
          </a:p>
        </p:txBody>
      </p:sp>
      <p:sp>
        <p:nvSpPr>
          <p:cNvPr id="122" name="Shape 122">
            <a:hlinkClick r:id="rId4"/>
          </p:cNvPr>
          <p:cNvSpPr/>
          <p:nvPr/>
        </p:nvSpPr>
        <p:spPr>
          <a:xfrm>
            <a:off x="8197275" y="4646225"/>
            <a:ext cx="714600" cy="377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Next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2" type="sldNum"/>
          </p:nvPr>
        </p:nvSpPr>
        <p:spPr>
          <a:xfrm>
            <a:off x="7042150" y="4682727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28" name="Shape 128"/>
          <p:cNvSpPr txBox="1"/>
          <p:nvPr/>
        </p:nvSpPr>
        <p:spPr>
          <a:xfrm>
            <a:off x="827087" y="735806"/>
            <a:ext cx="7920036" cy="3599258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FF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ตัวอย่างข้อสอบ	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ข้อใดมีโครงสร้างของพยางค์ต่างไปจากข้ออื่น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b="1" i="0" lang="th" sz="1800" u="none">
                <a:solidFill>
                  <a:srgbClr val="CC3300"/>
                </a:solidFill>
                <a:latin typeface="Tahoma"/>
                <a:ea typeface="Tahoma"/>
                <a:cs typeface="Tahoma"/>
                <a:sym typeface="Tahoma"/>
              </a:rPr>
              <a:t>1.น้ำ	   2.น้อย	3.แพ้	   4. ไฟ                      </a:t>
            </a:r>
            <a:r>
              <a:rPr b="1" i="0" lang="th" sz="1800" u="sng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วิธีอธิบายคำตอบที่ถูกต้อง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		</a:t>
            </a:r>
            <a:r>
              <a:rPr b="1" i="0" lang="th" sz="1800" u="none">
                <a:solidFill>
                  <a:srgbClr val="CC0099"/>
                </a:solidFill>
                <a:latin typeface="Tahoma"/>
                <a:ea typeface="Tahoma"/>
                <a:cs typeface="Tahoma"/>
                <a:sym typeface="Tahoma"/>
              </a:rPr>
              <a:t>1. น้ำ</a:t>
            </a: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</a:t>
            </a:r>
            <a:r>
              <a:rPr b="1" i="0" lang="th" sz="1800" u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= น๊   +	า   +	ม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	</a:t>
            </a:r>
            <a:r>
              <a:rPr b="1" i="0" lang="th" sz="1800" u="none">
                <a:solidFill>
                  <a:srgbClr val="CC0099"/>
                </a:solidFill>
                <a:latin typeface="Tahoma"/>
                <a:ea typeface="Tahoma"/>
                <a:cs typeface="Tahoma"/>
                <a:sym typeface="Tahoma"/>
              </a:rPr>
              <a:t>2. น้อย </a:t>
            </a:r>
            <a:r>
              <a:rPr b="1" i="0" lang="th" sz="1800" u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= น๊  +	อ   +	ย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	</a:t>
            </a:r>
            <a:r>
              <a:rPr b="1" i="0" lang="th" sz="1800" u="none">
                <a:solidFill>
                  <a:srgbClr val="CC0099"/>
                </a:solidFill>
                <a:latin typeface="Tahoma"/>
                <a:ea typeface="Tahoma"/>
                <a:cs typeface="Tahoma"/>
                <a:sym typeface="Tahoma"/>
              </a:rPr>
              <a:t>3. แพ้</a:t>
            </a: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r>
              <a:rPr b="1" i="0" lang="th" sz="1800" u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= พ๊  +	แ   +.........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	</a:t>
            </a:r>
            <a:r>
              <a:rPr b="1" i="0" lang="th" sz="1800" u="none">
                <a:solidFill>
                  <a:srgbClr val="CC0099"/>
                </a:solidFill>
                <a:latin typeface="Tahoma"/>
                <a:ea typeface="Tahoma"/>
                <a:cs typeface="Tahoma"/>
                <a:sym typeface="Tahoma"/>
              </a:rPr>
              <a:t>4.ไฟ</a:t>
            </a: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</a:t>
            </a:r>
            <a:r>
              <a:rPr b="1" i="0" lang="th" sz="1800" u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= ฟ  +	ะ   +	ย  +	สามัญ</a:t>
            </a: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008000"/>
                </a:solidFill>
                <a:latin typeface="Tahoma"/>
                <a:ea typeface="Tahoma"/>
                <a:cs typeface="Tahoma"/>
                <a:sym typeface="Tahoma"/>
              </a:rPr>
              <a:t>คำตอบ</a:t>
            </a:r>
            <a:r>
              <a:rPr b="1" i="0" lang="th" sz="1800" u="none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ที่ถูกคือ   คำตอบข้อ 3</a:t>
            </a:r>
            <a:r>
              <a:rPr b="1" i="0" lang="th" sz="1800" u="none">
                <a:solidFill>
                  <a:srgbClr val="008000"/>
                </a:solidFill>
                <a:latin typeface="Tahoma"/>
                <a:ea typeface="Tahoma"/>
                <a:cs typeface="Tahoma"/>
                <a:sym typeface="Tahoma"/>
              </a:rPr>
              <a:t>  เพราะไม่มี		                                      พยัญชนะท้าย   </a:t>
            </a:r>
          </a:p>
        </p:txBody>
      </p:sp>
      <p:sp>
        <p:nvSpPr>
          <p:cNvPr id="129" name="Shape 129"/>
          <p:cNvSpPr/>
          <p:nvPr/>
        </p:nvSpPr>
        <p:spPr>
          <a:xfrm>
            <a:off x="112475" y="4646225"/>
            <a:ext cx="714600" cy="377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Back</a:t>
            </a:r>
          </a:p>
        </p:txBody>
      </p:sp>
      <p:sp>
        <p:nvSpPr>
          <p:cNvPr id="130" name="Shape 130"/>
          <p:cNvSpPr/>
          <p:nvPr/>
        </p:nvSpPr>
        <p:spPr>
          <a:xfrm>
            <a:off x="8197275" y="4646225"/>
            <a:ext cx="714600" cy="377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Next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2" type="sldNum"/>
          </p:nvPr>
        </p:nvSpPr>
        <p:spPr>
          <a:xfrm>
            <a:off x="7042150" y="4682727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36" name="Shape 136"/>
          <p:cNvSpPr txBox="1"/>
          <p:nvPr/>
        </p:nvSpPr>
        <p:spPr>
          <a:xfrm>
            <a:off x="1042987" y="735806"/>
            <a:ext cx="7847012" cy="3670696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  <a:buFont typeface="Tahoma"/>
              <a:buNone/>
            </a:pPr>
            <a:r>
              <a:rPr b="1" i="0" lang="th" sz="2600" u="sng">
                <a:solidFill>
                  <a:srgbClr val="CC33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th" sz="1800" u="sng">
                <a:solidFill>
                  <a:srgbClr val="CC3300"/>
                </a:solidFill>
                <a:latin typeface="Tahoma"/>
                <a:ea typeface="Tahoma"/>
                <a:cs typeface="Tahoma"/>
                <a:sym typeface="Tahoma"/>
              </a:rPr>
              <a:t>พยางค์มี 2 ชนิด</a:t>
            </a:r>
            <a:r>
              <a:rPr b="1" i="0" lang="th" sz="1800" u="none">
                <a:solidFill>
                  <a:srgbClr val="CC3300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b="1" i="0" lang="th" sz="1800" u="none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คือ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b="1" i="0" lang="th" sz="1800" u="none">
                <a:solidFill>
                  <a:srgbClr val="CC3300"/>
                </a:solidFill>
                <a:latin typeface="Tahoma"/>
                <a:ea typeface="Tahoma"/>
                <a:cs typeface="Tahoma"/>
                <a:sym typeface="Tahoma"/>
              </a:rPr>
              <a:t>1.พยางค์เปิด </a:t>
            </a:r>
            <a:r>
              <a:rPr b="1" i="0" lang="th" sz="1800" u="none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คือ  พยางค์ที่ไม่มีเสียงตัวสะกดอยู่ท้ายพยางค์</a:t>
            </a: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r>
              <a:rPr b="1" i="0" lang="th" sz="1800" u="none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เช่น  แม่   จ๋า    หนู   กลัว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b="1" i="0" lang="th" sz="1800" u="none">
                <a:solidFill>
                  <a:srgbClr val="CC3300"/>
                </a:solidFill>
                <a:latin typeface="Tahoma"/>
                <a:ea typeface="Tahoma"/>
                <a:cs typeface="Tahoma"/>
                <a:sym typeface="Tahoma"/>
              </a:rPr>
              <a:t>2.พยางค์ปิด </a:t>
            </a:r>
            <a:r>
              <a:rPr b="1" i="0" lang="th" sz="1800" u="none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คือ  พยางค์ที่มีเสียงตัวสะกดอยู่ท้ายพยางค์</a:t>
            </a: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b="1" i="0" lang="th" sz="1800" u="none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รวมทั้งคำที่ประสมสระ  อำ   ไอ  ใอ  เอา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	</a:t>
            </a:r>
            <a:r>
              <a:rPr b="1" i="0" lang="th" sz="18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อำ </a:t>
            </a: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</a:t>
            </a:r>
            <a:r>
              <a:rPr b="1" i="0" lang="th" sz="1800" u="none">
                <a:solidFill>
                  <a:srgbClr val="CC0099"/>
                </a:solidFill>
                <a:latin typeface="Tahoma"/>
                <a:ea typeface="Tahoma"/>
                <a:cs typeface="Tahoma"/>
                <a:sym typeface="Tahoma"/>
              </a:rPr>
              <a:t>=      อ +  ะ +  ม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	ไอ ใอ </a:t>
            </a:r>
            <a:r>
              <a:rPr b="1" i="0" lang="th" sz="1800" u="none">
                <a:solidFill>
                  <a:srgbClr val="CC0099"/>
                </a:solidFill>
                <a:latin typeface="Tahoma"/>
                <a:ea typeface="Tahoma"/>
                <a:cs typeface="Tahoma"/>
                <a:sym typeface="Tahoma"/>
              </a:rPr>
              <a:t>=     อ + ะ +  ย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	เอา     </a:t>
            </a:r>
            <a:r>
              <a:rPr b="1" i="0" lang="th" sz="1800" u="none">
                <a:solidFill>
                  <a:srgbClr val="CC0099"/>
                </a:solidFill>
                <a:latin typeface="Tahoma"/>
                <a:ea typeface="Tahoma"/>
                <a:cs typeface="Tahoma"/>
                <a:sym typeface="Tahoma"/>
              </a:rPr>
              <a:t>=     อ + ะ +  ว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1800" u="none">
              <a:solidFill>
                <a:srgbClr val="CC009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ดังนั้นจะเห็นได้ว่า  สระ  อำ ไอ ใอ เอา  มีเสียงตัวสะกด</a:t>
            </a: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r>
              <a:rPr b="1" i="0" lang="th" sz="1800" u="sng">
                <a:solidFill>
                  <a:srgbClr val="CC66FF"/>
                </a:solidFill>
                <a:latin typeface="Tahoma"/>
                <a:ea typeface="Tahoma"/>
                <a:cs typeface="Tahoma"/>
                <a:sym typeface="Tahoma"/>
              </a:rPr>
              <a:t>ม  ย  ว</a:t>
            </a: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b="1" i="0" lang="th" sz="1800" u="none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พยางค์ที่ประสมสระ 3 ตัวนี้จึงเป็นพยางค์ปิด	</a:t>
            </a:r>
          </a:p>
        </p:txBody>
      </p:sp>
      <p:sp>
        <p:nvSpPr>
          <p:cNvPr id="137" name="Shape 137"/>
          <p:cNvSpPr/>
          <p:nvPr/>
        </p:nvSpPr>
        <p:spPr>
          <a:xfrm>
            <a:off x="112475" y="4646225"/>
            <a:ext cx="714600" cy="377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Back</a:t>
            </a:r>
          </a:p>
        </p:txBody>
      </p:sp>
      <p:sp>
        <p:nvSpPr>
          <p:cNvPr id="138" name="Shape 138"/>
          <p:cNvSpPr/>
          <p:nvPr/>
        </p:nvSpPr>
        <p:spPr>
          <a:xfrm>
            <a:off x="8197275" y="4646225"/>
            <a:ext cx="714600" cy="377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Next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611175" y="735800"/>
            <a:ext cx="8384100" cy="41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2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		</a:t>
            </a:r>
            <a:r>
              <a:rPr b="1" i="0" lang="th" sz="1800" u="sng">
                <a:solidFill>
                  <a:srgbClr val="CC0099"/>
                </a:solidFill>
                <a:latin typeface="Tahoma"/>
                <a:ea typeface="Tahoma"/>
                <a:cs typeface="Tahoma"/>
                <a:sym typeface="Tahoma"/>
              </a:rPr>
              <a:t>ตอนที่ 2 เรื่องเสียงสระ</a:t>
            </a:r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1800" u="sng">
              <a:solidFill>
                <a:srgbClr val="CC009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45720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ct val="25000"/>
              <a:buFont typeface="Tahoma"/>
              <a:buNone/>
            </a:pPr>
            <a:r>
              <a:rPr b="1" i="0" lang="th" sz="1800" u="sng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rPr>
              <a:t>สระ</a:t>
            </a:r>
            <a:r>
              <a:rPr b="1" i="0" lang="th" sz="18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th" sz="1800" u="none">
                <a:solidFill>
                  <a:srgbClr val="008000"/>
                </a:solidFill>
                <a:latin typeface="Tahoma"/>
                <a:ea typeface="Tahoma"/>
                <a:cs typeface="Tahoma"/>
                <a:sym typeface="Tahoma"/>
              </a:rPr>
              <a:t> หมายถึง</a:t>
            </a:r>
            <a:r>
              <a:rPr b="1" i="0" lang="th" sz="1800" u="none">
                <a:solidFill>
                  <a:srgbClr val="33CC33"/>
                </a:solidFill>
                <a:latin typeface="Tahoma"/>
                <a:ea typeface="Tahoma"/>
                <a:cs typeface="Tahoma"/>
                <a:sym typeface="Tahoma"/>
              </a:rPr>
              <a:t>เสียงที่เปล่งออกมาจากลำคอ</a:t>
            </a:r>
            <a:r>
              <a:rPr b="1" i="0" lang="th" sz="18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โดยไม่กระทบอวัยวะส่วนใด ภายปาก  เรียกว่า</a:t>
            </a:r>
            <a:r>
              <a:rPr b="1" i="0" lang="th" sz="18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b="1" i="0" lang="th" sz="1800" u="none">
                <a:solidFill>
                  <a:srgbClr val="33CC33"/>
                </a:solidFill>
                <a:latin typeface="Tahoma"/>
                <a:ea typeface="Tahoma"/>
                <a:cs typeface="Tahoma"/>
                <a:sym typeface="Tahoma"/>
              </a:rPr>
              <a:t>เสียงแท้</a:t>
            </a:r>
            <a:r>
              <a:rPr b="1" i="0" lang="th" sz="18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18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th" sz="1800" u="sng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แบ่งเป็น 2 ชนิด คือ </a:t>
            </a:r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1800" u="sng">
              <a:solidFill>
                <a:schemeClr val="folHlink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b="1" i="0" lang="th" sz="1800" u="none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      </a:t>
            </a:r>
            <a:r>
              <a:rPr b="1" i="0" lang="th" sz="1800" u="none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1.สระแท้	          2.สระประสม</a:t>
            </a:r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1800" u="none">
              <a:solidFill>
                <a:schemeClr val="hlink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9933FF"/>
              </a:buClr>
              <a:buSzPct val="25000"/>
              <a:buFont typeface="Tahoma"/>
              <a:buNone/>
            </a:pPr>
            <a:r>
              <a:rPr b="1" i="0" lang="th" sz="1800" u="sng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1. สระแท้(สระเดี่ยว</a:t>
            </a:r>
            <a:r>
              <a:rPr b="1" i="0" lang="th" sz="1800" u="none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</a:t>
            </a:r>
            <a:r>
              <a:rPr b="1" i="0" lang="th" sz="1800" u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หมายถึงสระที่เปล่งเสียงออกมาเสียงเดียว  มี</a:t>
            </a:r>
            <a:r>
              <a:rPr b="1" i="0" lang="th" sz="18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th" sz="1800" u="none">
                <a:solidFill>
                  <a:srgbClr val="008000"/>
                </a:solidFill>
                <a:latin typeface="Tahoma"/>
                <a:ea typeface="Tahoma"/>
                <a:cs typeface="Tahoma"/>
                <a:sym typeface="Tahoma"/>
              </a:rPr>
              <a:t>18  เสียง</a:t>
            </a:r>
            <a:r>
              <a:rPr b="1" i="0" lang="th" sz="18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    </a:t>
            </a:r>
            <a:r>
              <a:rPr b="1" i="0" lang="th" sz="1800" u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แบ่งเป็น 2 ชนิด คือ</a:t>
            </a:r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1800" u="none">
              <a:solidFill>
                <a:srgbClr val="0066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     </a:t>
            </a:r>
            <a:r>
              <a:rPr b="1" i="0" lang="th" sz="1800" u="none">
                <a:solidFill>
                  <a:srgbClr val="00CC00"/>
                </a:solidFill>
                <a:latin typeface="Tahoma"/>
                <a:ea typeface="Tahoma"/>
                <a:cs typeface="Tahoma"/>
                <a:sym typeface="Tahoma"/>
              </a:rPr>
              <a:t>1.รัสสระ		2.ทีฆสระ      </a:t>
            </a:r>
          </a:p>
        </p:txBody>
      </p:sp>
      <p:sp>
        <p:nvSpPr>
          <p:cNvPr id="144" name="Shape 144">
            <a:hlinkClick r:id="rId3"/>
          </p:cNvPr>
          <p:cNvSpPr/>
          <p:nvPr/>
        </p:nvSpPr>
        <p:spPr>
          <a:xfrm>
            <a:off x="6400800" y="4057650"/>
            <a:ext cx="1566000" cy="822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5A6BD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th"/>
              <a:t>   ความรู้ประกอบ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 txBox="1"/>
          <p:nvPr>
            <p:ph idx="12" type="sldNum"/>
          </p:nvPr>
        </p:nvSpPr>
        <p:spPr>
          <a:xfrm>
            <a:off x="7042150" y="4682727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46" name="Shape 146"/>
          <p:cNvSpPr/>
          <p:nvPr/>
        </p:nvSpPr>
        <p:spPr>
          <a:xfrm>
            <a:off x="112475" y="4646225"/>
            <a:ext cx="714600" cy="377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Back</a:t>
            </a:r>
          </a:p>
        </p:txBody>
      </p:sp>
      <p:sp>
        <p:nvSpPr>
          <p:cNvPr id="147" name="Shape 147"/>
          <p:cNvSpPr/>
          <p:nvPr/>
        </p:nvSpPr>
        <p:spPr>
          <a:xfrm>
            <a:off x="8197275" y="4646225"/>
            <a:ext cx="714600" cy="377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Next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2" type="sldNum"/>
          </p:nvPr>
        </p:nvSpPr>
        <p:spPr>
          <a:xfrm>
            <a:off x="7042150" y="4682727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53" name="Shape 153"/>
          <p:cNvSpPr txBox="1"/>
          <p:nvPr/>
        </p:nvSpPr>
        <p:spPr>
          <a:xfrm>
            <a:off x="1116012" y="627459"/>
            <a:ext cx="7848599" cy="3807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54000" lvl="0" marL="3429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9933FF"/>
              </a:buClr>
              <a:buSzPct val="100000"/>
              <a:buFont typeface="Tahoma"/>
              <a:buAutoNum type="arabicParenR"/>
            </a:pPr>
            <a:r>
              <a:rPr b="1" i="0" lang="th" sz="1800" u="sng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รัสสระ</a:t>
            </a:r>
            <a:r>
              <a:rPr b="1" i="0" lang="th" sz="1800" u="sng">
                <a:solidFill>
                  <a:srgbClr val="CC0099"/>
                </a:solidFill>
                <a:latin typeface="Tahoma"/>
                <a:ea typeface="Tahoma"/>
                <a:cs typeface="Tahoma"/>
                <a:sym typeface="Tahoma"/>
              </a:rPr>
              <a:t>(เสียงสั้น)</a:t>
            </a: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	</a:t>
            </a:r>
            <a:r>
              <a:rPr b="1" i="0" lang="th" sz="1800" u="none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2) </a:t>
            </a:r>
            <a:r>
              <a:rPr b="1" i="0" lang="th" sz="1800" u="sng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ทีฆสระ(เสียงยาว)</a:t>
            </a:r>
          </a:p>
          <a:p>
            <a:pPr indent="-342900" lvl="0" marL="342900" marR="0" rtl="0" algn="l">
              <a:lnSpc>
                <a:spcPct val="7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	</a:t>
            </a:r>
            <a:r>
              <a:rPr b="1" i="0" lang="th" sz="1800" u="none">
                <a:solidFill>
                  <a:srgbClr val="CC0099"/>
                </a:solidFill>
                <a:latin typeface="Tahoma"/>
                <a:ea typeface="Tahoma"/>
                <a:cs typeface="Tahoma"/>
                <a:sym typeface="Tahoma"/>
              </a:rPr>
              <a:t>อะ		</a:t>
            </a: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	</a:t>
            </a:r>
            <a:r>
              <a:rPr b="1" i="0" lang="th" sz="1800" u="none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อา</a:t>
            </a:r>
          </a:p>
          <a:p>
            <a:pPr indent="-342900" lvl="0" marL="342900" marR="0" rtl="0" algn="l">
              <a:lnSpc>
                <a:spcPct val="7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	</a:t>
            </a:r>
            <a:r>
              <a:rPr b="1" i="0" lang="th" sz="1800" u="none">
                <a:solidFill>
                  <a:srgbClr val="CC0099"/>
                </a:solidFill>
                <a:latin typeface="Tahoma"/>
                <a:ea typeface="Tahoma"/>
                <a:cs typeface="Tahoma"/>
                <a:sym typeface="Tahoma"/>
              </a:rPr>
              <a:t>อิ</a:t>
            </a:r>
            <a:r>
              <a:rPr b="1" i="0" lang="th" sz="1800" u="none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		</a:t>
            </a:r>
            <a:r>
              <a:rPr b="1" i="0" lang="th" sz="1800" u="none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อี</a:t>
            </a:r>
          </a:p>
          <a:p>
            <a:pPr indent="-342900" lvl="0" marL="342900" marR="0" rtl="0" algn="l">
              <a:lnSpc>
                <a:spcPct val="7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	</a:t>
            </a:r>
            <a:r>
              <a:rPr b="1" i="0" lang="th" sz="1800" u="none">
                <a:solidFill>
                  <a:srgbClr val="CC0099"/>
                </a:solidFill>
                <a:latin typeface="Tahoma"/>
                <a:ea typeface="Tahoma"/>
                <a:cs typeface="Tahoma"/>
                <a:sym typeface="Tahoma"/>
              </a:rPr>
              <a:t>อึ</a:t>
            </a: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			</a:t>
            </a:r>
            <a:r>
              <a:rPr b="1" i="0" lang="th" sz="1800" u="none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อื</a:t>
            </a:r>
          </a:p>
          <a:p>
            <a:pPr indent="-342900" lvl="0" marL="342900" marR="0" rtl="0" algn="l">
              <a:lnSpc>
                <a:spcPct val="75000"/>
              </a:lnSpc>
              <a:spcBef>
                <a:spcPts val="64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		</a:t>
            </a:r>
            <a:r>
              <a:rPr b="1" i="0" lang="th" sz="1800" u="none">
                <a:solidFill>
                  <a:srgbClr val="CC0099"/>
                </a:solidFill>
                <a:latin typeface="Tahoma"/>
                <a:ea typeface="Tahoma"/>
                <a:cs typeface="Tahoma"/>
                <a:sym typeface="Tahoma"/>
              </a:rPr>
              <a:t>อุ</a:t>
            </a:r>
            <a:r>
              <a:rPr b="1" i="0" lang="th" sz="1800" u="none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				อู</a:t>
            </a:r>
          </a:p>
          <a:p>
            <a:pPr indent="-342900" lvl="0" marL="342900" marR="0" rtl="0" algn="l">
              <a:lnSpc>
                <a:spcPct val="75000"/>
              </a:lnSpc>
              <a:spcBef>
                <a:spcPts val="64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		</a:t>
            </a:r>
            <a:r>
              <a:rPr b="1" i="0" lang="th" sz="1800" u="none">
                <a:solidFill>
                  <a:srgbClr val="CC0099"/>
                </a:solidFill>
                <a:latin typeface="Tahoma"/>
                <a:ea typeface="Tahoma"/>
                <a:cs typeface="Tahoma"/>
                <a:sym typeface="Tahoma"/>
              </a:rPr>
              <a:t>โอะ</a:t>
            </a:r>
            <a:r>
              <a:rPr b="1" i="0" lang="th" sz="1800" u="none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				โอ</a:t>
            </a:r>
          </a:p>
          <a:p>
            <a:pPr indent="-342900" lvl="0" marL="342900" marR="0" rtl="0" algn="l">
              <a:lnSpc>
                <a:spcPct val="7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	</a:t>
            </a:r>
            <a:r>
              <a:rPr b="1" i="0" lang="th" sz="1800" u="none">
                <a:solidFill>
                  <a:srgbClr val="CC0099"/>
                </a:solidFill>
                <a:latin typeface="Tahoma"/>
                <a:ea typeface="Tahoma"/>
                <a:cs typeface="Tahoma"/>
                <a:sym typeface="Tahoma"/>
              </a:rPr>
              <a:t>เอะ</a:t>
            </a: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			</a:t>
            </a:r>
            <a:r>
              <a:rPr b="1" i="0" lang="th" sz="1800" u="none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เอ</a:t>
            </a:r>
          </a:p>
          <a:p>
            <a:pPr indent="-342900" lvl="0" marL="342900" marR="0" rtl="0" algn="l">
              <a:lnSpc>
                <a:spcPct val="7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	</a:t>
            </a:r>
            <a:r>
              <a:rPr b="1" i="0" lang="th" sz="1800" u="none">
                <a:solidFill>
                  <a:srgbClr val="CC0099"/>
                </a:solidFill>
                <a:latin typeface="Tahoma"/>
                <a:ea typeface="Tahoma"/>
                <a:cs typeface="Tahoma"/>
                <a:sym typeface="Tahoma"/>
              </a:rPr>
              <a:t>แอะ</a:t>
            </a: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			</a:t>
            </a:r>
            <a:r>
              <a:rPr b="1" i="0" lang="th" sz="1800" u="none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แอ</a:t>
            </a:r>
          </a:p>
          <a:p>
            <a:pPr indent="-342900" lvl="0" marL="342900" marR="0" rtl="0" algn="l">
              <a:lnSpc>
                <a:spcPct val="7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	</a:t>
            </a:r>
            <a:r>
              <a:rPr b="1" i="0" lang="th" sz="1800" u="none">
                <a:solidFill>
                  <a:srgbClr val="CC0099"/>
                </a:solidFill>
                <a:latin typeface="Tahoma"/>
                <a:ea typeface="Tahoma"/>
                <a:cs typeface="Tahoma"/>
                <a:sym typeface="Tahoma"/>
              </a:rPr>
              <a:t>เอาะ</a:t>
            </a: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			</a:t>
            </a:r>
            <a:r>
              <a:rPr b="1" i="0" lang="th" sz="1800" u="none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ออ</a:t>
            </a:r>
          </a:p>
          <a:p>
            <a:pPr indent="-342900" lvl="0" marL="342900" marR="0" rtl="0" algn="l">
              <a:lnSpc>
                <a:spcPct val="7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	</a:t>
            </a:r>
            <a:r>
              <a:rPr b="1" i="0" lang="th" sz="1800" u="none">
                <a:solidFill>
                  <a:srgbClr val="CC0099"/>
                </a:solidFill>
                <a:latin typeface="Tahoma"/>
                <a:ea typeface="Tahoma"/>
                <a:cs typeface="Tahoma"/>
                <a:sym typeface="Tahoma"/>
              </a:rPr>
              <a:t>เออะ	</a:t>
            </a: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	</a:t>
            </a:r>
            <a:r>
              <a:rPr b="1" i="0" lang="th" sz="1800" u="none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เออ</a:t>
            </a:r>
          </a:p>
        </p:txBody>
      </p:sp>
      <p:sp>
        <p:nvSpPr>
          <p:cNvPr id="154" name="Shape 154"/>
          <p:cNvSpPr/>
          <p:nvPr/>
        </p:nvSpPr>
        <p:spPr>
          <a:xfrm>
            <a:off x="112475" y="4646225"/>
            <a:ext cx="714600" cy="377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Back</a:t>
            </a:r>
          </a:p>
        </p:txBody>
      </p:sp>
      <p:sp>
        <p:nvSpPr>
          <p:cNvPr id="155" name="Shape 155"/>
          <p:cNvSpPr/>
          <p:nvPr/>
        </p:nvSpPr>
        <p:spPr>
          <a:xfrm>
            <a:off x="8197275" y="4646225"/>
            <a:ext cx="714600" cy="377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Next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2" type="sldNum"/>
          </p:nvPr>
        </p:nvSpPr>
        <p:spPr>
          <a:xfrm>
            <a:off x="7042150" y="4682727"/>
            <a:ext cx="1904999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th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61" name="Shape 161"/>
          <p:cNvSpPr txBox="1"/>
          <p:nvPr/>
        </p:nvSpPr>
        <p:spPr>
          <a:xfrm>
            <a:off x="1006475" y="573881"/>
            <a:ext cx="7958137" cy="3757612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ct val="25000"/>
              <a:buFont typeface="Tahoma"/>
              <a:buNone/>
            </a:pPr>
            <a:r>
              <a:rPr b="1" i="0" lang="th" sz="2800" u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  ส</a:t>
            </a:r>
            <a:r>
              <a:rPr b="1" i="0" lang="th" sz="1800" u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ระที่มีรูปเหมือนกันแต่อาจจะออกเสียงสั้นยาวต่างกันได้   ให้พิจารณาจากการออกเสียง  มากกว่าที่จะดูจากรูป</a:t>
            </a: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th" sz="1800" u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เช่น</a:t>
            </a: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b="1" i="0" lang="th" sz="1800" u="none">
                <a:solidFill>
                  <a:srgbClr val="CC0099"/>
                </a:solidFill>
                <a:latin typeface="Tahoma"/>
                <a:ea typeface="Tahoma"/>
                <a:cs typeface="Tahoma"/>
                <a:sym typeface="Tahoma"/>
              </a:rPr>
              <a:t>เพชร    อ่านว่า  เพ็ด  = พ   +  เอะ  +  ด</a:t>
            </a: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b="1" i="0" lang="th" sz="1800" u="none">
                <a:solidFill>
                  <a:srgbClr val="9933FF"/>
                </a:solidFill>
                <a:latin typeface="Tahoma"/>
                <a:ea typeface="Tahoma"/>
                <a:cs typeface="Tahoma"/>
                <a:sym typeface="Tahoma"/>
              </a:rPr>
              <a:t>เพศ      อ่านว่า เพด  =  พ  +   เอ  +   ด</a:t>
            </a: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  </a:t>
            </a:r>
            <a:r>
              <a:rPr b="1" i="0" lang="th" sz="1800" u="sng">
                <a:solidFill>
                  <a:srgbClr val="FF3300"/>
                </a:solidFill>
                <a:latin typeface="Tahoma"/>
                <a:ea typeface="Tahoma"/>
                <a:cs typeface="Tahoma"/>
                <a:sym typeface="Tahoma"/>
              </a:rPr>
              <a:t>ตัวอย่างข้อสอบสระเสียงสั้น-ยาว</a:t>
            </a: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ข้อใดมีสระเสียงยาวสองพยางค์และสระเสียงสั้นสองพยางค์</a:t>
            </a: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b="1" i="0" lang="th" sz="18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1.จับได้ไล่ทัน		2.ส้มสูกลูกไม้</a:t>
            </a: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ahoma"/>
              <a:buNone/>
            </a:pPr>
            <a:r>
              <a:rPr b="1" i="0" lang="th" sz="18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	3.น้ำตาลใกล้มด		4.บุญทำกรรมแต่ง</a:t>
            </a:r>
          </a:p>
        </p:txBody>
      </p:sp>
      <p:sp>
        <p:nvSpPr>
          <p:cNvPr id="162" name="Shape 162"/>
          <p:cNvSpPr/>
          <p:nvPr/>
        </p:nvSpPr>
        <p:spPr>
          <a:xfrm>
            <a:off x="112475" y="4646225"/>
            <a:ext cx="714600" cy="377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Back</a:t>
            </a:r>
          </a:p>
        </p:txBody>
      </p:sp>
      <p:sp>
        <p:nvSpPr>
          <p:cNvPr id="163" name="Shape 163"/>
          <p:cNvSpPr/>
          <p:nvPr/>
        </p:nvSpPr>
        <p:spPr>
          <a:xfrm>
            <a:off x="8197275" y="4646225"/>
            <a:ext cx="714600" cy="377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th"/>
              <a:t> Next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ends">
  <a:themeElements>
    <a:clrScheme name="default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E4A8"/>
      </a:accent4>
      <a:accent5>
        <a:srgbClr val="FFCF01"/>
      </a:accent5>
      <a:accent6>
        <a:srgbClr val="FFFFFF"/>
      </a:accent6>
      <a:hlink>
        <a:srgbClr val="FF0000"/>
      </a:hlink>
      <a:folHlink>
        <a:srgbClr val="3333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