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Playfair Display"/>
      <p:regular r:id="rId12"/>
      <p:bold r:id="rId13"/>
      <p:italic r:id="rId14"/>
      <p:boldItalic r:id="rId15"/>
    </p:embeddedFont>
    <p:embeddedFont>
      <p:font typeface="Montserrat"/>
      <p:regular r:id="rId16"/>
      <p:bold r:id="rId17"/>
      <p:italic r:id="rId18"/>
      <p:boldItalic r:id="rId19"/>
    </p:embeddedFont>
    <p:embeddedFont>
      <p:font typeface="Oswald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Oswald-bold.fntdata"/><Relationship Id="rId13" Type="http://schemas.openxmlformats.org/officeDocument/2006/relationships/font" Target="fonts/PlayfairDisplay-bold.fntdata"/><Relationship Id="rId12" Type="http://schemas.openxmlformats.org/officeDocument/2006/relationships/font" Target="fonts/PlayfairDisplay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fairDisplay-boldItalic.fntdata"/><Relationship Id="rId14" Type="http://schemas.openxmlformats.org/officeDocument/2006/relationships/font" Target="fonts/PlayfairDisplay-italic.fntdata"/><Relationship Id="rId17" Type="http://schemas.openxmlformats.org/officeDocument/2006/relationships/font" Target="fonts/Montserrat-bold.fntdata"/><Relationship Id="rId16" Type="http://schemas.openxmlformats.org/officeDocument/2006/relationships/font" Target="fonts/Montserrat-regular.fntdata"/><Relationship Id="rId5" Type="http://schemas.openxmlformats.org/officeDocument/2006/relationships/slide" Target="slides/slide1.xml"/><Relationship Id="rId19" Type="http://schemas.openxmlformats.org/officeDocument/2006/relationships/font" Target="fonts/Montserrat-boldItalic.fntdata"/><Relationship Id="rId6" Type="http://schemas.openxmlformats.org/officeDocument/2006/relationships/slide" Target="slides/slide2.xml"/><Relationship Id="rId18" Type="http://schemas.openxmlformats.org/officeDocument/2006/relationships/font" Target="fonts/Montserrat-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th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th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#slide=id.g1e7c372192_0_6" TargetMode="External"/><Relationship Id="rId4" Type="http://schemas.openxmlformats.org/officeDocument/2006/relationships/hyperlink" Target="#slide=id.g1e7c410ddc_0_153" TargetMode="External"/><Relationship Id="rId5" Type="http://schemas.openxmlformats.org/officeDocument/2006/relationships/hyperlink" Target="#slide=id.g1e7c410ddc_0_605" TargetMode="External"/><Relationship Id="rId6" Type="http://schemas.openxmlformats.org/officeDocument/2006/relationships/hyperlink" Target="#slide=id.g1e7c410ddc_0_158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ssM8l8P4F6Q" TargetMode="External"/><Relationship Id="rId4" Type="http://schemas.openxmlformats.org/officeDocument/2006/relationships/image" Target="../media/image1.jpg"/><Relationship Id="rId5" Type="http://schemas.openxmlformats.org/officeDocument/2006/relationships/hyperlink" Target="#slide=next" TargetMode="External"/><Relationship Id="rId6" Type="http://schemas.openxmlformats.org/officeDocument/2006/relationships/hyperlink" Target="#slide=first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G0-jkR7j88Q" TargetMode="External"/><Relationship Id="rId4" Type="http://schemas.openxmlformats.org/officeDocument/2006/relationships/image" Target="../media/image5.jpg"/><Relationship Id="rId5" Type="http://schemas.openxmlformats.org/officeDocument/2006/relationships/hyperlink" Target="#slide=next" TargetMode="External"/><Relationship Id="rId6" Type="http://schemas.openxmlformats.org/officeDocument/2006/relationships/hyperlink" Target="#slide=previous" TargetMode="External"/><Relationship Id="rId7" Type="http://schemas.openxmlformats.org/officeDocument/2006/relationships/hyperlink" Target="#slide=first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zMDYrN41DSI" TargetMode="External"/><Relationship Id="rId4" Type="http://schemas.openxmlformats.org/officeDocument/2006/relationships/image" Target="../media/image4.jpg"/><Relationship Id="rId5" Type="http://schemas.openxmlformats.org/officeDocument/2006/relationships/hyperlink" Target="#slide=first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hNqerQ7BK3M" TargetMode="External"/><Relationship Id="rId4" Type="http://schemas.openxmlformats.org/officeDocument/2006/relationships/image" Target="../media/image2.jpg"/><Relationship Id="rId5" Type="http://schemas.openxmlformats.org/officeDocument/2006/relationships/hyperlink" Target="#slide=previou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AQdBUGeZ7W4" TargetMode="External"/><Relationship Id="rId4" Type="http://schemas.openxmlformats.org/officeDocument/2006/relationships/image" Target="../media/image3.jpg"/><Relationship Id="rId5" Type="http://schemas.openxmlformats.org/officeDocument/2006/relationships/hyperlink" Target="#slide=previous" TargetMode="External"/><Relationship Id="rId6" Type="http://schemas.openxmlformats.org/officeDocument/2006/relationships/hyperlink" Target="#slide=first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#slide=previous" TargetMode="External"/><Relationship Id="rId4" Type="http://schemas.openxmlformats.org/officeDocument/2006/relationships/hyperlink" Target="#slide=fir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2683175" y="148525"/>
            <a:ext cx="2497500" cy="1392900"/>
          </a:xfrm>
          <a:prstGeom prst="horizontalScroll">
            <a:avLst>
              <a:gd fmla="val 12500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 sz="3600">
                <a:solidFill>
                  <a:schemeClr val="dk2"/>
                </a:solidFill>
              </a:rPr>
              <a:t>อัล-กุรอาน</a:t>
            </a:r>
          </a:p>
        </p:txBody>
      </p:sp>
      <p:sp>
        <p:nvSpPr>
          <p:cNvPr id="59" name="Shape 59">
            <a:hlinkClick r:id="rId3"/>
          </p:cNvPr>
          <p:cNvSpPr/>
          <p:nvPr/>
        </p:nvSpPr>
        <p:spPr>
          <a:xfrm>
            <a:off x="185675" y="1754725"/>
            <a:ext cx="3797400" cy="62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th" sz="3000">
                <a:solidFill>
                  <a:schemeClr val="accent3"/>
                </a:solidFill>
                <a:latin typeface="Oswald"/>
                <a:ea typeface="Oswald"/>
                <a:cs typeface="Oswald"/>
                <a:sym typeface="Oswald"/>
              </a:rPr>
              <a:t>แหล่งการออกเสียง</a:t>
            </a:r>
          </a:p>
        </p:txBody>
      </p:sp>
      <p:sp>
        <p:nvSpPr>
          <p:cNvPr id="60" name="Shape 60">
            <a:hlinkClick r:id="rId4"/>
          </p:cNvPr>
          <p:cNvSpPr/>
          <p:nvPr/>
        </p:nvSpPr>
        <p:spPr>
          <a:xfrm>
            <a:off x="129975" y="3062225"/>
            <a:ext cx="3940500" cy="62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2"/>
              </a:buClr>
              <a:buSzPct val="36666"/>
              <a:buFont typeface="Arial"/>
              <a:buNone/>
            </a:pPr>
            <a:r>
              <a:rPr lang="th" sz="3000">
                <a:solidFill>
                  <a:schemeClr val="accent6"/>
                </a:solidFill>
                <a:latin typeface="Oswald"/>
                <a:ea typeface="Oswald"/>
                <a:cs typeface="Oswald"/>
                <a:sym typeface="Oswald"/>
              </a:rPr>
              <a:t>เกิดเสียงภาษาอาหรับ</a:t>
            </a:r>
          </a:p>
        </p:txBody>
      </p:sp>
      <p:sp>
        <p:nvSpPr>
          <p:cNvPr id="61" name="Shape 61">
            <a:hlinkClick r:id="rId5"/>
          </p:cNvPr>
          <p:cNvSpPr/>
          <p:nvPr/>
        </p:nvSpPr>
        <p:spPr>
          <a:xfrm>
            <a:off x="4622025" y="3062225"/>
            <a:ext cx="3426000" cy="62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3000">
                <a:solidFill>
                  <a:schemeClr val="accent2"/>
                </a:solidFill>
                <a:latin typeface="Oswald"/>
                <a:ea typeface="Oswald"/>
                <a:cs typeface="Oswald"/>
                <a:sym typeface="Oswald"/>
              </a:rPr>
              <a:t>หัดอ่านภาษาอาหรับ</a:t>
            </a:r>
          </a:p>
        </p:txBody>
      </p:sp>
      <p:sp>
        <p:nvSpPr>
          <p:cNvPr id="62" name="Shape 62">
            <a:hlinkClick r:id="rId6"/>
          </p:cNvPr>
          <p:cNvSpPr/>
          <p:nvPr/>
        </p:nvSpPr>
        <p:spPr>
          <a:xfrm>
            <a:off x="4622025" y="1754725"/>
            <a:ext cx="3504000" cy="6222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3000">
                <a:solidFill>
                  <a:srgbClr val="00FF00"/>
                </a:solidFill>
                <a:latin typeface="Oswald"/>
                <a:ea typeface="Oswald"/>
                <a:cs typeface="Oswald"/>
                <a:sym typeface="Oswald"/>
              </a:rPr>
              <a:t>อวัยวะการออกเสียง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/>
        </p:nvSpPr>
        <p:spPr>
          <a:xfrm>
            <a:off x="1791875" y="232075"/>
            <a:ext cx="3351600" cy="752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th"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rPr>
              <a:t>แหล่งการออกเสี่ยง</a:t>
            </a:r>
          </a:p>
        </p:txBody>
      </p:sp>
      <p:sp>
        <p:nvSpPr>
          <p:cNvPr id="69" name="Shape 69" title="เรียนกุรอ่าน/กฎการอ่าน 1">
            <a:hlinkClick r:id="rId3"/>
          </p:cNvPr>
          <p:cNvSpPr/>
          <p:nvPr/>
        </p:nvSpPr>
        <p:spPr>
          <a:xfrm>
            <a:off x="83575" y="1067699"/>
            <a:ext cx="6164275" cy="40758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70" name="Shape 70">
            <a:hlinkClick r:id="rId5"/>
          </p:cNvPr>
          <p:cNvSpPr/>
          <p:nvPr/>
        </p:nvSpPr>
        <p:spPr>
          <a:xfrm>
            <a:off x="8355875" y="4363625"/>
            <a:ext cx="742800" cy="51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ถัดไป</a:t>
            </a:r>
          </a:p>
        </p:txBody>
      </p:sp>
      <p:sp>
        <p:nvSpPr>
          <p:cNvPr id="71" name="Shape 71"/>
          <p:cNvSpPr/>
          <p:nvPr/>
        </p:nvSpPr>
        <p:spPr>
          <a:xfrm>
            <a:off x="6350450" y="4300775"/>
            <a:ext cx="1225500" cy="5778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72" name="Shape 72">
            <a:hlinkClick r:id="rId6"/>
          </p:cNvPr>
          <p:cNvSpPr/>
          <p:nvPr/>
        </p:nvSpPr>
        <p:spPr>
          <a:xfrm>
            <a:off x="7575899" y="4196500"/>
            <a:ext cx="7428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โฮม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1713625" y="92850"/>
            <a:ext cx="3504300" cy="780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เกิดเสียงภาษาอาหรับ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156725" y="101772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 title="เรียนกุรอ่าน 01">
            <a:hlinkClick r:id="rId3"/>
          </p:cNvPr>
          <p:cNvSpPr/>
          <p:nvPr/>
        </p:nvSpPr>
        <p:spPr>
          <a:xfrm>
            <a:off x="0" y="1017725"/>
            <a:ext cx="6285549" cy="4125774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80" name="Shape 80">
            <a:hlinkClick r:id="rId5"/>
          </p:cNvPr>
          <p:cNvSpPr/>
          <p:nvPr/>
        </p:nvSpPr>
        <p:spPr>
          <a:xfrm>
            <a:off x="8337300" y="4363625"/>
            <a:ext cx="863400" cy="51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ถัดไป</a:t>
            </a:r>
          </a:p>
        </p:txBody>
      </p:sp>
      <p:sp>
        <p:nvSpPr>
          <p:cNvPr id="81" name="Shape 81">
            <a:hlinkClick r:id="rId6"/>
          </p:cNvPr>
          <p:cNvSpPr/>
          <p:nvPr/>
        </p:nvSpPr>
        <p:spPr>
          <a:xfrm>
            <a:off x="6341175" y="4242925"/>
            <a:ext cx="1142100" cy="7800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th"/>
              <a:t>ก่อนหน้า</a:t>
            </a:r>
          </a:p>
        </p:txBody>
      </p:sp>
      <p:sp>
        <p:nvSpPr>
          <p:cNvPr id="82" name="Shape 82">
            <a:hlinkClick r:id="rId7"/>
          </p:cNvPr>
          <p:cNvSpPr/>
          <p:nvPr/>
        </p:nvSpPr>
        <p:spPr>
          <a:xfrm>
            <a:off x="7538899" y="4196500"/>
            <a:ext cx="7428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โฮม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2488325" y="92250"/>
            <a:ext cx="3258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อวัยวะการออกเสียง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descr="คลิ๊กที่นี่ http://www.xn--12c2c3ag3bdym5c.net/ เทคนิคการฝึกออกเสียงพยัญชนะตามแหล่งออกเสียง (مخرج) &quot;ใช้วิธีที่ง่าย และสะดวกในการปฏิบัติมากที่สุด...แต่ถูกต้องการออกเสียงของเจ้าของภาษา&quot; จัดกลุ่มพยัญชนะที่มีแหล่งออกเสียงเดียวกัน มีคุณลักษณะและเสียงคล้ายกัน ยึดวิธีการออกเสียงของพยัญชนะตัวหนึ่งเป็นหลัก แล้วออกเสียงตัวที่เหลือ ให้ต่างออกไป ตามคุณลักษณะเฉพาะของพยัญชนะแต่ละตัว" id="89" name="Shape 89" title="กีรออาตี : ออกเสียงตามมัครอจ">
            <a:hlinkClick r:id="rId3"/>
          </p:cNvPr>
          <p:cNvSpPr/>
          <p:nvPr/>
        </p:nvSpPr>
        <p:spPr>
          <a:xfrm>
            <a:off x="46425" y="752025"/>
            <a:ext cx="6415449" cy="439147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0" name="Shape 90"/>
          <p:cNvSpPr/>
          <p:nvPr/>
        </p:nvSpPr>
        <p:spPr>
          <a:xfrm>
            <a:off x="8281600" y="4363625"/>
            <a:ext cx="742800" cy="51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/>
          <p:nvPr/>
        </p:nvSpPr>
        <p:spPr>
          <a:xfrm>
            <a:off x="6693975" y="4367975"/>
            <a:ext cx="882000" cy="510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>
            <a:hlinkClick r:id="rId5"/>
          </p:cNvPr>
          <p:cNvSpPr/>
          <p:nvPr/>
        </p:nvSpPr>
        <p:spPr>
          <a:xfrm>
            <a:off x="7627087" y="4196500"/>
            <a:ext cx="6174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Abdur Rahman Al Ossi  69.Surah Al-Haqqah 70.Surah Al-Ma`arij 71.Surah Nuh 72.Surah Al-Jinn" id="97" name="Shape 97" title="อ่านอัลกุรอาน ไพเราะ ฟังได้ตลอด อ่านโดย Abdur Rahman Al Ossi">
            <a:hlinkClick r:id="rId3"/>
          </p:cNvPr>
          <p:cNvSpPr/>
          <p:nvPr/>
        </p:nvSpPr>
        <p:spPr>
          <a:xfrm>
            <a:off x="0" y="0"/>
            <a:ext cx="6582574" cy="51435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98" name="Shape 98"/>
          <p:cNvSpPr/>
          <p:nvPr/>
        </p:nvSpPr>
        <p:spPr>
          <a:xfrm>
            <a:off x="8281600" y="4363625"/>
            <a:ext cx="742800" cy="51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9" name="Shape 99">
            <a:hlinkClick r:id="rId5"/>
          </p:cNvPr>
          <p:cNvSpPr/>
          <p:nvPr/>
        </p:nvSpPr>
        <p:spPr>
          <a:xfrm>
            <a:off x="6693975" y="4367975"/>
            <a:ext cx="882000" cy="510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7627087" y="4196500"/>
            <a:ext cx="6174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1585650" y="46375"/>
            <a:ext cx="3392700" cy="742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หัดอ่านภาษาอาหรับ</a:t>
            </a:r>
          </a:p>
        </p:txBody>
      </p:sp>
      <p:sp>
        <p:nvSpPr>
          <p:cNvPr descr="วิดีโอฝึกการออกเสียงพยัญชนะในภาษาอาหรับ พร้อมบอกวิธีการออกเสียงที่ถูกต้อง" id="106" name="Shape 106" title="การออกเสียงพยัญชนะในภาษาอาหรับ">
            <a:hlinkClick r:id="rId3"/>
          </p:cNvPr>
          <p:cNvSpPr/>
          <p:nvPr/>
        </p:nvSpPr>
        <p:spPr>
          <a:xfrm>
            <a:off x="0" y="789175"/>
            <a:ext cx="6564000" cy="4354325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07" name="Shape 107"/>
          <p:cNvSpPr/>
          <p:nvPr/>
        </p:nvSpPr>
        <p:spPr>
          <a:xfrm>
            <a:off x="8281600" y="4363625"/>
            <a:ext cx="742800" cy="519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>
            <a:hlinkClick r:id="rId5"/>
          </p:cNvPr>
          <p:cNvSpPr/>
          <p:nvPr/>
        </p:nvSpPr>
        <p:spPr>
          <a:xfrm>
            <a:off x="6675412" y="4367975"/>
            <a:ext cx="882000" cy="510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9" name="Shape 109">
            <a:hlinkClick r:id="rId6"/>
          </p:cNvPr>
          <p:cNvSpPr/>
          <p:nvPr/>
        </p:nvSpPr>
        <p:spPr>
          <a:xfrm>
            <a:off x="7620075" y="4196500"/>
            <a:ext cx="6174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th"/>
              <a:t>จัดทำโดยนายเปายี  กานิ</a:t>
            </a:r>
          </a:p>
        </p:txBody>
      </p:sp>
      <p:sp>
        <p:nvSpPr>
          <p:cNvPr id="116" name="Shape 116">
            <a:hlinkClick r:id="rId3"/>
          </p:cNvPr>
          <p:cNvSpPr/>
          <p:nvPr/>
        </p:nvSpPr>
        <p:spPr>
          <a:xfrm>
            <a:off x="6675412" y="4367975"/>
            <a:ext cx="882000" cy="510600"/>
          </a:xfrm>
          <a:prstGeom prst="lef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>
            <a:hlinkClick r:id="rId4"/>
          </p:cNvPr>
          <p:cNvSpPr/>
          <p:nvPr/>
        </p:nvSpPr>
        <p:spPr>
          <a:xfrm>
            <a:off x="7620075" y="4196500"/>
            <a:ext cx="617400" cy="752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