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th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#slide=nex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#slide=next" TargetMode="External"/><Relationship Id="rId5" Type="http://schemas.openxmlformats.org/officeDocument/2006/relationships/hyperlink" Target="#slide=previou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#slide=next" TargetMode="External"/><Relationship Id="rId5" Type="http://schemas.openxmlformats.org/officeDocument/2006/relationships/hyperlink" Target="#slide=previou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#slide=next" TargetMode="External"/><Relationship Id="rId5" Type="http://schemas.openxmlformats.org/officeDocument/2006/relationships/hyperlink" Target="#slide=previou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#slide=next" TargetMode="External"/><Relationship Id="rId5" Type="http://schemas.openxmlformats.org/officeDocument/2006/relationships/hyperlink" Target="#slide=previou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hyperlink" Target="#slide=next" TargetMode="External"/><Relationship Id="rId5" Type="http://schemas.openxmlformats.org/officeDocument/2006/relationships/hyperlink" Target="#slide=previou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hyperlink" Target="#slide=previo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3820050" y="2773800"/>
            <a:ext cx="3955500" cy="214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3000"/>
              <a:t>ของศาสนาอิสลาม</a:t>
            </a:r>
          </a:p>
        </p:txBody>
      </p:sp>
      <p:sp>
        <p:nvSpPr>
          <p:cNvPr id="55" name="Shape 55"/>
          <p:cNvSpPr/>
          <p:nvPr/>
        </p:nvSpPr>
        <p:spPr>
          <a:xfrm>
            <a:off x="1246000" y="757950"/>
            <a:ext cx="5217775" cy="2314425"/>
          </a:xfrm>
          <a:prstGeom prst="flowChartPunchedTape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th" sz="4800">
                <a:solidFill>
                  <a:srgbClr val="741B47"/>
                </a:solidFill>
              </a:rPr>
              <a:t>   </a:t>
            </a:r>
            <a:r>
              <a:rPr lang="th" sz="4800"/>
              <a:t> </a:t>
            </a:r>
            <a:r>
              <a:rPr lang="th" sz="4800">
                <a:solidFill>
                  <a:schemeClr val="lt1"/>
                </a:solidFill>
              </a:rPr>
              <a:t>ความรู้พื้นฐาน</a:t>
            </a:r>
            <a:r>
              <a:rPr lang="th" sz="4800">
                <a:solidFill>
                  <a:srgbClr val="741B47"/>
                </a:solidFill>
              </a:rPr>
              <a:t>  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6405975" y="3915900"/>
            <a:ext cx="59514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218708" y="78152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หลักศรัทธา</a:t>
            </a:r>
          </a:p>
        </p:txBody>
      </p:sp>
      <p:sp>
        <p:nvSpPr>
          <p:cNvPr id="62" name="Shape 62">
            <a:hlinkClick r:id="rId3"/>
          </p:cNvPr>
          <p:cNvSpPr/>
          <p:nvPr/>
        </p:nvSpPr>
        <p:spPr>
          <a:xfrm>
            <a:off x="8169075" y="4485000"/>
            <a:ext cx="694200" cy="42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ne</a:t>
            </a:r>
            <a:r>
              <a:rPr lang="th"/>
              <a:t>x</a:t>
            </a:r>
            <a:r>
              <a:rPr lang="th"/>
              <a:t>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th">
                <a:solidFill>
                  <a:srgbClr val="4A86E8"/>
                </a:solidFill>
                <a:highlight>
                  <a:srgbClr val="FFFFFF"/>
                </a:highlight>
              </a:rPr>
              <a:t>หลักปฏิบัติ ๕ ประการ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th" sz="1150">
                <a:solidFill>
                  <a:srgbClr val="373737"/>
                </a:solidFill>
                <a:highlight>
                  <a:srgbClr val="FFFFFF"/>
                </a:highlight>
              </a:rPr>
              <a:t>ชาวมุสลิมจะต้องปฏิบัติพิธีกรรมทางศาสนาด้วยกาย วาจา และใจ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th" sz="1150">
                <a:solidFill>
                  <a:srgbClr val="373737"/>
                </a:solidFill>
                <a:highlight>
                  <a:srgbClr val="FFFFFF"/>
                </a:highlight>
              </a:rPr>
              <a:t>๑. การปฏิญาณตน เป็นการประกาศตนยอมรับด้วยความศรัทธาและความบริสุทธิ์ใจว่า พระอัลเลาะฮ์เป็นพระเจ้าสูงสุดเพียงองค์เดียวเท่านั้น และยอมรับว่าท่านนบีมุฮัมมัดเป็นศาสนทูตของพระเจ้า</a:t>
            </a:r>
          </a:p>
          <a:p>
            <a:pPr lvl="0" rtl="0">
              <a:lnSpc>
                <a:spcPct val="15896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525" y="2633862"/>
            <a:ext cx="30289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>
            <a:hlinkClick r:id="rId4"/>
          </p:cNvPr>
          <p:cNvSpPr/>
          <p:nvPr/>
        </p:nvSpPr>
        <p:spPr>
          <a:xfrm>
            <a:off x="8169075" y="4485000"/>
            <a:ext cx="694200" cy="42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next</a:t>
            </a:r>
          </a:p>
        </p:txBody>
      </p:sp>
      <p:sp>
        <p:nvSpPr>
          <p:cNvPr id="70" name="Shape 70">
            <a:hlinkClick r:id="rId5"/>
          </p:cNvPr>
          <p:cNvSpPr/>
          <p:nvPr/>
        </p:nvSpPr>
        <p:spPr>
          <a:xfrm>
            <a:off x="94100" y="4485000"/>
            <a:ext cx="694200" cy="427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th" sz="1150">
                <a:solidFill>
                  <a:srgbClr val="373737"/>
                </a:solidFill>
                <a:highlight>
                  <a:srgbClr val="FFFFFF"/>
                </a:highlight>
              </a:rPr>
              <a:t>๒. การละหมาด เป็นการนมัสการพระเจ้าทั้งทางร่างกายและจิตใจ โดยปฏิบัติวันละ ๕ เวลา คือ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th" sz="1150">
                <a:solidFill>
                  <a:srgbClr val="373737"/>
                </a:solidFill>
                <a:highlight>
                  <a:srgbClr val="FFFFFF"/>
                </a:highlight>
              </a:rPr>
              <a:t>๒.๑ เวลาย่ำรุ่ง เรียกว่า ละหมาด ซุบหฺ ปฏิบัติ ๒ ร็อกอะฮ์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th" sz="1150">
                <a:solidFill>
                  <a:srgbClr val="373737"/>
                </a:solidFill>
                <a:highlight>
                  <a:srgbClr val="FFFFFF"/>
                </a:highlight>
              </a:rPr>
              <a:t>๒.๒ เวลากลางวัน เรียกว่า ละหมาด ดุฮฺริอฺ ปฏิบัติ ๔ ร็อกอะฮ์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th" sz="1150">
                <a:solidFill>
                  <a:srgbClr val="373737"/>
                </a:solidFill>
                <a:highlight>
                  <a:srgbClr val="FFFFFF"/>
                </a:highlight>
              </a:rPr>
              <a:t>๒.๓ เวลาเย็น เรียกว่า ละหมาด อะซัร ปฏิบัติ ๔ ร็อกอะฮ์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th" sz="1150">
                <a:solidFill>
                  <a:srgbClr val="373737"/>
                </a:solidFill>
                <a:highlight>
                  <a:srgbClr val="FFFFFF"/>
                </a:highlight>
              </a:rPr>
              <a:t>๒.๔ เวลาพลบค่ำ เรียกว่า ละหมาด มัฆริบ ปฏิบัติ ๓ ร็อกอะฮ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th" sz="1150">
                <a:solidFill>
                  <a:srgbClr val="373737"/>
                </a:solidFill>
                <a:highlight>
                  <a:srgbClr val="FFFFFF"/>
                </a:highlight>
              </a:rPr>
              <a:t>๒.๕ เวลากลางคืน เรียกว่า ละหมาด อิชาอ์ ปฏิบัติ ๔ ร็อกอ</a:t>
            </a:r>
          </a:p>
          <a:p>
            <a:pPr lvl="0" rtl="0">
              <a:lnSpc>
                <a:spcPct val="15896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387" y="2010925"/>
            <a:ext cx="2790825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>
            <a:hlinkClick r:id="rId4"/>
          </p:cNvPr>
          <p:cNvSpPr/>
          <p:nvPr/>
        </p:nvSpPr>
        <p:spPr>
          <a:xfrm>
            <a:off x="8169075" y="4485000"/>
            <a:ext cx="694200" cy="42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next</a:t>
            </a:r>
          </a:p>
        </p:txBody>
      </p:sp>
      <p:sp>
        <p:nvSpPr>
          <p:cNvPr id="78" name="Shape 78">
            <a:hlinkClick r:id="rId5"/>
          </p:cNvPr>
          <p:cNvSpPr/>
          <p:nvPr/>
        </p:nvSpPr>
        <p:spPr>
          <a:xfrm>
            <a:off x="94100" y="4485000"/>
            <a:ext cx="694200" cy="427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1150">
                <a:solidFill>
                  <a:srgbClr val="373737"/>
                </a:solidFill>
                <a:highlight>
                  <a:srgbClr val="FFFFFF"/>
                </a:highlight>
              </a:rPr>
              <a:t>๓. การถือศีลอด เป็นการงดการบริโภคอาหาร เครื่องดืม และการมีเพศสัมพันธ์ตั้งแต่พระอาทิตย์ขึ้นจนถึงพระอาทิตย์ตกดินเป็นเวลา ๑ เดือน ตามกำหนด ซึ่งจะมีในเดือน ๙ เรียกว่า เดือนรอมาฏอน การถือศีลอดนี้เป็นการฝึกฝนร่างกาย และจิตใจให้มีความอดทน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6175" y="1706775"/>
            <a:ext cx="4386649" cy="26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>
            <a:hlinkClick r:id="rId4"/>
          </p:cNvPr>
          <p:cNvSpPr/>
          <p:nvPr/>
        </p:nvSpPr>
        <p:spPr>
          <a:xfrm>
            <a:off x="8169075" y="4485000"/>
            <a:ext cx="694200" cy="42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next</a:t>
            </a:r>
          </a:p>
        </p:txBody>
      </p:sp>
      <p:sp>
        <p:nvSpPr>
          <p:cNvPr id="86" name="Shape 86">
            <a:hlinkClick r:id="rId5"/>
          </p:cNvPr>
          <p:cNvSpPr/>
          <p:nvPr/>
        </p:nvSpPr>
        <p:spPr>
          <a:xfrm>
            <a:off x="94100" y="4485000"/>
            <a:ext cx="694200" cy="427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1150">
                <a:solidFill>
                  <a:srgbClr val="373737"/>
                </a:solidFill>
                <a:highlight>
                  <a:srgbClr val="FFFFFF"/>
                </a:highlight>
              </a:rPr>
              <a:t>๔. การบริจาคซะกาต เป็นการบริจาคทรัพย์หรือให้ทานแก่คนที่เหมาะสมตามที่ศาสนากำหนด เช่น เด็กกำพร้า คนที่ขัดสน เพื่อเป็นการขัดเกลาจิตใจให้สะอาดลดความเห็นแก่ตัวลง และเป็นการลดช่องว่างในสังคม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7350" y="2133050"/>
            <a:ext cx="3399299" cy="22188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>
            <a:hlinkClick r:id="rId4"/>
          </p:cNvPr>
          <p:cNvSpPr/>
          <p:nvPr/>
        </p:nvSpPr>
        <p:spPr>
          <a:xfrm>
            <a:off x="8169075" y="4485000"/>
            <a:ext cx="694200" cy="42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next</a:t>
            </a:r>
          </a:p>
        </p:txBody>
      </p:sp>
      <p:sp>
        <p:nvSpPr>
          <p:cNvPr id="94" name="Shape 94">
            <a:hlinkClick r:id="rId5"/>
          </p:cNvPr>
          <p:cNvSpPr/>
          <p:nvPr/>
        </p:nvSpPr>
        <p:spPr>
          <a:xfrm>
            <a:off x="94100" y="4485000"/>
            <a:ext cx="694200" cy="427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1150">
                <a:solidFill>
                  <a:srgbClr val="373737"/>
                </a:solidFill>
                <a:highlight>
                  <a:srgbClr val="FFFFFF"/>
                </a:highlight>
              </a:rPr>
              <a:t>๕.การประกอบพิธีฮัจญ์ เป็นการเดินทางไปประกอบพิธกรรมทางศาสนาที่เมืองเมกกะ ประเทศซาอุดีอาระเบีย จุดมุ่งหมายเพื่อให้ชาวมุสลิมระลึกถึงพระเจ้าและได้พบปะพี่น้องมุสลิมจากทั่วโลก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675" y="2018550"/>
            <a:ext cx="4103674" cy="23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>
            <a:hlinkClick r:id="rId4"/>
          </p:cNvPr>
          <p:cNvSpPr/>
          <p:nvPr/>
        </p:nvSpPr>
        <p:spPr>
          <a:xfrm>
            <a:off x="8169075" y="4485000"/>
            <a:ext cx="694200" cy="42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next</a:t>
            </a:r>
          </a:p>
        </p:txBody>
      </p:sp>
      <p:sp>
        <p:nvSpPr>
          <p:cNvPr id="102" name="Shape 102">
            <a:hlinkClick r:id="rId5"/>
          </p:cNvPr>
          <p:cNvSpPr/>
          <p:nvPr/>
        </p:nvSpPr>
        <p:spPr>
          <a:xfrm>
            <a:off x="94100" y="4485000"/>
            <a:ext cx="694200" cy="427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th"/>
              <a:t>วิชา หลักศรัทธา                                                                                   </a:t>
            </a:r>
          </a:p>
        </p:txBody>
      </p:sp>
      <p:pic>
        <p:nvPicPr>
          <p:cNvPr descr="S__11517958 (2).jpg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3645" y="2027099"/>
            <a:ext cx="1809150" cy="241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>
            <a:hlinkClick r:id="rId4"/>
          </p:cNvPr>
          <p:cNvSpPr/>
          <p:nvPr/>
        </p:nvSpPr>
        <p:spPr>
          <a:xfrm>
            <a:off x="94100" y="4485000"/>
            <a:ext cx="694200" cy="427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2273175" y="1059525"/>
            <a:ext cx="51339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th" sz="2400"/>
              <a:t>ครูผู้สอน นางสาวิเด๊าะ  บินหมะ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