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5143500" cx="9144000"/>
  <p:notesSz cx="6858000" cy="9144000"/>
  <p:embeddedFontLst>
    <p:embeddedFont>
      <p:font typeface="Robo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Roboto-regular.fntdata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Roboto-italic.fntdata"/><Relationship Id="rId14" Type="http://schemas.openxmlformats.org/officeDocument/2006/relationships/font" Target="fonts/Roboto-bold.fntdata"/><Relationship Id="rId16" Type="http://schemas.openxmlformats.org/officeDocument/2006/relationships/font" Target="fonts/Roboto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" name="Shape 2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471900" y="1919075"/>
            <a:ext cx="3999900" cy="271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2" type="body"/>
          </p:nvPr>
        </p:nvSpPr>
        <p:spPr>
          <a:xfrm>
            <a:off x="4694250" y="1919075"/>
            <a:ext cx="3999900" cy="271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buSzPct val="100000"/>
              <a:defRPr sz="1800"/>
            </a:lvl4pPr>
            <a:lvl5pPr lvl="4">
              <a:spcBef>
                <a:spcPts val="0"/>
              </a:spcBef>
              <a:buSzPct val="100000"/>
              <a:defRPr sz="1800"/>
            </a:lvl5pPr>
            <a:lvl6pPr lvl="5">
              <a:spcBef>
                <a:spcPts val="0"/>
              </a:spcBef>
              <a:buSzPct val="100000"/>
              <a:defRPr sz="1800"/>
            </a:lvl6pPr>
            <a:lvl7pPr lvl="6">
              <a:spcBef>
                <a:spcPts val="0"/>
              </a:spcBef>
              <a:buSzPct val="100000"/>
              <a:defRPr sz="1800"/>
            </a:lvl7pPr>
            <a:lvl8pPr lvl="7">
              <a:spcBef>
                <a:spcPts val="0"/>
              </a:spcBef>
              <a:buSzPct val="100000"/>
              <a:defRPr sz="1800"/>
            </a:lvl8pPr>
            <a:lvl9pPr lvl="8">
              <a:spcBef>
                <a:spcPts val="0"/>
              </a:spcBef>
              <a:buSzPct val="100000"/>
              <a:defRPr sz="18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" name="Shape 38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" name="Shape 39"/>
          <p:cNvSpPr txBox="1"/>
          <p:nvPr>
            <p:ph type="title"/>
          </p:nvPr>
        </p:nvSpPr>
        <p:spPr>
          <a:xfrm>
            <a:off x="226077" y="357800"/>
            <a:ext cx="2808000" cy="953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" name="Shape 47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" name="Shape 4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" type="subTitle"/>
          </p:nvPr>
        </p:nvSpPr>
        <p:spPr>
          <a:xfrm>
            <a:off x="265500" y="2779466"/>
            <a:ext cx="4045200" cy="12350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Roboto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th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hyperlink" Target="#slide=id.g1e7c33de9c_0_892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#slide=id.g1e7c2c0ae5_0_10" TargetMode="External"/><Relationship Id="rId4" Type="http://schemas.openxmlformats.org/officeDocument/2006/relationships/hyperlink" Target="#slide=id.g1e7c33de9c_0_898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64bHRhYfUSE" TargetMode="External"/><Relationship Id="rId4" Type="http://schemas.openxmlformats.org/officeDocument/2006/relationships/image" Target="../media/image1.jpg"/><Relationship Id="rId5" Type="http://schemas.openxmlformats.org/officeDocument/2006/relationships/hyperlink" Target="#slide=id.g1e7c33de9c_0_892" TargetMode="External"/><Relationship Id="rId6" Type="http://schemas.openxmlformats.org/officeDocument/2006/relationships/hyperlink" Target="#slide=id.g1e7c33de9c_0_904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Relationship Id="rId4" Type="http://schemas.openxmlformats.org/officeDocument/2006/relationships/hyperlink" Target="#slide=id.g1e7c33de9c_0_898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1750400" y="273775"/>
            <a:ext cx="6615600" cy="8796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68" name="Shape 68"/>
          <p:cNvSpPr txBox="1"/>
          <p:nvPr>
            <p:ph type="title"/>
          </p:nvPr>
        </p:nvSpPr>
        <p:spPr>
          <a:xfrm>
            <a:off x="523575" y="27377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h" sz="30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</a:t>
            </a:r>
            <a:r>
              <a:rPr lang="th" sz="3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กลุ่มสาระการงานอาชีพและเทคโนโลยี</a:t>
            </a:r>
          </a:p>
        </p:txBody>
      </p:sp>
      <p:sp>
        <p:nvSpPr>
          <p:cNvPr id="69" name="Shape 69"/>
          <p:cNvSpPr/>
          <p:nvPr/>
        </p:nvSpPr>
        <p:spPr>
          <a:xfrm>
            <a:off x="2315925" y="2064575"/>
            <a:ext cx="4542000" cy="1211700"/>
          </a:xfrm>
          <a:prstGeom prst="roundRect">
            <a:avLst>
              <a:gd fmla="val 16667" name="adj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 sz="1800">
                <a:latin typeface="Comic Sans MS"/>
                <a:ea typeface="Comic Sans MS"/>
                <a:cs typeface="Comic Sans MS"/>
                <a:sym typeface="Comic Sans MS"/>
              </a:rPr>
              <a:t>วิชาการปลูกไม้ดอกไม้ประดับ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lvl="0" algn="ctr">
              <a:spcBef>
                <a:spcPts val="0"/>
              </a:spcBef>
              <a:buNone/>
            </a:pPr>
            <a:r>
              <a:rPr lang="th" sz="1800">
                <a:latin typeface="Comic Sans MS"/>
                <a:ea typeface="Comic Sans MS"/>
                <a:cs typeface="Comic Sans MS"/>
                <a:sym typeface="Comic Sans MS"/>
              </a:rPr>
              <a:t>ภาคเรียนที่ 1	ปีการศึกษา 2560</a:t>
            </a:r>
          </a:p>
        </p:txBody>
      </p:sp>
      <p:sp>
        <p:nvSpPr>
          <p:cNvPr id="70" name="Shape 70">
            <a:hlinkClick r:id="rId3"/>
          </p:cNvPr>
          <p:cNvSpPr/>
          <p:nvPr/>
        </p:nvSpPr>
        <p:spPr>
          <a:xfrm>
            <a:off x="7568000" y="3926350"/>
            <a:ext cx="1393800" cy="540000"/>
          </a:xfrm>
          <a:prstGeom prst="notchedRightArrow">
            <a:avLst>
              <a:gd fmla="val 50000" name="adj1"/>
              <a:gd fmla="val 50000" name="adj2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h"/>
              <a:t>    </a:t>
            </a:r>
            <a:r>
              <a:rPr b="1" lang="th"/>
              <a:t> NEXT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/>
        </p:nvSpPr>
        <p:spPr>
          <a:xfrm>
            <a:off x="3662375" y="457800"/>
            <a:ext cx="3653400" cy="655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6" name="Shape 76"/>
          <p:cNvSpPr txBox="1"/>
          <p:nvPr>
            <p:ph type="title"/>
          </p:nvPr>
        </p:nvSpPr>
        <p:spPr>
          <a:xfrm>
            <a:off x="523575" y="27377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 sz="30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</a:t>
            </a:r>
            <a:r>
              <a:rPr lang="th" sz="2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แบบทดสอบก่อนเรียน</a:t>
            </a:r>
          </a:p>
        </p:txBody>
      </p:sp>
      <p:sp>
        <p:nvSpPr>
          <p:cNvPr id="77" name="Shape 77"/>
          <p:cNvSpPr/>
          <p:nvPr/>
        </p:nvSpPr>
        <p:spPr>
          <a:xfrm>
            <a:off x="5197350" y="3410650"/>
            <a:ext cx="3590400" cy="601500"/>
          </a:xfrm>
          <a:prstGeom prst="roundRect">
            <a:avLst>
              <a:gd fmla="val 16667" name="adj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 sz="1800">
                <a:latin typeface="Comic Sans MS"/>
                <a:ea typeface="Comic Sans MS"/>
                <a:cs typeface="Comic Sans MS"/>
                <a:sym typeface="Comic Sans MS"/>
              </a:rPr>
              <a:t>เป็นการใช้วัสดุที่ทิ้งแล้วให้เกิดประโยชน์</a:t>
            </a:r>
          </a:p>
        </p:txBody>
      </p:sp>
      <p:sp>
        <p:nvSpPr>
          <p:cNvPr id="78" name="Shape 78"/>
          <p:cNvSpPr/>
          <p:nvPr/>
        </p:nvSpPr>
        <p:spPr>
          <a:xfrm>
            <a:off x="251325" y="3410650"/>
            <a:ext cx="3734100" cy="601500"/>
          </a:xfrm>
          <a:prstGeom prst="roundRect">
            <a:avLst>
              <a:gd fmla="val 16667" name="adj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 sz="1800">
                <a:latin typeface="Comic Sans MS"/>
                <a:ea typeface="Comic Sans MS"/>
                <a:cs typeface="Comic Sans MS"/>
                <a:sym typeface="Comic Sans MS"/>
              </a:rPr>
              <a:t>ช่วยให้เกิดความสวยงามราบรื่น</a:t>
            </a:r>
          </a:p>
        </p:txBody>
      </p:sp>
      <p:sp>
        <p:nvSpPr>
          <p:cNvPr id="79" name="Shape 79"/>
          <p:cNvSpPr/>
          <p:nvPr/>
        </p:nvSpPr>
        <p:spPr>
          <a:xfrm>
            <a:off x="5197350" y="2423025"/>
            <a:ext cx="3548400" cy="601500"/>
          </a:xfrm>
          <a:prstGeom prst="roundRect">
            <a:avLst>
              <a:gd fmla="val 16667" name="adj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 sz="1800">
                <a:latin typeface="Comic Sans MS"/>
                <a:ea typeface="Comic Sans MS"/>
                <a:cs typeface="Comic Sans MS"/>
                <a:sym typeface="Comic Sans MS"/>
              </a:rPr>
              <a:t>ช่วยให้นักเรียนมีงานทำ</a:t>
            </a:r>
          </a:p>
        </p:txBody>
      </p:sp>
      <p:sp>
        <p:nvSpPr>
          <p:cNvPr id="80" name="Shape 80"/>
          <p:cNvSpPr/>
          <p:nvPr/>
        </p:nvSpPr>
        <p:spPr>
          <a:xfrm>
            <a:off x="251325" y="2377950"/>
            <a:ext cx="3653400" cy="601500"/>
          </a:xfrm>
          <a:prstGeom prst="roundRect">
            <a:avLst>
              <a:gd fmla="val 16667" name="adj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 sz="1800">
                <a:latin typeface="Comic Sans MS"/>
                <a:ea typeface="Comic Sans MS"/>
                <a:cs typeface="Comic Sans MS"/>
                <a:sym typeface="Comic Sans MS"/>
              </a:rPr>
              <a:t>เป็นที่ศึกษาหาความรู้</a:t>
            </a:r>
          </a:p>
        </p:txBody>
      </p:sp>
      <p:sp>
        <p:nvSpPr>
          <p:cNvPr id="81" name="Shape 81"/>
          <p:cNvSpPr/>
          <p:nvPr/>
        </p:nvSpPr>
        <p:spPr>
          <a:xfrm>
            <a:off x="1481125" y="1704300"/>
            <a:ext cx="5376900" cy="601500"/>
          </a:xfrm>
          <a:prstGeom prst="roundRect">
            <a:avLst>
              <a:gd fmla="val 16667" name="adj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 sz="1800">
                <a:latin typeface="Comic Sans MS"/>
                <a:ea typeface="Comic Sans MS"/>
                <a:cs typeface="Comic Sans MS"/>
                <a:sym typeface="Comic Sans MS"/>
              </a:rPr>
              <a:t>การปลูกไม้ดอกไม้ประดับในโรงเรียนมีประโยชน์อย่างไร</a:t>
            </a:r>
          </a:p>
        </p:txBody>
      </p:sp>
      <p:sp>
        <p:nvSpPr>
          <p:cNvPr id="82" name="Shape 82">
            <a:hlinkClick r:id="rId3"/>
          </p:cNvPr>
          <p:cNvSpPr/>
          <p:nvPr/>
        </p:nvSpPr>
        <p:spPr>
          <a:xfrm>
            <a:off x="251325" y="4515300"/>
            <a:ext cx="1113000" cy="5400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h"/>
              <a:t>     </a:t>
            </a:r>
            <a:r>
              <a:rPr lang="th"/>
              <a:t>BACK</a:t>
            </a:r>
          </a:p>
        </p:txBody>
      </p:sp>
      <p:sp>
        <p:nvSpPr>
          <p:cNvPr id="83" name="Shape 83">
            <a:hlinkClick r:id="rId4"/>
          </p:cNvPr>
          <p:cNvSpPr/>
          <p:nvPr/>
        </p:nvSpPr>
        <p:spPr>
          <a:xfrm>
            <a:off x="7829325" y="4515300"/>
            <a:ext cx="1113000" cy="5400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h"/>
              <a:t>      NEXT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>
            <a:off x="2917350" y="377275"/>
            <a:ext cx="4554000" cy="664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9" name="Shape 89"/>
          <p:cNvSpPr txBox="1"/>
          <p:nvPr>
            <p:ph type="title"/>
          </p:nvPr>
        </p:nvSpPr>
        <p:spPr>
          <a:xfrm>
            <a:off x="523575" y="27377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 sz="30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</a:t>
            </a:r>
            <a:r>
              <a:rPr b="1" lang="th">
                <a:solidFill>
                  <a:srgbClr val="000000"/>
                </a:solidFill>
              </a:rPr>
              <a:t>การเพาะเมล็ดดาวเรือง</a:t>
            </a:r>
          </a:p>
        </p:txBody>
      </p:sp>
      <p:sp>
        <p:nvSpPr>
          <p:cNvPr descr="วิธีการปลูกดาวเรืองสายพันธุ์ทองเฉลิม" id="90" name="Shape 90" title="วิธีการปลูกดาวเรือง part1.wmv">
            <a:hlinkClick r:id="rId3"/>
          </p:cNvPr>
          <p:cNvSpPr/>
          <p:nvPr/>
        </p:nvSpPr>
        <p:spPr>
          <a:xfrm>
            <a:off x="2492475" y="2163337"/>
            <a:ext cx="4554050" cy="1947875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91" name="Shape 91">
            <a:hlinkClick r:id="rId5"/>
          </p:cNvPr>
          <p:cNvSpPr/>
          <p:nvPr/>
        </p:nvSpPr>
        <p:spPr>
          <a:xfrm>
            <a:off x="251325" y="4515300"/>
            <a:ext cx="1113000" cy="5400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     BACK</a:t>
            </a:r>
          </a:p>
        </p:txBody>
      </p:sp>
      <p:sp>
        <p:nvSpPr>
          <p:cNvPr id="92" name="Shape 92">
            <a:hlinkClick r:id="rId6"/>
          </p:cNvPr>
          <p:cNvSpPr/>
          <p:nvPr/>
        </p:nvSpPr>
        <p:spPr>
          <a:xfrm>
            <a:off x="7829325" y="4515300"/>
            <a:ext cx="1113000" cy="5400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      NEXT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/>
        </p:nvSpPr>
        <p:spPr>
          <a:xfrm>
            <a:off x="2989150" y="448825"/>
            <a:ext cx="3312300" cy="6195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8" name="Shape 98"/>
          <p:cNvSpPr txBox="1"/>
          <p:nvPr>
            <p:ph type="title"/>
          </p:nvPr>
        </p:nvSpPr>
        <p:spPr>
          <a:xfrm>
            <a:off x="523575" y="27377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h" sz="30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th" sz="3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การปักชำใบโกสน</a:t>
            </a:r>
          </a:p>
        </p:txBody>
      </p:sp>
      <p:pic>
        <p:nvPicPr>
          <p:cNvPr descr="p-ject_leaf-51_0.out.jpg" id="99" name="Shape 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0537" y="1713525"/>
            <a:ext cx="5192575" cy="324412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Shape 100">
            <a:hlinkClick r:id="rId4"/>
          </p:cNvPr>
          <p:cNvSpPr/>
          <p:nvPr/>
        </p:nvSpPr>
        <p:spPr>
          <a:xfrm>
            <a:off x="251325" y="4515300"/>
            <a:ext cx="1113000" cy="5400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     BACK</a:t>
            </a:r>
          </a:p>
        </p:txBody>
      </p:sp>
      <p:sp>
        <p:nvSpPr>
          <p:cNvPr id="101" name="Shape 101"/>
          <p:cNvSpPr/>
          <p:nvPr/>
        </p:nvSpPr>
        <p:spPr>
          <a:xfrm>
            <a:off x="7829325" y="4515300"/>
            <a:ext cx="1113000" cy="5400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      NEXT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>
            <a:off x="2791675" y="394950"/>
            <a:ext cx="3168600" cy="718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7" name="Shape 107"/>
          <p:cNvSpPr txBox="1"/>
          <p:nvPr>
            <p:ph type="title"/>
          </p:nvPr>
        </p:nvSpPr>
        <p:spPr>
          <a:xfrm>
            <a:off x="523575" y="27377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indent="457200" lvl="0" marL="2286000" rtl="0" algn="l">
              <a:spcBef>
                <a:spcPts val="0"/>
              </a:spcBef>
              <a:buNone/>
            </a:pPr>
            <a:r>
              <a:rPr lang="th" sz="3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วัสดุ อุปกรณ์</a:t>
            </a:r>
          </a:p>
        </p:txBody>
      </p:sp>
      <p:sp>
        <p:nvSpPr>
          <p:cNvPr id="108" name="Shape 108"/>
          <p:cNvSpPr/>
          <p:nvPr/>
        </p:nvSpPr>
        <p:spPr>
          <a:xfrm>
            <a:off x="5423375" y="2958350"/>
            <a:ext cx="2376000" cy="919500"/>
          </a:xfrm>
          <a:prstGeom prst="roundRect">
            <a:avLst>
              <a:gd fmla="val 16667" name="adj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ถุงเพาะ</a:t>
            </a:r>
          </a:p>
        </p:txBody>
      </p:sp>
      <p:sp>
        <p:nvSpPr>
          <p:cNvPr id="109" name="Shape 109"/>
          <p:cNvSpPr/>
          <p:nvPr/>
        </p:nvSpPr>
        <p:spPr>
          <a:xfrm>
            <a:off x="946825" y="2958350"/>
            <a:ext cx="2376000" cy="919500"/>
          </a:xfrm>
          <a:prstGeom prst="roundRect">
            <a:avLst>
              <a:gd fmla="val 16667" name="adj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คัดเตอร์</a:t>
            </a:r>
          </a:p>
        </p:txBody>
      </p:sp>
      <p:sp>
        <p:nvSpPr>
          <p:cNvPr id="110" name="Shape 110"/>
          <p:cNvSpPr/>
          <p:nvPr/>
        </p:nvSpPr>
        <p:spPr>
          <a:xfrm>
            <a:off x="5423375" y="1761275"/>
            <a:ext cx="2376000" cy="919500"/>
          </a:xfrm>
          <a:prstGeom prst="roundRect">
            <a:avLst>
              <a:gd fmla="val 16667" name="adj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ตะเกียบ</a:t>
            </a:r>
          </a:p>
        </p:txBody>
      </p:sp>
      <p:sp>
        <p:nvSpPr>
          <p:cNvPr id="111" name="Shape 111"/>
          <p:cNvSpPr/>
          <p:nvPr/>
        </p:nvSpPr>
        <p:spPr>
          <a:xfrm>
            <a:off x="907550" y="1761275"/>
            <a:ext cx="2376000" cy="919500"/>
          </a:xfrm>
          <a:prstGeom prst="roundRect">
            <a:avLst>
              <a:gd fmla="val 16667" name="adj"/>
            </a:avLst>
          </a:prstGeom>
          <a:solidFill>
            <a:srgbClr val="1155CC"/>
          </a:solidFill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ต้นโกสน</a:t>
            </a:r>
          </a:p>
        </p:txBody>
      </p:sp>
      <p:sp>
        <p:nvSpPr>
          <p:cNvPr id="112" name="Shape 112"/>
          <p:cNvSpPr/>
          <p:nvPr/>
        </p:nvSpPr>
        <p:spPr>
          <a:xfrm>
            <a:off x="251325" y="4515300"/>
            <a:ext cx="1113000" cy="5400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     BACK</a:t>
            </a:r>
          </a:p>
        </p:txBody>
      </p:sp>
      <p:sp>
        <p:nvSpPr>
          <p:cNvPr id="113" name="Shape 113"/>
          <p:cNvSpPr/>
          <p:nvPr/>
        </p:nvSpPr>
        <p:spPr>
          <a:xfrm>
            <a:off x="7829325" y="4515300"/>
            <a:ext cx="1113000" cy="5400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      NEXT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/>
        </p:nvSpPr>
        <p:spPr>
          <a:xfrm>
            <a:off x="3170675" y="260300"/>
            <a:ext cx="2881500" cy="7629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h">
                <a:solidFill>
                  <a:schemeClr val="lt1"/>
                </a:solidFill>
              </a:rPr>
              <a:t>         </a:t>
            </a:r>
            <a:r>
              <a:rPr lang="th"/>
              <a:t> </a:t>
            </a:r>
            <a:r>
              <a:rPr lang="th" sz="2400"/>
              <a:t>ขั้นตอนการทำ</a:t>
            </a:r>
          </a:p>
        </p:txBody>
      </p:sp>
      <p:sp>
        <p:nvSpPr>
          <p:cNvPr id="119" name="Shape 119"/>
          <p:cNvSpPr/>
          <p:nvPr/>
        </p:nvSpPr>
        <p:spPr>
          <a:xfrm>
            <a:off x="962625" y="1869350"/>
            <a:ext cx="6866700" cy="2444100"/>
          </a:xfrm>
          <a:prstGeom prst="roundRect">
            <a:avLst>
              <a:gd fmla="val 16667" name="adj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-342900" lvl="0" marL="457200" rtl="0">
              <a:lnSpc>
                <a:spcPct val="150206"/>
              </a:lnSpc>
              <a:spcBef>
                <a:spcPts val="2600"/>
              </a:spcBef>
              <a:spcAft>
                <a:spcPts val="2600"/>
              </a:spcAft>
              <a:buClr>
                <a:srgbClr val="333333"/>
              </a:buClr>
              <a:buSzPct val="100000"/>
              <a:buAutoNum type="arabicPeriod"/>
            </a:pPr>
            <a:r>
              <a:rPr lang="th" sz="1800">
                <a:solidFill>
                  <a:srgbClr val="333333"/>
                </a:solidFill>
                <a:highlight>
                  <a:srgbClr val="FFFFFF"/>
                </a:highlight>
              </a:rPr>
              <a:t>นำต้นโกสน เลือกใบแก่ๆ ตัดออกมา 1 ใบ ติดก้านใบมาเล็กน้อย</a:t>
            </a:r>
          </a:p>
          <a:p>
            <a:pPr indent="-342900" lvl="0" marL="457200" rtl="0">
              <a:lnSpc>
                <a:spcPct val="150206"/>
              </a:lnSpc>
              <a:spcBef>
                <a:spcPts val="2600"/>
              </a:spcBef>
              <a:spcAft>
                <a:spcPts val="2600"/>
              </a:spcAft>
              <a:buClr>
                <a:srgbClr val="333333"/>
              </a:buClr>
              <a:buSzPct val="100000"/>
              <a:buAutoNum type="arabicPeriod"/>
            </a:pPr>
            <a:r>
              <a:rPr lang="th" sz="1800">
                <a:solidFill>
                  <a:srgbClr val="333333"/>
                </a:solidFill>
                <a:highlight>
                  <a:srgbClr val="FFFFFF"/>
                </a:highlight>
              </a:rPr>
              <a:t>ใช้คัตเตอร์กรีด ระหว่างก้านดอก ตามแนวยาวทั้งสองฝั่ง</a:t>
            </a:r>
          </a:p>
          <a:p>
            <a:pPr indent="-342900" lvl="0" marL="457200" rtl="0">
              <a:lnSpc>
                <a:spcPct val="150206"/>
              </a:lnSpc>
              <a:spcBef>
                <a:spcPts val="2600"/>
              </a:spcBef>
              <a:spcAft>
                <a:spcPts val="2600"/>
              </a:spcAft>
              <a:buClr>
                <a:srgbClr val="333333"/>
              </a:buClr>
              <a:buSzPct val="100000"/>
              <a:buAutoNum type="arabicPeriod"/>
            </a:pPr>
            <a:r>
              <a:rPr lang="th" sz="1800">
                <a:solidFill>
                  <a:srgbClr val="333333"/>
                </a:solidFill>
                <a:highlight>
                  <a:srgbClr val="FFFFFF"/>
                </a:highlight>
              </a:rPr>
              <a:t>จากนั้นนำใบ ไปเพาะชำในแปลงผัก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20" name="Shape 120"/>
          <p:cNvSpPr/>
          <p:nvPr/>
        </p:nvSpPr>
        <p:spPr>
          <a:xfrm>
            <a:off x="251325" y="4515300"/>
            <a:ext cx="1113000" cy="5400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     BACK</a:t>
            </a:r>
          </a:p>
        </p:txBody>
      </p:sp>
      <p:sp>
        <p:nvSpPr>
          <p:cNvPr id="121" name="Shape 121"/>
          <p:cNvSpPr/>
          <p:nvPr/>
        </p:nvSpPr>
        <p:spPr>
          <a:xfrm>
            <a:off x="7829325" y="4515300"/>
            <a:ext cx="1113000" cy="5400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      NEXT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/>
        </p:nvSpPr>
        <p:spPr>
          <a:xfrm>
            <a:off x="260325" y="1974825"/>
            <a:ext cx="8626200" cy="2576100"/>
          </a:xfrm>
          <a:prstGeom prst="roundRect">
            <a:avLst>
              <a:gd fmla="val 16667" name="adj"/>
            </a:avLst>
          </a:prstGeom>
          <a:solidFill>
            <a:srgbClr val="0000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7" name="Shape 127"/>
          <p:cNvSpPr txBox="1"/>
          <p:nvPr>
            <p:ph type="title"/>
          </p:nvPr>
        </p:nvSpPr>
        <p:spPr>
          <a:xfrm>
            <a:off x="471900" y="379650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h"/>
              <a:t>                         เครื่องมือเกษตร</a:t>
            </a:r>
          </a:p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346250" y="21165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457200" lv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th">
                <a:solidFill>
                  <a:srgbClr val="CC0000"/>
                </a:solidFill>
                <a:highlight>
                  <a:srgbClr val="FFFFFF"/>
                </a:highlight>
                <a:latin typeface="Angsana New"/>
                <a:ea typeface="Angsana New"/>
                <a:cs typeface="Angsana New"/>
                <a:sym typeface="Angsana New"/>
              </a:rPr>
              <a:t>เครื่องมือเกษตร</a:t>
            </a:r>
            <a:r>
              <a:rPr b="1" lang="th">
                <a:solidFill>
                  <a:srgbClr val="000000"/>
                </a:solidFill>
                <a:highlight>
                  <a:srgbClr val="FFFFFF"/>
                </a:highlight>
                <a:latin typeface="Angsana New"/>
                <a:ea typeface="Angsana New"/>
                <a:cs typeface="Angsana New"/>
                <a:sym typeface="Angsana New"/>
              </a:rPr>
              <a:t> หมายถึง อุปกรณ์ ที่สร้างขึ้น เพื่อช่วยทุ่นแรง และอำนวยความสะดวกในการทำงาน เครื่องมือเกษตรที่ดี ควรมีลักษณะเหมาะสมกับประเภทของงานนั้น ๆ และอยู่ในสภาพที่พร้อมใช้งาน ช่วยให้ทำการเกษตรมีประสิทธิภาพดี ทำได้รวดเร็วและได้ผลดียิ่งขึ้น   </a:t>
            </a:r>
          </a:p>
          <a:p>
            <a:pPr indent="457200" lv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th">
                <a:solidFill>
                  <a:srgbClr val="000000"/>
                </a:solidFill>
                <a:highlight>
                  <a:srgbClr val="FFFFFF"/>
                </a:highlight>
                <a:latin typeface="Angsana New"/>
                <a:ea typeface="Angsana New"/>
                <a:cs typeface="Angsana New"/>
                <a:sym typeface="Angsana New"/>
              </a:rPr>
              <a:t>เครื่องมือเกษตร</a:t>
            </a:r>
            <a:r>
              <a:rPr lang="th">
                <a:solidFill>
                  <a:srgbClr val="000000"/>
                </a:solidFill>
                <a:highlight>
                  <a:srgbClr val="FFFFFF"/>
                </a:highlight>
                <a:latin typeface="Angsana New"/>
                <a:ea typeface="Angsana New"/>
                <a:cs typeface="Angsana New"/>
                <a:sym typeface="Angsana New"/>
              </a:rPr>
              <a:t>  แบ่งตามลักษณะของการใช้งาน  ดังนี้</a:t>
            </a:r>
          </a:p>
          <a:p>
            <a:pPr indent="45720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th">
                <a:solidFill>
                  <a:srgbClr val="CC0000"/>
                </a:solidFill>
                <a:highlight>
                  <a:srgbClr val="FFFFFF"/>
                </a:highlight>
                <a:latin typeface="Angsana New"/>
                <a:ea typeface="Angsana New"/>
                <a:cs typeface="Angsana New"/>
                <a:sym typeface="Angsana New"/>
              </a:rPr>
              <a:t>1. เครื่องมือใช้กับงานดิน</a:t>
            </a:r>
            <a:r>
              <a:rPr b="1" lang="th">
                <a:solidFill>
                  <a:srgbClr val="000000"/>
                </a:solidFill>
                <a:highlight>
                  <a:srgbClr val="FFFFFF"/>
                </a:highlight>
                <a:latin typeface="Angsana New"/>
                <a:ea typeface="Angsana New"/>
                <a:cs typeface="Angsana New"/>
                <a:sym typeface="Angsana New"/>
              </a:rPr>
              <a:t>  เครื่องมือประเภทนี้ใช้สำหรับการทำงานเกษตร ที่เกี่ยวข้องกับงานดินต่าง ๆ เช่น การเตรียมพื้นที่ การปรับปรุงดิน การผสมดิน เช่น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9" name="Shape 129"/>
          <p:cNvSpPr/>
          <p:nvPr/>
        </p:nvSpPr>
        <p:spPr>
          <a:xfrm>
            <a:off x="251325" y="4515300"/>
            <a:ext cx="1113000" cy="5400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     BACK</a:t>
            </a:r>
          </a:p>
        </p:txBody>
      </p:sp>
      <p:sp>
        <p:nvSpPr>
          <p:cNvPr id="130" name="Shape 130"/>
          <p:cNvSpPr/>
          <p:nvPr/>
        </p:nvSpPr>
        <p:spPr>
          <a:xfrm>
            <a:off x="7829325" y="4515300"/>
            <a:ext cx="1113000" cy="5400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      NEXT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/>
        </p:nvSpPr>
        <p:spPr>
          <a:xfrm>
            <a:off x="628375" y="3837175"/>
            <a:ext cx="1176000" cy="556500"/>
          </a:xfrm>
          <a:prstGeom prst="flowChartAlternateProcess">
            <a:avLst/>
          </a:prstGeom>
          <a:solidFill>
            <a:srgbClr val="A61C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h"/>
              <a:t>   </a:t>
            </a:r>
            <a:r>
              <a:rPr lang="th">
                <a:solidFill>
                  <a:schemeClr val="lt1"/>
                </a:solidFill>
              </a:rPr>
              <a:t>ช้อนปลูก</a:t>
            </a:r>
          </a:p>
        </p:txBody>
      </p:sp>
      <p:sp>
        <p:nvSpPr>
          <p:cNvPr id="136" name="Shape 136"/>
          <p:cNvSpPr txBox="1"/>
          <p:nvPr>
            <p:ph type="title"/>
          </p:nvPr>
        </p:nvSpPr>
        <p:spPr>
          <a:xfrm>
            <a:off x="471900" y="361700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เครื่องมือเกษตร</a:t>
            </a:r>
          </a:p>
        </p:txBody>
      </p:sp>
      <p:pic>
        <p:nvPicPr>
          <p:cNvPr id="137" name="Shape 1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4500" y="2324925"/>
            <a:ext cx="1674949" cy="1512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Shape 13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76149" y="2395062"/>
            <a:ext cx="1847850" cy="1533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Shape 13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25675" y="2442887"/>
            <a:ext cx="1733550" cy="1437900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Shape 140"/>
          <p:cNvSpPr/>
          <p:nvPr/>
        </p:nvSpPr>
        <p:spPr>
          <a:xfrm>
            <a:off x="6660350" y="3837175"/>
            <a:ext cx="1176000" cy="556500"/>
          </a:xfrm>
          <a:prstGeom prst="flowChartAlternateProcess">
            <a:avLst/>
          </a:prstGeom>
          <a:solidFill>
            <a:srgbClr val="A61C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     </a:t>
            </a:r>
            <a:r>
              <a:rPr lang="th">
                <a:solidFill>
                  <a:schemeClr val="lt1"/>
                </a:solidFill>
              </a:rPr>
              <a:t>คราด</a:t>
            </a:r>
          </a:p>
        </p:txBody>
      </p:sp>
      <p:sp>
        <p:nvSpPr>
          <p:cNvPr id="141" name="Shape 141"/>
          <p:cNvSpPr/>
          <p:nvPr/>
        </p:nvSpPr>
        <p:spPr>
          <a:xfrm>
            <a:off x="3577025" y="3837175"/>
            <a:ext cx="1176000" cy="556500"/>
          </a:xfrm>
          <a:prstGeom prst="flowChartAlternateProcess">
            <a:avLst/>
          </a:prstGeom>
          <a:solidFill>
            <a:srgbClr val="A61C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   </a:t>
            </a:r>
            <a:r>
              <a:rPr lang="th">
                <a:solidFill>
                  <a:schemeClr val="lt1"/>
                </a:solidFill>
              </a:rPr>
              <a:t>ส้อมพรวน</a:t>
            </a:r>
          </a:p>
        </p:txBody>
      </p:sp>
      <p:sp>
        <p:nvSpPr>
          <p:cNvPr id="142" name="Shape 142"/>
          <p:cNvSpPr/>
          <p:nvPr/>
        </p:nvSpPr>
        <p:spPr>
          <a:xfrm>
            <a:off x="251325" y="4515300"/>
            <a:ext cx="1113000" cy="5400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     BACK</a:t>
            </a:r>
          </a:p>
        </p:txBody>
      </p:sp>
      <p:sp>
        <p:nvSpPr>
          <p:cNvPr id="143" name="Shape 143"/>
          <p:cNvSpPr/>
          <p:nvPr/>
        </p:nvSpPr>
        <p:spPr>
          <a:xfrm>
            <a:off x="7829325" y="4515300"/>
            <a:ext cx="1113000" cy="5400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      NEXT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