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embeddedFontLst>
    <p:embeddedFont>
      <p:font typeface="Playfair Display"/>
      <p:regular r:id="rId16"/>
      <p:bold r:id="rId17"/>
      <p:italic r:id="rId18"/>
      <p:boldItalic r:id="rId19"/>
    </p:embeddedFont>
    <p:embeddedFont>
      <p:font typeface="Montserrat"/>
      <p:regular r:id="rId20"/>
      <p:bold r:id="rId21"/>
      <p:italic r:id="rId22"/>
      <p:boldItalic r:id="rId23"/>
    </p:embeddedFont>
    <p:embeddedFont>
      <p:font typeface="Oswald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regular.fntdata"/><Relationship Id="rId22" Type="http://schemas.openxmlformats.org/officeDocument/2006/relationships/font" Target="fonts/Montserrat-italic.fntdata"/><Relationship Id="rId21" Type="http://schemas.openxmlformats.org/officeDocument/2006/relationships/font" Target="fonts/Montserrat-bold.fntdata"/><Relationship Id="rId24" Type="http://schemas.openxmlformats.org/officeDocument/2006/relationships/font" Target="fonts/Oswald-regular.fntdata"/><Relationship Id="rId23" Type="http://schemas.openxmlformats.org/officeDocument/2006/relationships/font" Target="fonts/Montserrat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schemas.openxmlformats.org/officeDocument/2006/relationships/font" Target="fonts/Oswal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PlayfairDisplay-bold.fntdata"/><Relationship Id="rId16" Type="http://schemas.openxmlformats.org/officeDocument/2006/relationships/font" Target="fonts/PlayfairDisplay-regular.fntdata"/><Relationship Id="rId19" Type="http://schemas.openxmlformats.org/officeDocument/2006/relationships/font" Target="fonts/PlayfairDisplay-boldItalic.fntdata"/><Relationship Id="rId18" Type="http://schemas.openxmlformats.org/officeDocument/2006/relationships/font" Target="fonts/PlayfairDispl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FC5E8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th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#slide=id.g1e7c452e0b_0_7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#slide=id.g1e7c1c6b09_0_66" TargetMode="External"/><Relationship Id="rId4" Type="http://schemas.openxmlformats.org/officeDocument/2006/relationships/hyperlink" Target="#slide=id.g1e7c1c6b09_0_27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hyperlink" Target="#slide=id.g1e7c1c6b09_0_33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hyperlink" Target="#slide=id.g1e7c00d4dd_0_0" TargetMode="External"/><Relationship Id="rId5" Type="http://schemas.openxmlformats.org/officeDocument/2006/relationships/hyperlink" Target="#slide=id.p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N-arTiQpbxA" TargetMode="External"/><Relationship Id="rId4" Type="http://schemas.openxmlformats.org/officeDocument/2006/relationships/image" Target="../media/image3.jpg"/><Relationship Id="rId5" Type="http://schemas.openxmlformats.org/officeDocument/2006/relationships/hyperlink" Target="#slide=id.g1e7c00d4dd_0_7" TargetMode="External"/><Relationship Id="rId6" Type="http://schemas.openxmlformats.org/officeDocument/2006/relationships/hyperlink" Target="#slide=id.g1e7c452e0b_0_7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#slide=id.g1e7c1c6b09_0_0" TargetMode="External"/><Relationship Id="rId4" Type="http://schemas.openxmlformats.org/officeDocument/2006/relationships/hyperlink" Target="#slide=id.g1e7c00d4dd_0_0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#slide=id.g1e7c1c6b09_0_8" TargetMode="External"/><Relationship Id="rId4" Type="http://schemas.openxmlformats.org/officeDocument/2006/relationships/hyperlink" Target="#slide=id.g1e7c00d4dd_0_7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#slide=id.g1e7c1c6b09_0_14" TargetMode="External"/><Relationship Id="rId4" Type="http://schemas.openxmlformats.org/officeDocument/2006/relationships/hyperlink" Target="#slide=id.g1e7c1c6b09_0_0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hyperlink" Target="#slide=id.g1e7c1c6b09_0_20" TargetMode="External"/><Relationship Id="rId5" Type="http://schemas.openxmlformats.org/officeDocument/2006/relationships/hyperlink" Target="#slide=id.g1e7c1c6b09_0_8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hyperlink" Target="#slide=id.g1e7c1c6b09_0_27" TargetMode="External"/><Relationship Id="rId5" Type="http://schemas.openxmlformats.org/officeDocument/2006/relationships/hyperlink" Target="#slide=id.g1e7c1c6b09_0_14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hyperlink" Target="#slide=id.g1e7c1c6b09_0_33" TargetMode="External"/><Relationship Id="rId5" Type="http://schemas.openxmlformats.org/officeDocument/2006/relationships/hyperlink" Target="#slide=id.g1e7c1c6b09_0_2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ctrTitle"/>
          </p:nvPr>
        </p:nvSpPr>
        <p:spPr>
          <a:xfrm>
            <a:off x="344250" y="456750"/>
            <a:ext cx="8455500" cy="2146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 sz="4800">
                <a:solidFill>
                  <a:srgbClr val="00FF00"/>
                </a:solidFill>
              </a:rPr>
              <a:t>บทเรียน</a:t>
            </a:r>
            <a:r>
              <a:rPr lang="th" sz="4800">
                <a:solidFill>
                  <a:srgbClr val="00FF00"/>
                </a:solidFill>
              </a:rPr>
              <a:t>คอมพิวเตอร์ช่วยสอน(CAI)</a:t>
            </a:r>
          </a:p>
        </p:txBody>
      </p:sp>
      <p:sp>
        <p:nvSpPr>
          <p:cNvPr id="59" name="Shape 59"/>
          <p:cNvSpPr txBox="1"/>
          <p:nvPr>
            <p:ph idx="1" type="subTitle"/>
          </p:nvPr>
        </p:nvSpPr>
        <p:spPr>
          <a:xfrm>
            <a:off x="344250" y="2849975"/>
            <a:ext cx="8455500" cy="1818300"/>
          </a:xfrm>
          <a:prstGeom prst="rect">
            <a:avLst/>
          </a:prstGeom>
          <a:solidFill>
            <a:srgbClr val="E06666"/>
          </a:solidFill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th" sz="5200">
                <a:solidFill>
                  <a:schemeClr val="dk1"/>
                </a:solidFill>
              </a:rPr>
              <a:t>เรื่อง ระบบหมุนเวียนเลือด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>
            <a:hlinkClick r:id="rId3"/>
          </p:cNvPr>
          <p:cNvSpPr/>
          <p:nvPr/>
        </p:nvSpPr>
        <p:spPr>
          <a:xfrm>
            <a:off x="7731350" y="4722000"/>
            <a:ext cx="1364100" cy="47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/>
              <a:t>สไลด์ที่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30555"/>
              <a:buFont typeface="Arial"/>
              <a:buNone/>
            </a:pPr>
            <a:r>
              <a:rPr b="1" lang="th" sz="3600">
                <a:latin typeface="BrowalliaUPC"/>
                <a:ea typeface="BrowalliaUPC"/>
                <a:cs typeface="BrowalliaUPC"/>
                <a:sym typeface="BrowalliaUPC"/>
              </a:rPr>
              <a:t>จบการนำเสนอ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 sz="3600">
              <a:latin typeface="BrowalliaUPC"/>
              <a:ea typeface="BrowalliaUPC"/>
              <a:cs typeface="BrowalliaUPC"/>
              <a:sym typeface="BrowalliaUPC"/>
            </a:endParaRP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>
            <a:hlinkClick r:id="rId3"/>
          </p:cNvPr>
          <p:cNvSpPr/>
          <p:nvPr/>
        </p:nvSpPr>
        <p:spPr>
          <a:xfrm>
            <a:off x="7629300" y="4668300"/>
            <a:ext cx="1203000" cy="47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ไ</a:t>
            </a:r>
            <a:r>
              <a:rPr lang="th">
                <a:solidFill>
                  <a:schemeClr val="dk2"/>
                </a:solidFill>
              </a:rPr>
              <a:t>สไลด์ที่ 11</a:t>
            </a:r>
          </a:p>
        </p:txBody>
      </p:sp>
      <p:sp>
        <p:nvSpPr>
          <p:cNvPr id="137" name="Shape 137">
            <a:hlinkClick r:id="rId4"/>
          </p:cNvPr>
          <p:cNvSpPr/>
          <p:nvPr/>
        </p:nvSpPr>
        <p:spPr>
          <a:xfrm>
            <a:off x="311700" y="4668300"/>
            <a:ext cx="1277700" cy="4752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>
                <a:solidFill>
                  <a:schemeClr val="dk2"/>
                </a:solidFill>
              </a:rPr>
              <a:t>ไสไลด์ที่ 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th" sz="3600">
                <a:latin typeface="BrowalliaUPC"/>
                <a:ea typeface="BrowalliaUPC"/>
                <a:cs typeface="BrowalliaUPC"/>
                <a:sym typeface="BrowalliaUPC"/>
              </a:rPr>
              <a:t>วิชาวิทยาศาสตร์ 3 </a:t>
            </a: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311700" y="1084525"/>
            <a:ext cx="8520600" cy="3484500"/>
          </a:xfrm>
          <a:prstGeom prst="rect">
            <a:avLst/>
          </a:prstGeom>
          <a:solidFill>
            <a:srgbClr val="FFD966"/>
          </a:solidFill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b="1" lang="th" sz="3600">
                <a:latin typeface="BrowalliaUPC"/>
                <a:ea typeface="BrowalliaUPC"/>
                <a:cs typeface="BrowalliaUPC"/>
                <a:sym typeface="BrowalliaUPC"/>
              </a:rPr>
              <a:t>ชั้นมัธยมศึกษาปีที่ 2</a:t>
            </a:r>
          </a:p>
          <a:p>
            <a:pPr lvl="0" rtl="0" algn="ctr">
              <a:spcBef>
                <a:spcPts val="0"/>
              </a:spcBef>
              <a:buNone/>
            </a:pPr>
            <a:r>
              <a:rPr b="1" lang="th" sz="3600">
                <a:latin typeface="BrowalliaUPC"/>
                <a:ea typeface="BrowalliaUPC"/>
                <a:cs typeface="BrowalliaUPC"/>
                <a:sym typeface="BrowalliaUPC"/>
              </a:rPr>
              <a:t>โดย 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3600">
              <a:latin typeface="BrowalliaUPC"/>
              <a:ea typeface="BrowalliaUPC"/>
              <a:cs typeface="BrowalliaUPC"/>
              <a:sym typeface="BrowalliaUPC"/>
            </a:endParaRPr>
          </a:p>
          <a:p>
            <a:pPr lvl="0" rtl="0" algn="ctr">
              <a:spcBef>
                <a:spcPts val="0"/>
              </a:spcBef>
              <a:buNone/>
            </a:pPr>
            <a:r>
              <a:rPr b="1" lang="th" sz="3600">
                <a:latin typeface="BrowalliaUPC"/>
                <a:ea typeface="BrowalliaUPC"/>
                <a:cs typeface="BrowalliaUPC"/>
                <a:sym typeface="BrowalliaUPC"/>
              </a:rPr>
              <a:t>อาจารย์ สุมาลี  คาระวะสุนทร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>
              <a:latin typeface="BrowalliaUPC"/>
              <a:ea typeface="BrowalliaUPC"/>
              <a:cs typeface="BrowalliaUPC"/>
              <a:sym typeface="BrowalliaUPC"/>
            </a:endParaRP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>
              <a:latin typeface="BrowalliaUPC"/>
              <a:ea typeface="BrowalliaUPC"/>
              <a:cs typeface="BrowalliaUPC"/>
              <a:sym typeface="BrowalliaUPC"/>
            </a:endParaRPr>
          </a:p>
          <a:p>
            <a:pPr lv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3575" y="2627699"/>
            <a:ext cx="1229450" cy="1085399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Shape 145">
            <a:hlinkClick r:id="rId4"/>
          </p:cNvPr>
          <p:cNvSpPr/>
          <p:nvPr/>
        </p:nvSpPr>
        <p:spPr>
          <a:xfrm>
            <a:off x="311700" y="4635825"/>
            <a:ext cx="1277700" cy="4752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สไลด์ที่ 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457200" lvl="0" marL="457200" algn="ctr">
              <a:spcBef>
                <a:spcPts val="0"/>
              </a:spcBef>
              <a:buNone/>
            </a:pPr>
            <a:r>
              <a:rPr lang="th"/>
              <a:t>   </a:t>
            </a:r>
            <a:r>
              <a:rPr b="1" lang="th">
                <a:latin typeface="BrowalliaUPC"/>
                <a:ea typeface="BrowalliaUPC"/>
                <a:cs typeface="BrowalliaUPC"/>
                <a:sym typeface="BrowalliaUPC"/>
              </a:rPr>
              <a:t>ภาพระบบหัวใจ</a:t>
            </a:r>
            <a:r>
              <a:rPr lang="th"/>
              <a:t>			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3575" y="1336675"/>
            <a:ext cx="5050312" cy="32322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>
            <a:hlinkClick r:id="rId4"/>
          </p:cNvPr>
          <p:cNvSpPr/>
          <p:nvPr/>
        </p:nvSpPr>
        <p:spPr>
          <a:xfrm>
            <a:off x="7892425" y="4722000"/>
            <a:ext cx="1203000" cy="47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>
                <a:solidFill>
                  <a:schemeClr val="dk2"/>
                </a:solidFill>
              </a:rPr>
              <a:t>สไลด์ที่</a:t>
            </a:r>
            <a:r>
              <a:rPr lang="th"/>
              <a:t> 3</a:t>
            </a:r>
          </a:p>
        </p:txBody>
      </p:sp>
      <p:sp>
        <p:nvSpPr>
          <p:cNvPr id="69" name="Shape 69">
            <a:hlinkClick r:id="rId5"/>
          </p:cNvPr>
          <p:cNvSpPr/>
          <p:nvPr/>
        </p:nvSpPr>
        <p:spPr>
          <a:xfrm>
            <a:off x="0" y="4668300"/>
            <a:ext cx="1277700" cy="4752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สไลด์ที่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th">
                <a:solidFill>
                  <a:srgbClr val="0000FF"/>
                </a:solidFill>
              </a:rPr>
              <a:t>ระบบหมุนเวียนเลือด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308250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descr="“เรียนรู้กับKhan Academy ภาคภาษาไทย” เสริมทักษะความรู้ด้วยตนเองจากห้องเรียนของKhan Academy ในภาคภาษาไทย เพื่อเป็นการมอบความรู้ให้กับเยาวชนทั่วโลก * จากการสนับสนุนการแปลในวิชาวิทยาศาสตร์โดยไทยคม และในวิชาคณิตศาสตร์ที่มีแปลภาษาไทยไว้แล้วโดย บริษัท อิเมจิน (ประเทศไทย) จำกัด" id="76" name="Shape 76" title="Khan Academy ระบบไหลเวียนโลหิต หลอดเลือดหัวใจ Heart ข่าน อะคาเดมี ตอนที่2">
            <a:hlinkClick r:id="rId3"/>
          </p:cNvPr>
          <p:cNvSpPr/>
          <p:nvPr/>
        </p:nvSpPr>
        <p:spPr>
          <a:xfrm>
            <a:off x="2243000" y="13082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77" name="Shape 77">
            <a:hlinkClick r:id="rId5"/>
          </p:cNvPr>
          <p:cNvSpPr/>
          <p:nvPr/>
        </p:nvSpPr>
        <p:spPr>
          <a:xfrm>
            <a:off x="7892425" y="4722000"/>
            <a:ext cx="1203000" cy="47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rPr lang="th">
                <a:solidFill>
                  <a:schemeClr val="dk2"/>
                </a:solidFill>
              </a:rPr>
              <a:t>สไลด์ที่ 4</a:t>
            </a:r>
          </a:p>
        </p:txBody>
      </p:sp>
      <p:sp>
        <p:nvSpPr>
          <p:cNvPr id="78" name="Shape 78">
            <a:hlinkClick r:id="rId6"/>
          </p:cNvPr>
          <p:cNvSpPr/>
          <p:nvPr/>
        </p:nvSpPr>
        <p:spPr>
          <a:xfrm>
            <a:off x="0" y="4668300"/>
            <a:ext cx="1277700" cy="4752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rPr lang="th">
                <a:solidFill>
                  <a:schemeClr val="dk2"/>
                </a:solidFill>
              </a:rPr>
              <a:t>ไสไลด์ที่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th">
                <a:solidFill>
                  <a:srgbClr val="000000"/>
                </a:solidFill>
              </a:rPr>
              <a:t>หัวใจ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solidFill>
            <a:srgbClr val="0000FF"/>
          </a:solidFill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th" sz="1150">
                <a:solidFill>
                  <a:srgbClr val="9FC5E8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th" sz="2400">
                <a:solidFill>
                  <a:srgbClr val="00FF00"/>
                </a:solidFill>
                <a:latin typeface="JasmineUPC"/>
                <a:ea typeface="JasmineUPC"/>
                <a:cs typeface="JasmineUPC"/>
                <a:sym typeface="JasmineUPC"/>
              </a:rPr>
              <a:t>ไปยังอวัยวะส่วนต่าถึงหัวใจ (Heart) เป็นอวัยวะที่รับผิดชอบหน้าที่สูบฉีดเลือดให้ไหลเวียนไปยังอวัยวะอื่น ๆ ในร่างกายอย่างต่อเนื่องและทั่วถึง หัวใจของมนุษย์จะอยู่บริเวณช่องอกค่อนไปทางซ้าย แบ่งออกเป็น 4 ห้อง ได้แก่ด้านบน 2 ห้อง และด้านล่างอีก 2 ห้อง  ทำหน้าที่ สูบฉีดเลือดไปยังส่วนต่างๆ ของร่างกาย โดยทำให้เกิดความดันเลือดในหลอดเลือดแดง  เพื่อให้เลือดเคลื่อนที่งๆ ของร่างกายได้ทั่ว</a:t>
            </a:r>
          </a:p>
        </p:txBody>
      </p:sp>
      <p:sp>
        <p:nvSpPr>
          <p:cNvPr id="85" name="Shape 85">
            <a:hlinkClick r:id="rId3"/>
          </p:cNvPr>
          <p:cNvSpPr/>
          <p:nvPr/>
        </p:nvSpPr>
        <p:spPr>
          <a:xfrm>
            <a:off x="7892425" y="4722000"/>
            <a:ext cx="1203000" cy="47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ไ</a:t>
            </a:r>
            <a:r>
              <a:rPr lang="th">
                <a:solidFill>
                  <a:schemeClr val="dk2"/>
                </a:solidFill>
              </a:rPr>
              <a:t>สไลด์ที่ 5</a:t>
            </a:r>
          </a:p>
        </p:txBody>
      </p:sp>
      <p:sp>
        <p:nvSpPr>
          <p:cNvPr id="86" name="Shape 86">
            <a:hlinkClick r:id="rId4"/>
          </p:cNvPr>
          <p:cNvSpPr/>
          <p:nvPr/>
        </p:nvSpPr>
        <p:spPr>
          <a:xfrm>
            <a:off x="0" y="4668300"/>
            <a:ext cx="1277700" cy="4752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rPr lang="th">
                <a:solidFill>
                  <a:schemeClr val="dk2"/>
                </a:solidFill>
              </a:rPr>
              <a:t>ไสไลด์ที่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th" sz="3600">
                <a:solidFill>
                  <a:srgbClr val="FF99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หัวใจห้องขวา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11700" y="1127500"/>
            <a:ext cx="8520600" cy="3028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b="1" lang="th" sz="2400">
                <a:solidFill>
                  <a:srgbClr val="FF00FF"/>
                </a:solidFill>
                <a:latin typeface="EucrosiaUPC"/>
                <a:ea typeface="EucrosiaUPC"/>
                <a:cs typeface="EucrosiaUPC"/>
                <a:sym typeface="EucrosiaUPC"/>
              </a:rPr>
              <a:t>หัวใจห้องบนขวา</a:t>
            </a:r>
          </a:p>
          <a:p>
            <a:pPr lvl="0" rtl="0"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b="1" lang="th" sz="2400">
                <a:solidFill>
                  <a:srgbClr val="000000"/>
                </a:solidFill>
                <a:highlight>
                  <a:srgbClr val="00FFFF"/>
                </a:highlight>
                <a:latin typeface="Trebuchet MS"/>
                <a:ea typeface="Trebuchet MS"/>
                <a:cs typeface="Trebuchet MS"/>
                <a:sym typeface="Trebuchet MS"/>
              </a:rPr>
              <a:t>ทำหน้าที่รับเลือดจากหลอดเลือดดำที่ส่งเลือดมาจากร่างกายช่วงบนและช่วงล่าง</a:t>
            </a:r>
          </a:p>
          <a:p>
            <a:pPr lvl="0" rtl="0"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b="1" lang="th" sz="240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หัวใจห้องล่างขวา</a:t>
            </a:r>
          </a:p>
          <a:p>
            <a:pPr lvl="0" rtl="0"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b="1" lang="th" sz="2400">
                <a:solidFill>
                  <a:srgbClr val="000000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ตำแหน่งของหัวใจห้องนี้จะอยู่ด้านหน้าสุดของหัวใจ ทำหน้าที่รับเลือดต่อจากหัวใจห้องบนขวา และส่งเลือดไปยังปอดผ่านลิ้นหัวใจและหลอดเลือดแดง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11111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11111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11111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r>
              <a:t/>
            </a:r>
            <a:endParaRPr b="1" sz="2400">
              <a:solidFill>
                <a:srgbClr val="11111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t/>
            </a:r>
            <a:endParaRPr b="1" sz="2400">
              <a:solidFill>
                <a:srgbClr val="11111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>
            <a:hlinkClick r:id="rId3"/>
          </p:cNvPr>
          <p:cNvSpPr/>
          <p:nvPr/>
        </p:nvSpPr>
        <p:spPr>
          <a:xfrm>
            <a:off x="7892425" y="4722000"/>
            <a:ext cx="1203000" cy="47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rPr lang="th">
                <a:solidFill>
                  <a:schemeClr val="dk2"/>
                </a:solidFill>
              </a:rPr>
              <a:t>สไลด์ที่ 6</a:t>
            </a:r>
          </a:p>
        </p:txBody>
      </p:sp>
      <p:sp>
        <p:nvSpPr>
          <p:cNvPr id="94" name="Shape 94">
            <a:hlinkClick r:id="rId4"/>
          </p:cNvPr>
          <p:cNvSpPr/>
          <p:nvPr/>
        </p:nvSpPr>
        <p:spPr>
          <a:xfrm>
            <a:off x="0" y="4668300"/>
            <a:ext cx="1277700" cy="4752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rPr lang="th">
                <a:solidFill>
                  <a:schemeClr val="dk2"/>
                </a:solidFill>
              </a:rPr>
              <a:t>ไสไลด์ที่ 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th">
                <a:latin typeface="BrowalliaUPC"/>
                <a:ea typeface="BrowalliaUPC"/>
                <a:cs typeface="BrowalliaUPC"/>
                <a:sym typeface="BrowalliaUPC"/>
              </a:rPr>
              <a:t>หัวใจห้องซ้าย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ct val="30555"/>
              <a:buFont typeface="Arial"/>
              <a:buNone/>
            </a:pPr>
            <a:r>
              <a:rPr b="1" lang="th" sz="3600">
                <a:solidFill>
                  <a:srgbClr val="0000FF"/>
                </a:solidFill>
                <a:highlight>
                  <a:srgbClr val="FFFFFF"/>
                </a:highlight>
                <a:latin typeface="BrowalliaUPC"/>
                <a:ea typeface="BrowalliaUPC"/>
                <a:cs typeface="BrowalliaUPC"/>
                <a:sym typeface="BrowalliaUPC"/>
              </a:rPr>
              <a:t>หัวใจห้องบนซ้าย</a:t>
            </a:r>
          </a:p>
          <a:p>
            <a:pPr lvl="0" rtl="0"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ct val="55000"/>
              <a:buFont typeface="Arial"/>
              <a:buNone/>
            </a:pPr>
            <a:r>
              <a:rPr b="1" lang="th" sz="2000">
                <a:solidFill>
                  <a:srgbClr val="111111"/>
                </a:solidFill>
                <a:latin typeface="Arial"/>
                <a:ea typeface="Arial"/>
                <a:cs typeface="Arial"/>
                <a:sym typeface="Arial"/>
              </a:rPr>
              <a:t>ตำแหน่งของห้องหัวใจบนซ้าย จะอยู่ด้านหลังสุด และเป็นห้องหัวใจที่มีขนาดเล็กที่สุดด้วย เมื่อเทียบกับห้องหัวใจอื่น ๆ หัวใจห้องบนซ้ายจะคอยรับเลือดที่มีออกซิเจนจากปอด ซึ่งส่งมาทางทางหลอดเลือดแดง</a:t>
            </a:r>
          </a:p>
          <a:p>
            <a:pPr lvl="0" rtl="0"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ct val="55000"/>
              <a:buFont typeface="Arial"/>
              <a:buNone/>
            </a:pPr>
            <a:r>
              <a:rPr b="1" lang="th" sz="2000">
                <a:solidFill>
                  <a:srgbClr val="0000F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หัวใจห้องล่างซ้าย</a:t>
            </a:r>
          </a:p>
          <a:p>
            <a:pPr lvl="0" rtl="0"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ct val="55000"/>
              <a:buFont typeface="Arial"/>
              <a:buNone/>
            </a:pPr>
            <a:r>
              <a:rPr b="1" lang="th" sz="2000">
                <a:solidFill>
                  <a:srgbClr val="111111"/>
                </a:solidFill>
                <a:latin typeface="Arial"/>
                <a:ea typeface="Arial"/>
                <a:cs typeface="Arial"/>
                <a:sym typeface="Arial"/>
              </a:rPr>
              <a:t>ห้องหัวใจที่มีผนังหัวใจหนาที่สุดและมีขนาดใหญ่ที่สุดด้วย ทำหน้าที่สูบฉีดเลือดที่มีออกซิเจนซึ่งได้รับมาจากหัวใจห้องบนซ้ายไปยังส่วนต่าง ๆ ของร่างกาย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>
            <a:hlinkClick r:id="rId3"/>
          </p:cNvPr>
          <p:cNvSpPr/>
          <p:nvPr/>
        </p:nvSpPr>
        <p:spPr>
          <a:xfrm>
            <a:off x="7892425" y="4722000"/>
            <a:ext cx="1203000" cy="47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rPr lang="th">
                <a:solidFill>
                  <a:schemeClr val="dk2"/>
                </a:solidFill>
              </a:rPr>
              <a:t>สไลด์ที่ 7</a:t>
            </a:r>
          </a:p>
        </p:txBody>
      </p:sp>
      <p:sp>
        <p:nvSpPr>
          <p:cNvPr id="102" name="Shape 102">
            <a:hlinkClick r:id="rId4"/>
          </p:cNvPr>
          <p:cNvSpPr/>
          <p:nvPr/>
        </p:nvSpPr>
        <p:spPr>
          <a:xfrm>
            <a:off x="0" y="4668300"/>
            <a:ext cx="1277700" cy="4752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rPr lang="th">
                <a:solidFill>
                  <a:schemeClr val="dk2"/>
                </a:solidFill>
              </a:rPr>
              <a:t>ไสไลด์ที่ 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th"/>
              <a:t>หัวใจห้องบนขวาและหัวใจห้องบนซ้าย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1662" y="1383162"/>
            <a:ext cx="5400675" cy="2809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>
            <a:hlinkClick r:id="rId4"/>
          </p:cNvPr>
          <p:cNvSpPr/>
          <p:nvPr/>
        </p:nvSpPr>
        <p:spPr>
          <a:xfrm>
            <a:off x="7892425" y="4722000"/>
            <a:ext cx="1203000" cy="47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rPr lang="th">
                <a:solidFill>
                  <a:schemeClr val="dk2"/>
                </a:solidFill>
              </a:rPr>
              <a:t>สไลด์ที่ 8</a:t>
            </a:r>
          </a:p>
        </p:txBody>
      </p:sp>
      <p:sp>
        <p:nvSpPr>
          <p:cNvPr id="111" name="Shape 111">
            <a:hlinkClick r:id="rId5"/>
          </p:cNvPr>
          <p:cNvSpPr/>
          <p:nvPr/>
        </p:nvSpPr>
        <p:spPr>
          <a:xfrm>
            <a:off x="0" y="4668300"/>
            <a:ext cx="1277700" cy="4752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rPr lang="th">
                <a:solidFill>
                  <a:schemeClr val="dk2"/>
                </a:solidFill>
              </a:rPr>
              <a:t>ไสไลด์ที่ 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th" sz="2400">
                <a:solidFill>
                  <a:srgbClr val="11111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อธิบายโครงสร้างหัวใจ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90800" y="1116750"/>
            <a:ext cx="3987100" cy="3452124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Shape 119">
            <a:hlinkClick r:id="rId4"/>
          </p:cNvPr>
          <p:cNvSpPr/>
          <p:nvPr/>
        </p:nvSpPr>
        <p:spPr>
          <a:xfrm>
            <a:off x="7709875" y="4668300"/>
            <a:ext cx="1203000" cy="47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ไ</a:t>
            </a:r>
            <a:r>
              <a:rPr lang="th">
                <a:solidFill>
                  <a:schemeClr val="dk2"/>
                </a:solidFill>
              </a:rPr>
              <a:t>สไลด์ที่ 9</a:t>
            </a:r>
          </a:p>
        </p:txBody>
      </p:sp>
      <p:sp>
        <p:nvSpPr>
          <p:cNvPr id="120" name="Shape 120">
            <a:hlinkClick r:id="rId5"/>
          </p:cNvPr>
          <p:cNvSpPr/>
          <p:nvPr/>
        </p:nvSpPr>
        <p:spPr>
          <a:xfrm>
            <a:off x="0" y="4668300"/>
            <a:ext cx="1277700" cy="4752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rPr lang="th">
                <a:solidFill>
                  <a:schemeClr val="dk2"/>
                </a:solidFill>
              </a:rPr>
              <a:t>ไสไลด์ที่ 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b="1" lang="th" sz="2400">
                <a:solidFill>
                  <a:srgbClr val="11111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อธิบายโครงสร้างหัวใจ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7" name="Shape 1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1050" y="1513275"/>
            <a:ext cx="5888000" cy="287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>
            <a:hlinkClick r:id="rId4"/>
          </p:cNvPr>
          <p:cNvSpPr/>
          <p:nvPr/>
        </p:nvSpPr>
        <p:spPr>
          <a:xfrm>
            <a:off x="7629300" y="4668300"/>
            <a:ext cx="1203000" cy="4752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ไ</a:t>
            </a:r>
            <a:r>
              <a:rPr lang="th">
                <a:solidFill>
                  <a:schemeClr val="dk2"/>
                </a:solidFill>
              </a:rPr>
              <a:t>สไลด์ที่ 10</a:t>
            </a:r>
          </a:p>
        </p:txBody>
      </p:sp>
      <p:sp>
        <p:nvSpPr>
          <p:cNvPr id="129" name="Shape 129">
            <a:hlinkClick r:id="rId5"/>
          </p:cNvPr>
          <p:cNvSpPr/>
          <p:nvPr/>
        </p:nvSpPr>
        <p:spPr>
          <a:xfrm>
            <a:off x="311700" y="4568875"/>
            <a:ext cx="1277700" cy="4752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r>
              <a:rPr lang="th">
                <a:solidFill>
                  <a:schemeClr val="dk2"/>
                </a:solidFill>
              </a:rPr>
              <a:t>ไสไลด์ที่ 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