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embeddedFontLst>
    <p:embeddedFont>
      <p:font typeface="Economica"/>
      <p:regular r:id="rId23"/>
      <p:bold r:id="rId24"/>
      <p:italic r:id="rId25"/>
      <p:boldItalic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Economica-bold.fntdata"/><Relationship Id="rId23" Type="http://schemas.openxmlformats.org/officeDocument/2006/relationships/font" Target="fonts/Economica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Economica-boldItalic.fntdata"/><Relationship Id="rId25" Type="http://schemas.openxmlformats.org/officeDocument/2006/relationships/font" Target="fonts/Economica-italic.fntdata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penSans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font" Target="fonts/OpenSans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2" y="75670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7" y="4602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7" name="Shape 17"/>
          <p:cNvSpPr/>
          <p:nvPr/>
        </p:nvSpPr>
        <p:spPr>
          <a:xfrm flipH="1" rot="10800000">
            <a:off x="466425" y="35583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8" name="Shape 18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1399399"/>
            <a:ext cx="2808000" cy="2784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769000"/>
            <a:ext cx="4045200" cy="1574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th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#slide=next" TargetMode="External"/><Relationship Id="rId4" Type="http://schemas.openxmlformats.org/officeDocument/2006/relationships/hyperlink" Target="#slide=previous" TargetMode="External"/><Relationship Id="rId5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#slide=next" TargetMode="External"/><Relationship Id="rId4" Type="http://schemas.openxmlformats.org/officeDocument/2006/relationships/hyperlink" Target="#slide=previous" TargetMode="External"/><Relationship Id="rId5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#slide=next" TargetMode="External"/><Relationship Id="rId4" Type="http://schemas.openxmlformats.org/officeDocument/2006/relationships/hyperlink" Target="#slide=previous" TargetMode="External"/><Relationship Id="rId5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#slide=next" TargetMode="External"/><Relationship Id="rId4" Type="http://schemas.openxmlformats.org/officeDocument/2006/relationships/hyperlink" Target="#slide=previous" TargetMode="External"/><Relationship Id="rId5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#slide=next" TargetMode="External"/><Relationship Id="rId4" Type="http://schemas.openxmlformats.org/officeDocument/2006/relationships/hyperlink" Target="#slide=previous" TargetMode="External"/><Relationship Id="rId5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#slide=next" TargetMode="External"/><Relationship Id="rId4" Type="http://schemas.openxmlformats.org/officeDocument/2006/relationships/hyperlink" Target="#slide=previous" TargetMode="External"/><Relationship Id="rId5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#slide=next" TargetMode="External"/><Relationship Id="rId4" Type="http://schemas.openxmlformats.org/officeDocument/2006/relationships/hyperlink" Target="#slide=previous" TargetMode="External"/><Relationship Id="rId5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#slide=next" TargetMode="External"/><Relationship Id="rId4" Type="http://schemas.openxmlformats.org/officeDocument/2006/relationships/hyperlink" Target="#slide=previous" TargetMode="External"/><Relationship Id="rId5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gif"/><Relationship Id="rId4" Type="http://schemas.openxmlformats.org/officeDocument/2006/relationships/image" Target="../media/image15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zZCuCyHglMU" TargetMode="External"/><Relationship Id="rId4" Type="http://schemas.openxmlformats.org/officeDocument/2006/relationships/image" Target="../media/image3.jpg"/><Relationship Id="rId5" Type="http://schemas.openxmlformats.org/officeDocument/2006/relationships/image" Target="../media/image1.png"/><Relationship Id="rId6" Type="http://schemas.openxmlformats.org/officeDocument/2006/relationships/hyperlink" Target="#slide=next" TargetMode="External"/><Relationship Id="rId7" Type="http://schemas.openxmlformats.org/officeDocument/2006/relationships/hyperlink" Target="#slide=previous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#slide=next" TargetMode="External"/><Relationship Id="rId4" Type="http://schemas.openxmlformats.org/officeDocument/2006/relationships/hyperlink" Target="#slide=previous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1" Type="http://schemas.openxmlformats.org/officeDocument/2006/relationships/hyperlink" Target="#slide=next" TargetMode="External"/><Relationship Id="rId10" Type="http://schemas.openxmlformats.org/officeDocument/2006/relationships/hyperlink" Target="#slide=id.g1e7c280142_0_247" TargetMode="External"/><Relationship Id="rId12" Type="http://schemas.openxmlformats.org/officeDocument/2006/relationships/hyperlink" Target="#slide=previous" TargetMode="External"/><Relationship Id="rId9" Type="http://schemas.openxmlformats.org/officeDocument/2006/relationships/hyperlink" Target="#slide=id.g1e7c280142_0_242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hyperlink" Target="#slide=id.g1e7c280142_0_220" TargetMode="External"/><Relationship Id="rId8" Type="http://schemas.openxmlformats.org/officeDocument/2006/relationships/hyperlink" Target="#slide=id.g1e7c280142_0_237" TargetMode="Externa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hyperlink" Target="#slide=id.g1e7c280142_0_252" TargetMode="External"/><Relationship Id="rId10" Type="http://schemas.openxmlformats.org/officeDocument/2006/relationships/image" Target="../media/image14.png"/><Relationship Id="rId13" Type="http://schemas.openxmlformats.org/officeDocument/2006/relationships/hyperlink" Target="#slide=id.g1e7c280142_0_277" TargetMode="External"/><Relationship Id="rId12" Type="http://schemas.openxmlformats.org/officeDocument/2006/relationships/hyperlink" Target="#slide=id.g1e7c280142_0_257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5" Type="http://schemas.openxmlformats.org/officeDocument/2006/relationships/hyperlink" Target="#slide=id.g1e7c280142_0_282" TargetMode="External"/><Relationship Id="rId14" Type="http://schemas.openxmlformats.org/officeDocument/2006/relationships/hyperlink" Target="#slide=id.g1e7c280142_0_287" TargetMode="External"/><Relationship Id="rId17" Type="http://schemas.openxmlformats.org/officeDocument/2006/relationships/hyperlink" Target="#slide=id.g1e7c280142_0_272" TargetMode="External"/><Relationship Id="rId16" Type="http://schemas.openxmlformats.org/officeDocument/2006/relationships/hyperlink" Target="#slide=id.g1e7c280142_0_267" TargetMode="External"/><Relationship Id="rId5" Type="http://schemas.openxmlformats.org/officeDocument/2006/relationships/image" Target="../media/image11.png"/><Relationship Id="rId19" Type="http://schemas.openxmlformats.org/officeDocument/2006/relationships/hyperlink" Target="#slide=previous" TargetMode="External"/><Relationship Id="rId6" Type="http://schemas.openxmlformats.org/officeDocument/2006/relationships/image" Target="../media/image10.png"/><Relationship Id="rId18" Type="http://schemas.openxmlformats.org/officeDocument/2006/relationships/hyperlink" Target="#slide=next" TargetMode="External"/><Relationship Id="rId7" Type="http://schemas.openxmlformats.org/officeDocument/2006/relationships/image" Target="../media/image12.png"/><Relationship Id="rId8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#slide=next" TargetMode="External"/><Relationship Id="rId4" Type="http://schemas.openxmlformats.org/officeDocument/2006/relationships/hyperlink" Target="#slide=previous" TargetMode="External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#slide=next" TargetMode="External"/><Relationship Id="rId4" Type="http://schemas.openxmlformats.org/officeDocument/2006/relationships/hyperlink" Target="#slide=previous" TargetMode="External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#slide=next" TargetMode="External"/><Relationship Id="rId4" Type="http://schemas.openxmlformats.org/officeDocument/2006/relationships/hyperlink" Target="#slide=previous" TargetMode="External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#slide=next" TargetMode="External"/><Relationship Id="rId4" Type="http://schemas.openxmlformats.org/officeDocument/2006/relationships/hyperlink" Target="#slide=previous" TargetMode="External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315925"/>
            <a:ext cx="8520600" cy="9741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th" sz="6000">
                <a:latin typeface="TH SarabunPSK"/>
                <a:ea typeface="TH SarabunPSK"/>
                <a:cs typeface="TH SarabunPSK"/>
                <a:sym typeface="TH SarabunPSK"/>
              </a:rPr>
              <a:t>เทพเจ้าแห่งอียิปต์โบราณ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2415625" y="3198200"/>
            <a:ext cx="5248500" cy="17469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h" sz="3000">
                <a:latin typeface="TH SarabunPSK"/>
                <a:ea typeface="TH SarabunPSK"/>
                <a:cs typeface="TH SarabunPSK"/>
                <a:sym typeface="TH SarabunPSK"/>
              </a:rPr>
              <a:t>วิชา ประวัติศาสตร์สากล 1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h" sz="3000">
                <a:latin typeface="TH SarabunPSK"/>
                <a:ea typeface="TH SarabunPSK"/>
                <a:cs typeface="TH SarabunPSK"/>
                <a:sym typeface="TH SarabunPSK"/>
              </a:rPr>
              <a:t>ชั้นมัธยมศึกษาปีที่ 6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h" sz="3000">
                <a:latin typeface="TH SarabunPSK"/>
                <a:ea typeface="TH SarabunPSK"/>
                <a:cs typeface="TH SarabunPSK"/>
                <a:sym typeface="TH SarabunPSK"/>
              </a:rPr>
              <a:t>ครูผู้สอน นัรมา  ดอเลาะ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7626" y="1055349"/>
            <a:ext cx="1044499" cy="214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th" sz="240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โอซิริส(OSIRIS)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311700" y="1225225"/>
            <a:ext cx="8520600" cy="2146200"/>
          </a:xfrm>
          <a:prstGeom prst="rect">
            <a:avLst/>
          </a:prstGeom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เป็นเทพผู้ยิ่งใหญ่แห่งยมโลก ฟาโรห์ที่สวรรคตจะทรงไปรวมกับโอซิริสในดินแดนหลังความตาย ในที่ฝังพระศพจะมีภาพโอซิริสเสมอ โอซิริสจะอยู่ในรูปบุรุษทรงเครื่องและมงกุฎของฟาโรห์ แต่มีผิวกายสีดำและถูกพันผ้าไว้แบบมัมมี่  โอซิริสคือศูนย์กลางความเชื่อเรื่องการกลับฟื้นคืนชีพ เพราะตามตำนานโอซิริสถูกฆ่าโดยเซธ และถูกสับเป็นชิ้นๆ แต่ด้วยความรักของมเหสีเทวีไอซิส ผู้ตามเก็บรวบรวมพระศพมาต่อใหม่ ทำให้โอซิริสกลับฟื้นคืนมาได้อีก</a:t>
            </a:r>
          </a:p>
        </p:txBody>
      </p:sp>
      <p:sp>
        <p:nvSpPr>
          <p:cNvPr id="160" name="Shape 160">
            <a:hlinkClick r:id="rId3"/>
          </p:cNvPr>
          <p:cNvSpPr/>
          <p:nvPr/>
        </p:nvSpPr>
        <p:spPr>
          <a:xfrm>
            <a:off x="-7200" y="4495100"/>
            <a:ext cx="879900" cy="50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 sz="1800">
                <a:solidFill>
                  <a:schemeClr val="lt1"/>
                </a:solidFill>
                <a:latin typeface="TH SarabunPSK"/>
                <a:ea typeface="TH SarabunPSK"/>
                <a:cs typeface="TH SarabunPSK"/>
                <a:sym typeface="TH SarabunPSK"/>
              </a:rPr>
              <a:t>next</a:t>
            </a:r>
          </a:p>
        </p:txBody>
      </p:sp>
      <p:sp>
        <p:nvSpPr>
          <p:cNvPr id="161" name="Shape 161">
            <a:hlinkClick r:id="rId4"/>
          </p:cNvPr>
          <p:cNvSpPr/>
          <p:nvPr/>
        </p:nvSpPr>
        <p:spPr>
          <a:xfrm>
            <a:off x="8075650" y="4550275"/>
            <a:ext cx="879900" cy="4461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>
                <a:solidFill>
                  <a:schemeClr val="lt1"/>
                </a:solidFill>
              </a:rPr>
              <a:t>back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35950" y="3555902"/>
            <a:ext cx="742200" cy="127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th" sz="240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ฮอรัส (Horus)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311700" y="1225225"/>
            <a:ext cx="8520600" cy="1779300"/>
          </a:xfrm>
          <a:prstGeom prst="rect">
            <a:avLst/>
          </a:prstGeom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th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โอรสแห่งโอซิริส และไอซีส ทรงสภาพเป็นนกเหยี่ยว เป็นเทพเจ้าแห่งท้องฟ้าและถูกทียบเป็นองค์ฟาโรห์เมื่อยังทรงพระชนม์ จึงจะพบรูปสลักองค์ฟาโรห์มีเทพฮอรัสรวมอยู่ด้วยเสมอ  ฮอรัสคือตัวแทนแห่งความฉลาดแหลมคม และมีดวงตาที่มองทะลุได้อย่างรู้แจ้งเห็นจริง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Shape 169">
            <a:hlinkClick r:id="rId3"/>
          </p:cNvPr>
          <p:cNvSpPr/>
          <p:nvPr/>
        </p:nvSpPr>
        <p:spPr>
          <a:xfrm>
            <a:off x="-7200" y="4495100"/>
            <a:ext cx="879900" cy="50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 sz="1800">
                <a:solidFill>
                  <a:schemeClr val="lt1"/>
                </a:solidFill>
                <a:latin typeface="TH SarabunPSK"/>
                <a:ea typeface="TH SarabunPSK"/>
                <a:cs typeface="TH SarabunPSK"/>
                <a:sym typeface="TH SarabunPSK"/>
              </a:rPr>
              <a:t>next</a:t>
            </a:r>
          </a:p>
        </p:txBody>
      </p:sp>
      <p:sp>
        <p:nvSpPr>
          <p:cNvPr id="170" name="Shape 170">
            <a:hlinkClick r:id="rId4"/>
          </p:cNvPr>
          <p:cNvSpPr/>
          <p:nvPr/>
        </p:nvSpPr>
        <p:spPr>
          <a:xfrm>
            <a:off x="8075650" y="4550275"/>
            <a:ext cx="879900" cy="4461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>
                <a:solidFill>
                  <a:schemeClr val="lt1"/>
                </a:solidFill>
              </a:rPr>
              <a:t>back</a:t>
            </a:r>
          </a:p>
        </p:txBody>
      </p:sp>
      <p:pic>
        <p:nvPicPr>
          <p:cNvPr id="171" name="Shape 1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6825" y="3722652"/>
            <a:ext cx="742200" cy="127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th" sz="240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เซธ (Seth) 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311700" y="1225225"/>
            <a:ext cx="8520600" cy="1412700"/>
          </a:xfrm>
          <a:prstGeom prst="rect">
            <a:avLst/>
          </a:prstGeom>
          <a:ln cap="flat" cmpd="sng" w="7620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th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เทพแห่งพายุและความรุนแรง มีรูปเป็นหน้าสัตว์ที่น่าเกลียด เช่นหมู หรือลา ตามตำนานว่าเป็นอนุชาของโอซิริส ผู้เกลียดชังพี่ของตนเอง และเป็นผู้สังหารโอซิริสด้วย</a:t>
            </a:r>
          </a:p>
        </p:txBody>
      </p:sp>
      <p:sp>
        <p:nvSpPr>
          <p:cNvPr id="178" name="Shape 178">
            <a:hlinkClick r:id="rId3"/>
          </p:cNvPr>
          <p:cNvSpPr/>
          <p:nvPr/>
        </p:nvSpPr>
        <p:spPr>
          <a:xfrm>
            <a:off x="-7200" y="4495100"/>
            <a:ext cx="879900" cy="50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 sz="1800">
                <a:solidFill>
                  <a:schemeClr val="lt1"/>
                </a:solidFill>
                <a:latin typeface="TH SarabunPSK"/>
                <a:ea typeface="TH SarabunPSK"/>
                <a:cs typeface="TH SarabunPSK"/>
                <a:sym typeface="TH SarabunPSK"/>
              </a:rPr>
              <a:t>next</a:t>
            </a:r>
          </a:p>
        </p:txBody>
      </p:sp>
      <p:sp>
        <p:nvSpPr>
          <p:cNvPr id="179" name="Shape 179">
            <a:hlinkClick r:id="rId4"/>
          </p:cNvPr>
          <p:cNvSpPr/>
          <p:nvPr/>
        </p:nvSpPr>
        <p:spPr>
          <a:xfrm>
            <a:off x="8075650" y="4550275"/>
            <a:ext cx="879900" cy="4461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>
                <a:solidFill>
                  <a:schemeClr val="lt1"/>
                </a:solidFill>
              </a:rPr>
              <a:t>back</a:t>
            </a:r>
          </a:p>
        </p:txBody>
      </p:sp>
      <p:pic>
        <p:nvPicPr>
          <p:cNvPr id="180" name="Shape 1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29500" y="3133602"/>
            <a:ext cx="742200" cy="127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th" sz="240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อนูบิส (Anubis)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311700" y="1225225"/>
            <a:ext cx="8520600" cy="1273500"/>
          </a:xfrm>
          <a:prstGeom prst="rect">
            <a:avLst/>
          </a:prstGeom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เทพแห่งความตาย และการจัดการพิธีศพ มีรูปเป็นหมาไน จะพบรูปอนูบิสในหลุมฝังศพ และที่ฝังพระศพทุกแห่ง</a:t>
            </a:r>
          </a:p>
        </p:txBody>
      </p:sp>
      <p:sp>
        <p:nvSpPr>
          <p:cNvPr id="187" name="Shape 187">
            <a:hlinkClick r:id="rId3"/>
          </p:cNvPr>
          <p:cNvSpPr/>
          <p:nvPr/>
        </p:nvSpPr>
        <p:spPr>
          <a:xfrm>
            <a:off x="-7200" y="4495100"/>
            <a:ext cx="879900" cy="50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 sz="1800">
                <a:solidFill>
                  <a:schemeClr val="lt1"/>
                </a:solidFill>
                <a:latin typeface="TH SarabunPSK"/>
                <a:ea typeface="TH SarabunPSK"/>
                <a:cs typeface="TH SarabunPSK"/>
                <a:sym typeface="TH SarabunPSK"/>
              </a:rPr>
              <a:t>next</a:t>
            </a:r>
          </a:p>
        </p:txBody>
      </p:sp>
      <p:sp>
        <p:nvSpPr>
          <p:cNvPr id="188" name="Shape 188">
            <a:hlinkClick r:id="rId4"/>
          </p:cNvPr>
          <p:cNvSpPr/>
          <p:nvPr/>
        </p:nvSpPr>
        <p:spPr>
          <a:xfrm>
            <a:off x="8075650" y="4550275"/>
            <a:ext cx="879900" cy="4461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>
                <a:solidFill>
                  <a:schemeClr val="lt1"/>
                </a:solidFill>
              </a:rPr>
              <a:t>back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0900" y="2766927"/>
            <a:ext cx="742200" cy="127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th" sz="240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ฮาเธอร์ (Hathor)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311700" y="1225225"/>
            <a:ext cx="8520600" cy="2157900"/>
          </a:xfrm>
          <a:prstGeom prst="rect">
            <a:avLst/>
          </a:prstGeom>
          <a:ln cap="flat" cmpd="sng" w="7620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ทรงเป็นเทวีแห่งนภากาศอีกองค์หนึ่ง และเป็นมหาเทวีที่สำคัญที่สุดของนิกายที่นับถือสุริยเทพรา โดยเทวปกรณ์กล่าวว่าทรงเป็นธิดาและชายาขององค์สุริยเทพ ทรงเป็นเทวีแห่งความงาม ความรัก ความสุข พิธีกรรม ศิลปวิทยาการ และคุณสมบัติที่ดีของเพศหญิง เทวลักษณะเป็นเทพนารีสวมศิราภรณ์รูปเขาวัวคู่โอบดวงสุริยะ หรือปรากฏเป็นรูปวัวทั้งตัว ทรงถือ </a:t>
            </a:r>
            <a:r>
              <a:rPr i="1" lang="th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ซิสทรัม</a:t>
            </a:r>
            <a:r>
              <a:rPr lang="th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(Sistrum)  พระนามภาษาอียิปต์ว่า </a:t>
            </a:r>
            <a:r>
              <a:rPr i="1" lang="th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เฮ็ท-เฮร์ท</a:t>
            </a:r>
            <a:r>
              <a:rPr lang="th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(Het-Hert)</a:t>
            </a:r>
          </a:p>
        </p:txBody>
      </p:sp>
      <p:sp>
        <p:nvSpPr>
          <p:cNvPr id="196" name="Shape 196">
            <a:hlinkClick r:id="rId3"/>
          </p:cNvPr>
          <p:cNvSpPr/>
          <p:nvPr/>
        </p:nvSpPr>
        <p:spPr>
          <a:xfrm>
            <a:off x="-7200" y="4495100"/>
            <a:ext cx="879900" cy="50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 sz="1800">
                <a:solidFill>
                  <a:schemeClr val="lt1"/>
                </a:solidFill>
                <a:latin typeface="TH SarabunPSK"/>
                <a:ea typeface="TH SarabunPSK"/>
                <a:cs typeface="TH SarabunPSK"/>
                <a:sym typeface="TH SarabunPSK"/>
              </a:rPr>
              <a:t>next</a:t>
            </a:r>
          </a:p>
        </p:txBody>
      </p:sp>
      <p:sp>
        <p:nvSpPr>
          <p:cNvPr id="197" name="Shape 197">
            <a:hlinkClick r:id="rId4"/>
          </p:cNvPr>
          <p:cNvSpPr/>
          <p:nvPr/>
        </p:nvSpPr>
        <p:spPr>
          <a:xfrm>
            <a:off x="8075650" y="4550275"/>
            <a:ext cx="879900" cy="4461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>
                <a:solidFill>
                  <a:schemeClr val="lt1"/>
                </a:solidFill>
              </a:rPr>
              <a:t>back</a:t>
            </a:r>
          </a:p>
        </p:txBody>
      </p:sp>
      <p:pic>
        <p:nvPicPr>
          <p:cNvPr id="198" name="Shape 1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54675" y="3569152"/>
            <a:ext cx="742200" cy="127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FF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th" sz="240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ธอธ (Thoth)</a:t>
            </a:r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311700" y="1147225"/>
            <a:ext cx="8520600" cy="1538100"/>
          </a:xfrm>
          <a:prstGeom prst="rect">
            <a:avLst/>
          </a:prstGeom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เทพผู้มีเศียรเป็นรูปนกกระเรียน เป็นเทพแห่งอาลักษณ์ เจ้าแห่งการอ่านและเขียนจะเป็นผู้บันทึกเรื่องราวต่างๆในการพิพากษาดวงวิญญาณของผู้ล่วงลับ</a:t>
            </a:r>
          </a:p>
        </p:txBody>
      </p:sp>
      <p:sp>
        <p:nvSpPr>
          <p:cNvPr id="205" name="Shape 205">
            <a:hlinkClick r:id="rId3"/>
          </p:cNvPr>
          <p:cNvSpPr/>
          <p:nvPr/>
        </p:nvSpPr>
        <p:spPr>
          <a:xfrm>
            <a:off x="-7200" y="4495100"/>
            <a:ext cx="879900" cy="50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 sz="1800">
                <a:solidFill>
                  <a:schemeClr val="lt1"/>
                </a:solidFill>
                <a:latin typeface="TH SarabunPSK"/>
                <a:ea typeface="TH SarabunPSK"/>
                <a:cs typeface="TH SarabunPSK"/>
                <a:sym typeface="TH SarabunPSK"/>
              </a:rPr>
              <a:t>next</a:t>
            </a:r>
          </a:p>
        </p:txBody>
      </p:sp>
      <p:sp>
        <p:nvSpPr>
          <p:cNvPr id="206" name="Shape 206">
            <a:hlinkClick r:id="rId4"/>
          </p:cNvPr>
          <p:cNvSpPr/>
          <p:nvPr/>
        </p:nvSpPr>
        <p:spPr>
          <a:xfrm>
            <a:off x="8075650" y="4550275"/>
            <a:ext cx="879900" cy="4461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>
                <a:solidFill>
                  <a:schemeClr val="lt1"/>
                </a:solidFill>
              </a:rPr>
              <a:t>back</a:t>
            </a:r>
          </a:p>
        </p:txBody>
      </p:sp>
      <p:pic>
        <p:nvPicPr>
          <p:cNvPr id="207" name="Shape 2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0475" y="3003527"/>
            <a:ext cx="742200" cy="127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th" sz="240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ฮาร์มาคิส(Harmakhis)</a:t>
            </a:r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311700" y="1225225"/>
            <a:ext cx="8520600" cy="1353600"/>
          </a:xfrm>
          <a:prstGeom prst="rect">
            <a:avLst/>
          </a:prstGeom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เป็นเทพแห่งรุ่งอรุณ มีรูปร่างเป็นสิงโตและศีรษะเป็นมนุษย์ หรือที่เราเรียกว่า สฟิงซ์ เป็นกำลังสำคัญที่ช่วยหลานชายตัวเอง คือเทพฮอรัสทำสงครามกับ เซธ จนประสบความสำเร็จ</a:t>
            </a:r>
          </a:p>
        </p:txBody>
      </p:sp>
      <p:sp>
        <p:nvSpPr>
          <p:cNvPr id="214" name="Shape 214">
            <a:hlinkClick r:id="rId3"/>
          </p:cNvPr>
          <p:cNvSpPr/>
          <p:nvPr/>
        </p:nvSpPr>
        <p:spPr>
          <a:xfrm>
            <a:off x="-7200" y="4495100"/>
            <a:ext cx="879900" cy="50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 sz="1800">
                <a:solidFill>
                  <a:schemeClr val="lt1"/>
                </a:solidFill>
                <a:latin typeface="TH SarabunPSK"/>
                <a:ea typeface="TH SarabunPSK"/>
                <a:cs typeface="TH SarabunPSK"/>
                <a:sym typeface="TH SarabunPSK"/>
              </a:rPr>
              <a:t>next</a:t>
            </a:r>
          </a:p>
        </p:txBody>
      </p:sp>
      <p:sp>
        <p:nvSpPr>
          <p:cNvPr id="215" name="Shape 215">
            <a:hlinkClick r:id="rId4"/>
          </p:cNvPr>
          <p:cNvSpPr/>
          <p:nvPr/>
        </p:nvSpPr>
        <p:spPr>
          <a:xfrm>
            <a:off x="8075650" y="4550275"/>
            <a:ext cx="879900" cy="4461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>
                <a:solidFill>
                  <a:schemeClr val="lt1"/>
                </a:solidFill>
              </a:rPr>
              <a:t>back</a:t>
            </a:r>
          </a:p>
        </p:txBody>
      </p:sp>
      <p:pic>
        <p:nvPicPr>
          <p:cNvPr id="216" name="Shape 2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0900" y="2802402"/>
            <a:ext cx="742200" cy="127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th" sz="240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โซเบค</a:t>
            </a:r>
            <a:r>
              <a:rPr lang="th" sz="240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1" lang="th" sz="240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Sebekh) </a:t>
            </a:r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311700" y="1225225"/>
            <a:ext cx="8520600" cy="1826700"/>
          </a:xfrm>
          <a:prstGeom prst="rect">
            <a:avLst/>
          </a:prstGeom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th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เทพแห่งจระเข้ ผู้รักษากฎแห่งแม่น้ำไนล์ ปรากฏพระองค์เป็นรูปจระเข้ทั้งตัวสวมศิราภรณ์ขนนกคู่ประกอบด้วยเขาแกะ เขาวัวคู่โอบดวงสุริยะและยูรีอุสสองข้าง หรือรูปเทพเจ้าที่มีพระเศียรเป็นจระเข้สวมศิราภรณ์ชนิดเดียวกัน เป็นที่นับถือมากในราชวงศ์ที่ ๑๒-๑๓ พระนามภาษากรีกว่า </a:t>
            </a:r>
            <a:r>
              <a:rPr i="1" lang="th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ซูคอส</a:t>
            </a:r>
            <a:r>
              <a:rPr lang="th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(Suchos)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Shape 223">
            <a:hlinkClick r:id="rId3"/>
          </p:cNvPr>
          <p:cNvSpPr/>
          <p:nvPr/>
        </p:nvSpPr>
        <p:spPr>
          <a:xfrm>
            <a:off x="-7200" y="4495100"/>
            <a:ext cx="879900" cy="50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 sz="1800">
                <a:solidFill>
                  <a:schemeClr val="lt1"/>
                </a:solidFill>
                <a:latin typeface="TH SarabunPSK"/>
                <a:ea typeface="TH SarabunPSK"/>
                <a:cs typeface="TH SarabunPSK"/>
                <a:sym typeface="TH SarabunPSK"/>
              </a:rPr>
              <a:t>next</a:t>
            </a:r>
          </a:p>
        </p:txBody>
      </p:sp>
      <p:sp>
        <p:nvSpPr>
          <p:cNvPr id="224" name="Shape 224">
            <a:hlinkClick r:id="rId4"/>
          </p:cNvPr>
          <p:cNvSpPr/>
          <p:nvPr/>
        </p:nvSpPr>
        <p:spPr>
          <a:xfrm>
            <a:off x="8075650" y="4550275"/>
            <a:ext cx="879900" cy="4461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>
                <a:solidFill>
                  <a:schemeClr val="lt1"/>
                </a:solidFill>
              </a:rPr>
              <a:t>back</a:t>
            </a:r>
          </a:p>
        </p:txBody>
      </p:sp>
      <p:pic>
        <p:nvPicPr>
          <p:cNvPr id="225" name="Shape 2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0900" y="3221652"/>
            <a:ext cx="742200" cy="127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1167300" y="1573275"/>
            <a:ext cx="6809400" cy="1112100"/>
          </a:xfrm>
          <a:prstGeom prst="rect">
            <a:avLst/>
          </a:prstGeom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th">
                <a:solidFill>
                  <a:srgbClr val="FF9900"/>
                </a:solidFill>
              </a:rPr>
              <a:t>จบการนำเสนอ</a:t>
            </a:r>
          </a:p>
        </p:txBody>
      </p:sp>
      <p:pic>
        <p:nvPicPr>
          <p:cNvPr descr="dik_1.gif"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8251"/>
            <a:ext cx="1710324" cy="491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k_15.gif" id="232" name="Shape 2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7900" y="78250"/>
            <a:ext cx="1600999" cy="491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สารคดีท่องโลกกว้าง ตอน พีระมิดแห่งอียิปต์ อย่าลืม แชร์ไปให้ เพื่อนๆได้ดูด้วยนะครับผม :D กดติดตาม เพื่อรับชม สารคดี วิดีโอสัตว์ต่างๆ ได้ที่  https://goo.gl/VAOAXY" id="69" name="Shape 69" title="สารคดีท่องโลกกว้าง ตอน พีระมิดแห่งอียิปต์">
            <a:hlinkClick r:id="rId3"/>
          </p:cNvPr>
          <p:cNvSpPr/>
          <p:nvPr/>
        </p:nvSpPr>
        <p:spPr>
          <a:xfrm>
            <a:off x="1795925" y="412900"/>
            <a:ext cx="5665975" cy="42495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70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99350" y="412902"/>
            <a:ext cx="742200" cy="127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6325" y="412902"/>
            <a:ext cx="742200" cy="127344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>
            <a:hlinkClick r:id="rId6"/>
          </p:cNvPr>
          <p:cNvSpPr/>
          <p:nvPr/>
        </p:nvSpPr>
        <p:spPr>
          <a:xfrm>
            <a:off x="-7200" y="4495100"/>
            <a:ext cx="879900" cy="50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 sz="1800">
                <a:solidFill>
                  <a:schemeClr val="lt1"/>
                </a:solidFill>
                <a:latin typeface="TH SarabunPSK"/>
                <a:ea typeface="TH SarabunPSK"/>
                <a:cs typeface="TH SarabunPSK"/>
                <a:sym typeface="TH SarabunPSK"/>
              </a:rPr>
              <a:t>next</a:t>
            </a:r>
          </a:p>
        </p:txBody>
      </p:sp>
      <p:sp>
        <p:nvSpPr>
          <p:cNvPr id="73" name="Shape 73">
            <a:hlinkClick r:id="rId7"/>
          </p:cNvPr>
          <p:cNvSpPr/>
          <p:nvPr/>
        </p:nvSpPr>
        <p:spPr>
          <a:xfrm>
            <a:off x="8075650" y="4550275"/>
            <a:ext cx="879900" cy="4461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>
                <a:solidFill>
                  <a:schemeClr val="lt1"/>
                </a:solidFill>
              </a:rPr>
              <a:t>back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0"/>
            <a:ext cx="8520600" cy="660900"/>
          </a:xfrm>
          <a:prstGeom prst="rect">
            <a:avLst/>
          </a:prstGeom>
          <a:solidFill>
            <a:srgbClr val="FFFF00"/>
          </a:solidFill>
        </p:spPr>
        <p:txBody>
          <a:bodyPr anchorCtr="0" anchor="b" bIns="91425" lIns="91425" rIns="91425" tIns="91425">
            <a:noAutofit/>
          </a:bodyPr>
          <a:lstStyle/>
          <a:p>
            <a:pPr indent="0" lvl="0" marL="0" marR="10160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3600">
              <a:latin typeface="DilleniaUPC"/>
              <a:ea typeface="DilleniaUPC"/>
              <a:cs typeface="DilleniaUPC"/>
              <a:sym typeface="DilleniaUPC"/>
            </a:endParaRPr>
          </a:p>
          <a:p>
            <a:pPr indent="0" lvl="0" marL="0" marR="10160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3600">
              <a:latin typeface="DilleniaUPC"/>
              <a:ea typeface="DilleniaUPC"/>
              <a:cs typeface="DilleniaUPC"/>
              <a:sym typeface="DilleniaUPC"/>
            </a:endParaRPr>
          </a:p>
          <a:p>
            <a:pPr indent="0" lvl="0" marL="0" marR="10160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3600">
              <a:latin typeface="DilleniaUPC"/>
              <a:ea typeface="DilleniaUPC"/>
              <a:cs typeface="DilleniaUPC"/>
              <a:sym typeface="DilleniaUPC"/>
            </a:endParaRPr>
          </a:p>
          <a:p>
            <a:pPr indent="-69850" lvl="0" marL="0" marR="10160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th" sz="1800">
                <a:latin typeface="Arial"/>
                <a:ea typeface="Arial"/>
                <a:cs typeface="Arial"/>
                <a:sym typeface="Arial"/>
              </a:rPr>
              <a:t>เทพเจ้าแห่งอียิปต์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130500" y="700387"/>
            <a:ext cx="8883000" cy="381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69850" lvl="0" marL="101600" marR="10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th">
                <a:highlight>
                  <a:srgbClr val="FFFFFF"/>
                </a:highlight>
                <a:latin typeface="DilleniaUPC"/>
                <a:ea typeface="DilleniaUPC"/>
                <a:cs typeface="DilleniaUPC"/>
                <a:sym typeface="DilleniaUPC"/>
              </a:rPr>
              <a:t>       </a:t>
            </a:r>
            <a:r>
              <a:rPr lang="th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คงไม่มีอารยธรรมโบราณใด ที่ผูกพันกับความเชื่อเรื่องเทพเจ้าที่หลากหลายเท่าชาวอียิปต์ เทพเจ้าของอียิปต์มักอยู่ในรูปของสัตว์นานาชนิดที่พบเห็นได้รอบๆตัว ต่างจากเทพเจ้าในจินตนาการของชาวกรีกและฮินดู หรือเทพเจ้าที่เกิดจากอิทธิพลของธรรมชาติ เช่น เทพแห่งลม เทพแห่งภูเขาไฟ ฯลฯ ของชาวเกาะทะเลใต้จากหลักฐานทางโบราณคดีที่ขุดค้นพบ ชาวอียิปต์เริ่มมีความคิดเรื่องเทพเจ้ามาไม่น้อยกว่า 6,000 ปี เทพรุ่นแรกๆ จะเป็นเทพแห่งความอุดมสมบูรณ์ เทพแห่งอาหารการกิน เช่นเดียวกับเทพรุ่นแรกๆของอารยะธรรมยุคเริ่มต้นอื่นๆ แต่เมื่ออียิปต์พัฒนาเข้าสู่ยุคฟาโรห์ เทพแห่งอียิปต์ก็พัฒนาซับซ้อนขึ้นเป็นลำดับ มีเทพประจำเมือง ประจำอาชีพ และเทพที่เคยใหญ่บางองค์ก็กลายเป็นเทพขั้นรองไปที่จะเล่าสู่กันฟังต่อไปนี้ คือเทพที่ยังเหลือปรากฎให้คนในปัจจุบันได้พบเห็นในรูปของภาพวาด รูปปั้น เครื่องประดับ และงานศิลป์ต่างๆ หรือแม้แต่มัมมี่ของสัตว์ต่างๆ ซึ่งถือเป็นตัวแทนเทพเจ้า และเป็นเทพองค์ “ดัง” ที่คนอียิปต์โบราณส่วนใหญ่ให้ความเคารพนับถือ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DilleniaUPC"/>
              <a:ea typeface="DilleniaUPC"/>
              <a:cs typeface="DilleniaUPC"/>
              <a:sym typeface="DilleniaUPC"/>
            </a:endParaRPr>
          </a:p>
        </p:txBody>
      </p:sp>
      <p:sp>
        <p:nvSpPr>
          <p:cNvPr id="80" name="Shape 80">
            <a:hlinkClick r:id="rId3"/>
          </p:cNvPr>
          <p:cNvSpPr/>
          <p:nvPr/>
        </p:nvSpPr>
        <p:spPr>
          <a:xfrm>
            <a:off x="-7200" y="4495100"/>
            <a:ext cx="879900" cy="50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 sz="1800">
                <a:solidFill>
                  <a:schemeClr val="lt1"/>
                </a:solidFill>
                <a:latin typeface="TH SarabunPSK"/>
                <a:ea typeface="TH SarabunPSK"/>
                <a:cs typeface="TH SarabunPSK"/>
                <a:sym typeface="TH SarabunPSK"/>
              </a:rPr>
              <a:t>next</a:t>
            </a:r>
          </a:p>
        </p:txBody>
      </p:sp>
      <p:sp>
        <p:nvSpPr>
          <p:cNvPr id="81" name="Shape 81">
            <a:hlinkClick r:id="rId4"/>
          </p:cNvPr>
          <p:cNvSpPr/>
          <p:nvPr/>
        </p:nvSpPr>
        <p:spPr>
          <a:xfrm>
            <a:off x="8075650" y="4550275"/>
            <a:ext cx="879900" cy="4461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>
                <a:solidFill>
                  <a:schemeClr val="lt1"/>
                </a:solidFill>
              </a:rPr>
              <a:t>back</a:t>
            </a:r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7875"/>
            <a:ext cx="2478874" cy="413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8500" y="2343061"/>
            <a:ext cx="3760749" cy="2425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03337" y="127125"/>
            <a:ext cx="1950702" cy="400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78500" y="127125"/>
            <a:ext cx="3848150" cy="221592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>
            <a:hlinkClick r:id="rId7"/>
          </p:cNvPr>
          <p:cNvSpPr/>
          <p:nvPr/>
        </p:nvSpPr>
        <p:spPr>
          <a:xfrm>
            <a:off x="1327975" y="3762175"/>
            <a:ext cx="860100" cy="366900"/>
          </a:xfrm>
          <a:prstGeom prst="roundRect">
            <a:avLst>
              <a:gd fmla="val 16667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>
            <a:hlinkClick r:id="rId8"/>
          </p:cNvPr>
          <p:cNvSpPr/>
          <p:nvPr/>
        </p:nvSpPr>
        <p:spPr>
          <a:xfrm>
            <a:off x="3339525" y="3857550"/>
            <a:ext cx="860100" cy="3669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>
            <a:hlinkClick r:id="rId9"/>
          </p:cNvPr>
          <p:cNvSpPr/>
          <p:nvPr/>
        </p:nvSpPr>
        <p:spPr>
          <a:xfrm>
            <a:off x="7627600" y="1807500"/>
            <a:ext cx="860100" cy="3669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>
            <a:hlinkClick r:id="rId10"/>
          </p:cNvPr>
          <p:cNvSpPr/>
          <p:nvPr/>
        </p:nvSpPr>
        <p:spPr>
          <a:xfrm>
            <a:off x="6372525" y="4280400"/>
            <a:ext cx="860100" cy="366900"/>
          </a:xfrm>
          <a:prstGeom prst="roundRect">
            <a:avLst>
              <a:gd fmla="val 16667" name="adj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>
            <a:hlinkClick r:id="rId11"/>
          </p:cNvPr>
          <p:cNvSpPr/>
          <p:nvPr/>
        </p:nvSpPr>
        <p:spPr>
          <a:xfrm>
            <a:off x="-7200" y="4495100"/>
            <a:ext cx="879900" cy="50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 sz="1800">
                <a:solidFill>
                  <a:schemeClr val="lt1"/>
                </a:solidFill>
                <a:latin typeface="TH SarabunPSK"/>
                <a:ea typeface="TH SarabunPSK"/>
                <a:cs typeface="TH SarabunPSK"/>
                <a:sym typeface="TH SarabunPSK"/>
              </a:rPr>
              <a:t>next</a:t>
            </a:r>
          </a:p>
        </p:txBody>
      </p:sp>
      <p:sp>
        <p:nvSpPr>
          <p:cNvPr id="95" name="Shape 95">
            <a:hlinkClick r:id="rId12"/>
          </p:cNvPr>
          <p:cNvSpPr/>
          <p:nvPr/>
        </p:nvSpPr>
        <p:spPr>
          <a:xfrm>
            <a:off x="8075650" y="4550275"/>
            <a:ext cx="879900" cy="4461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>
                <a:solidFill>
                  <a:schemeClr val="lt1"/>
                </a:solidFill>
              </a:rPr>
              <a:t>back</a:t>
            </a:r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โอชีริส.jpg"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732050" cy="266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2049" y="0"/>
            <a:ext cx="1872425" cy="370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4474" y="0"/>
            <a:ext cx="2102324" cy="237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04475" y="2377050"/>
            <a:ext cx="1390172" cy="276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94650" y="2240540"/>
            <a:ext cx="1390175" cy="2902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80332" y="0"/>
            <a:ext cx="1455743" cy="227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06386" y="0"/>
            <a:ext cx="2306413" cy="188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36075" y="1748150"/>
            <a:ext cx="2047024" cy="295914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>
            <a:hlinkClick r:id="rId11"/>
          </p:cNvPr>
          <p:cNvSpPr/>
          <p:nvPr/>
        </p:nvSpPr>
        <p:spPr>
          <a:xfrm>
            <a:off x="435975" y="2563525"/>
            <a:ext cx="860100" cy="366900"/>
          </a:xfrm>
          <a:prstGeom prst="roundRect">
            <a:avLst>
              <a:gd fmla="val 16667" name="adj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>
            <a:hlinkClick r:id="rId12"/>
          </p:cNvPr>
          <p:cNvSpPr/>
          <p:nvPr/>
        </p:nvSpPr>
        <p:spPr>
          <a:xfrm>
            <a:off x="2062150" y="3643050"/>
            <a:ext cx="860100" cy="3669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4225587" y="2010150"/>
            <a:ext cx="860100" cy="366900"/>
          </a:xfrm>
          <a:prstGeom prst="roundRect">
            <a:avLst>
              <a:gd fmla="val 16667" name="adj"/>
            </a:avLst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>
            <a:hlinkClick r:id="rId13"/>
          </p:cNvPr>
          <p:cNvSpPr/>
          <p:nvPr/>
        </p:nvSpPr>
        <p:spPr>
          <a:xfrm>
            <a:off x="5819675" y="2010150"/>
            <a:ext cx="860100" cy="3669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>
            <a:hlinkClick r:id="rId14"/>
          </p:cNvPr>
          <p:cNvSpPr/>
          <p:nvPr/>
        </p:nvSpPr>
        <p:spPr>
          <a:xfrm>
            <a:off x="7124650" y="4077450"/>
            <a:ext cx="860100" cy="366900"/>
          </a:xfrm>
          <a:prstGeom prst="roundRect">
            <a:avLst>
              <a:gd fmla="val 16667" name="adj"/>
            </a:avLst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>
            <a:hlinkClick r:id="rId15"/>
          </p:cNvPr>
          <p:cNvSpPr/>
          <p:nvPr/>
        </p:nvSpPr>
        <p:spPr>
          <a:xfrm>
            <a:off x="8352700" y="1643250"/>
            <a:ext cx="860100" cy="3669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>
            <a:hlinkClick r:id="rId16"/>
          </p:cNvPr>
          <p:cNvSpPr/>
          <p:nvPr/>
        </p:nvSpPr>
        <p:spPr>
          <a:xfrm>
            <a:off x="4141950" y="4707300"/>
            <a:ext cx="860100" cy="366900"/>
          </a:xfrm>
          <a:prstGeom prst="roundRect">
            <a:avLst>
              <a:gd fmla="val 16667" name="adj"/>
            </a:avLst>
          </a:prstGeom>
          <a:solidFill>
            <a:srgbClr val="0C343D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>
            <a:hlinkClick r:id="rId17"/>
          </p:cNvPr>
          <p:cNvSpPr/>
          <p:nvPr/>
        </p:nvSpPr>
        <p:spPr>
          <a:xfrm>
            <a:off x="5936025" y="4776600"/>
            <a:ext cx="860100" cy="366900"/>
          </a:xfrm>
          <a:prstGeom prst="roundRect">
            <a:avLst>
              <a:gd fmla="val 16667" name="adj"/>
            </a:avLst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>
            <a:hlinkClick r:id="rId18"/>
          </p:cNvPr>
          <p:cNvSpPr/>
          <p:nvPr/>
        </p:nvSpPr>
        <p:spPr>
          <a:xfrm>
            <a:off x="-7200" y="4495100"/>
            <a:ext cx="879900" cy="50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 sz="1800">
                <a:solidFill>
                  <a:schemeClr val="lt1"/>
                </a:solidFill>
                <a:latin typeface="TH SarabunPSK"/>
                <a:ea typeface="TH SarabunPSK"/>
                <a:cs typeface="TH SarabunPSK"/>
                <a:sym typeface="TH SarabunPSK"/>
              </a:rPr>
              <a:t>next</a:t>
            </a:r>
          </a:p>
        </p:txBody>
      </p:sp>
      <p:sp>
        <p:nvSpPr>
          <p:cNvPr id="117" name="Shape 117">
            <a:hlinkClick r:id="rId19"/>
          </p:cNvPr>
          <p:cNvSpPr/>
          <p:nvPr/>
        </p:nvSpPr>
        <p:spPr>
          <a:xfrm>
            <a:off x="8075650" y="4550275"/>
            <a:ext cx="879900" cy="4461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>
                <a:solidFill>
                  <a:schemeClr val="lt1"/>
                </a:solidFill>
              </a:rPr>
              <a:t>back</a:t>
            </a:r>
          </a:p>
        </p:txBody>
      </p:sp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th" sz="240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อามุน (หรืออาเมน อามอน) (AMUN /AMEN /AMON)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1147225"/>
            <a:ext cx="8520600" cy="2330700"/>
          </a:xfrm>
          <a:prstGeom prst="rect">
            <a:avLst/>
          </a:prstGeom>
          <a:ln cap="flat" cmpd="sng" w="1143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th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เป็นเทพเจ้าผู้ยิ่งใหญ่แห่งเมืองธีบส์ มีรูปเป็นบุรุษเพศ เศียรประดับศิราภรณ์รูปขนนกยาว ยุคหลังพระนามเพี้ยนเป็น อาตอน หรือ อาเตน ในยุคของฟาโรห์อาเมนโฮเทปที่ 4 ได้ทรงพยายามให้คนอียิปต์ทั้งมวลหันมาเคารพเทพอาเตนเพียงองศ์เดียว ซึ่งนับเป็นความพยายามในการปฎิรูปความเชื่อครั้งยิ่งใหญ่ โดยฟาโรห์เองได้เปลี่ยนพระนามเป็น อัคนาเตน (Akhenaten) และฟาโรห์องศ์ต่อมาก็ทรงพระนามที่เกี่ยวข้อง คือ ตุตันคาเมน เป็นต้น อาเตน หรืออามุน ถือเป็นเทพแห่งดวงอาทิตย์ </a:t>
            </a:r>
          </a:p>
        </p:txBody>
      </p:sp>
      <p:sp>
        <p:nvSpPr>
          <p:cNvPr id="124" name="Shape 124">
            <a:hlinkClick r:id="rId3"/>
          </p:cNvPr>
          <p:cNvSpPr/>
          <p:nvPr/>
        </p:nvSpPr>
        <p:spPr>
          <a:xfrm>
            <a:off x="166000" y="4571725"/>
            <a:ext cx="623100" cy="40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>
            <a:hlinkClick r:id="rId4"/>
          </p:cNvPr>
          <p:cNvSpPr/>
          <p:nvPr/>
        </p:nvSpPr>
        <p:spPr>
          <a:xfrm>
            <a:off x="8075650" y="4550275"/>
            <a:ext cx="879900" cy="4461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6" name="Shape 1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23525" y="3660399"/>
            <a:ext cx="623100" cy="106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th" sz="240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รา หรือ เร (Ra)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11700" y="1225225"/>
            <a:ext cx="8520600" cy="1968600"/>
          </a:xfrm>
          <a:prstGeom prst="rect">
            <a:avLst/>
          </a:prstGeom>
          <a:ln cap="flat" cmpd="sng" w="11430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เป็นสุริยเทพซึ่งเป็นใหญ่เหนือเทพทั้งปวงรา หรือ เร (Ra / Re)   เป็นเทพบิดรแห่งเทพทั้งปวง สัญลักษณ์ของพระองค์คือ รูปจานกลมแห่งดวงอาทิตย์ (Solar Disk) บางครั้งตั้งอยู่บนเรือ (Solar Boat) ที่พายเคลื่อนข้ามท้องฟ้าทุกวันๆ บางครั้งก็เป็นรูปเหยี่ยวที่มีจานกลมอยู่บนเศียร ในฐานะที่เหยี่ยวบินได้ใกล้ดวงอาทิตย์ที่สุด</a:t>
            </a:r>
          </a:p>
        </p:txBody>
      </p:sp>
      <p:sp>
        <p:nvSpPr>
          <p:cNvPr id="133" name="Shape 133">
            <a:hlinkClick r:id="rId3"/>
          </p:cNvPr>
          <p:cNvSpPr/>
          <p:nvPr/>
        </p:nvSpPr>
        <p:spPr>
          <a:xfrm>
            <a:off x="130500" y="4593025"/>
            <a:ext cx="623100" cy="40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>
            <a:hlinkClick r:id="rId4"/>
          </p:cNvPr>
          <p:cNvSpPr/>
          <p:nvPr/>
        </p:nvSpPr>
        <p:spPr>
          <a:xfrm>
            <a:off x="8075650" y="4550275"/>
            <a:ext cx="879900" cy="4461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5" name="Shape 1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41300" y="3442527"/>
            <a:ext cx="742200" cy="127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th" sz="2400">
                <a:solidFill>
                  <a:srgbClr val="FF0000"/>
                </a:solidFill>
                <a:highlight>
                  <a:srgbClr val="FFFFFF"/>
                </a:highlight>
                <a:latin typeface="DilleniaUPC"/>
                <a:ea typeface="DilleniaUPC"/>
                <a:cs typeface="DilleniaUPC"/>
                <a:sym typeface="DilleniaUPC"/>
              </a:rPr>
              <a:t>ไอซีส(Isis)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311700" y="1225225"/>
            <a:ext cx="8520600" cy="1684800"/>
          </a:xfrm>
          <a:prstGeom prst="rect">
            <a:avLst/>
          </a:prstGeom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th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อัครเทวีที่คนอียิปต์ให้ความนับถือมากที่สุด เป็นเทวีแห่งความรัก และการอุทิศตนเพื่อสามีและบุตร และยังมีมนต์ และชื่อเสียงทางด้านการรักษาโรคภัยไข้เจ็บด้วย ไอซีมีพระรูปเป็นหญิงงาม ทรงเครื่องอย่างมเหสีแห่งฟาโรห์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t/>
            </a:r>
            <a:endParaRPr sz="3000">
              <a:highlight>
                <a:srgbClr val="FFFFFF"/>
              </a:highlight>
              <a:latin typeface="DilleniaUPC"/>
              <a:ea typeface="DilleniaUPC"/>
              <a:cs typeface="DilleniaUPC"/>
              <a:sym typeface="DilleniaUPC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>
              <a:latin typeface="DilleniaUPC"/>
              <a:ea typeface="DilleniaUPC"/>
              <a:cs typeface="DilleniaUPC"/>
              <a:sym typeface="DilleniaUPC"/>
            </a:endParaRPr>
          </a:p>
        </p:txBody>
      </p:sp>
      <p:sp>
        <p:nvSpPr>
          <p:cNvPr id="142" name="Shape 142">
            <a:hlinkClick r:id="rId3"/>
          </p:cNvPr>
          <p:cNvSpPr/>
          <p:nvPr/>
        </p:nvSpPr>
        <p:spPr>
          <a:xfrm>
            <a:off x="-7200" y="4495100"/>
            <a:ext cx="879900" cy="50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 sz="1800">
                <a:solidFill>
                  <a:schemeClr val="lt1"/>
                </a:solidFill>
                <a:latin typeface="TH SarabunPSK"/>
                <a:ea typeface="TH SarabunPSK"/>
                <a:cs typeface="TH SarabunPSK"/>
                <a:sym typeface="TH SarabunPSK"/>
              </a:rPr>
              <a:t>next</a:t>
            </a:r>
          </a:p>
        </p:txBody>
      </p:sp>
      <p:sp>
        <p:nvSpPr>
          <p:cNvPr id="143" name="Shape 143">
            <a:hlinkClick r:id="rId4"/>
          </p:cNvPr>
          <p:cNvSpPr/>
          <p:nvPr/>
        </p:nvSpPr>
        <p:spPr>
          <a:xfrm>
            <a:off x="8075650" y="4550275"/>
            <a:ext cx="879900" cy="4461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>
                <a:solidFill>
                  <a:schemeClr val="lt1"/>
                </a:solidFill>
              </a:rPr>
              <a:t>back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0425" y="3122902"/>
            <a:ext cx="742200" cy="127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th" sz="240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เทพีนัต(Nut)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311700" y="1225225"/>
            <a:ext cx="8520600" cy="1779300"/>
          </a:xfrm>
          <a:prstGeom prst="rect">
            <a:avLst/>
          </a:prstGeom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เป็นเทพีแห่งท้องฟ้า และเป็นพระมเหสีของเทพเร มีโอรส-ธิดา 5 องค์ เป็นเทพสำคัญ 5 องค์ คือ โอซิริส ไอซิส เนฟธิส เซธ และ ฮาร์มาคิส</a:t>
            </a:r>
          </a:p>
        </p:txBody>
      </p:sp>
      <p:sp>
        <p:nvSpPr>
          <p:cNvPr id="151" name="Shape 151">
            <a:hlinkClick r:id="rId3"/>
          </p:cNvPr>
          <p:cNvSpPr/>
          <p:nvPr/>
        </p:nvSpPr>
        <p:spPr>
          <a:xfrm>
            <a:off x="-7200" y="4495100"/>
            <a:ext cx="879900" cy="50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 sz="1800">
                <a:solidFill>
                  <a:schemeClr val="lt1"/>
                </a:solidFill>
                <a:latin typeface="TH SarabunPSK"/>
                <a:ea typeface="TH SarabunPSK"/>
                <a:cs typeface="TH SarabunPSK"/>
                <a:sym typeface="TH SarabunPSK"/>
              </a:rPr>
              <a:t>next</a:t>
            </a:r>
          </a:p>
        </p:txBody>
      </p:sp>
      <p:sp>
        <p:nvSpPr>
          <p:cNvPr id="152" name="Shape 152">
            <a:hlinkClick r:id="rId4"/>
          </p:cNvPr>
          <p:cNvSpPr/>
          <p:nvPr/>
        </p:nvSpPr>
        <p:spPr>
          <a:xfrm>
            <a:off x="8075650" y="4550275"/>
            <a:ext cx="879900" cy="4461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>
                <a:solidFill>
                  <a:schemeClr val="lt1"/>
                </a:solidFill>
              </a:rPr>
              <a:t>back</a:t>
            </a:r>
          </a:p>
        </p:txBody>
      </p:sp>
      <p:pic>
        <p:nvPicPr>
          <p:cNvPr id="153" name="Shape 1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0450" y="3221652"/>
            <a:ext cx="742200" cy="127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