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73" r:id="rId2"/>
    <p:sldId id="258" r:id="rId3"/>
    <p:sldId id="259" r:id="rId4"/>
    <p:sldId id="260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0000"/>
    <a:srgbClr val="FF0066"/>
    <a:srgbClr val="000000"/>
    <a:srgbClr val="FF6600"/>
    <a:srgbClr val="FFCC00"/>
    <a:srgbClr val="BE66B1"/>
    <a:srgbClr val="3EE6E6"/>
    <a:srgbClr val="990000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96991-BB27-4A7E-A9A9-5FF043CF46F1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3C7B0-CFC0-46A2-914E-06D9D25F857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3C7B0-CFC0-46A2-914E-06D9D25F8574}" type="slidenum">
              <a:rPr lang="th-TH" smtClean="0"/>
              <a:pPr/>
              <a:t>15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ด้านทแยงมุม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9" name="ตัวยึดวันที่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h-TH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คลิกไอคอนเพื่อเพิ่มรูปภาพ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ด้านทแยงมุม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735F13D-4FD5-46CE-8265-2549D319B3F2}" type="datetimeFigureOut">
              <a:rPr lang="th-TH" smtClean="0"/>
              <a:pPr/>
              <a:t>15/01/58</a:t>
            </a:fld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856FF4B-BB51-41A1-A451-F36F636C3B4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714620"/>
            <a:ext cx="8229600" cy="2643206"/>
          </a:xfrm>
        </p:spPr>
        <p:txBody>
          <a:bodyPr>
            <a:prstTxWarp prst="textCanUp">
              <a:avLst/>
            </a:prstTxWarp>
            <a:normAutofit/>
          </a:bodyPr>
          <a:lstStyle/>
          <a:p>
            <a:pPr algn="ctr"/>
            <a:r>
              <a:rPr lang="en-US" sz="8000" b="1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Tenses</a:t>
            </a:r>
            <a:r>
              <a:rPr lang="en-US" sz="8000" dirty="0" smtClean="0"/>
              <a:t/>
            </a:r>
            <a:br>
              <a:rPr lang="en-US" sz="8000" dirty="0" smtClean="0"/>
            </a:br>
            <a:endParaRPr lang="th-TH" sz="8000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215206" y="5000636"/>
            <a:ext cx="1928794" cy="1500198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679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 Verb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rgbClr val="0000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กริยา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หมายถึง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กลุ่มคำที่เป็นการแสดงออก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ของประธาน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หรือแสดงภาวะ(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being)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ของประธาน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ดังนั้น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คำที่เรามักได้ยินอยู่เสมอว่า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Predicate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of the sentence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นั้น บางครั้งอาจเป็น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Verb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ตัวเดียวก็ได้ หรือ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Verb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บวกกับคำอื่นๆก็ได้ เพื่อช่วยทำให้ประโยคนั้นมีความสมบูรณ์ขึ้น ได้แก่ </a:t>
            </a:r>
            <a:r>
              <a:rPr lang="en-US" sz="40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is, have, read, wash, will have been seen, etc.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เรียกคำเหล่านี้ว่า </a:t>
            </a:r>
            <a:r>
              <a:rPr lang="en-US" sz="4000" dirty="0">
                <a:solidFill>
                  <a:srgbClr val="0066CC"/>
                </a:solidFill>
                <a:latin typeface="TH SarabunPSK" pitchFamily="34" charset="-34"/>
                <a:cs typeface="TH SarabunPSK" pitchFamily="34" charset="-34"/>
              </a:rPr>
              <a:t>Verb </a:t>
            </a:r>
            <a:r>
              <a:rPr lang="th-TH" sz="4000" dirty="0">
                <a:solidFill>
                  <a:srgbClr val="0066CC"/>
                </a:solidFill>
                <a:latin typeface="TH SarabunPSK" pitchFamily="34" charset="-34"/>
                <a:cs typeface="TH SarabunPSK" pitchFamily="34" charset="-34"/>
              </a:rPr>
              <a:t>เท่านั้น</a:t>
            </a:r>
            <a:endParaRPr lang="en-US" sz="4000" dirty="0">
              <a:solidFill>
                <a:srgbClr val="0066CC"/>
              </a:solidFill>
              <a:latin typeface="TH SarabunPSK" pitchFamily="34" charset="-34"/>
              <a:cs typeface="TH SarabunPSK" pitchFamily="34" charset="-34"/>
            </a:endParaRPr>
          </a:p>
          <a:p>
            <a:pPr algn="r"/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6643702" y="5572140"/>
            <a:ext cx="1928826" cy="1071570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9649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Adverb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dist">
              <a:buNone/>
            </a:pPr>
            <a:r>
              <a:rPr lang="th-TH" dirty="0" smtClean="0">
                <a:solidFill>
                  <a:schemeClr val="accent6">
                    <a:lumMod val="10000"/>
                  </a:schemeClr>
                </a:solidFill>
              </a:rPr>
              <a:t>      	</a:t>
            </a:r>
            <a:r>
              <a:rPr lang="th-TH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กริยา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วิเศษ (</a:t>
            </a:r>
            <a:r>
              <a:rPr lang="th-TH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บางครั้งเรียกว่า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คำวิเศษ) หมายถึง 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คำที่ไปทำหน้าที่ขยาย 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Verb, 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ขยาย 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Adjective 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และขยาย 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Adverb 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ด้วยกันเองก็ได้ เพื่อให้เนื้อความของประโยคนั้นๆชัดเจนยิ่งขึ้น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Well 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ดี)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slowly 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อย่างช้า)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hard (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ลำบาก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หนัก)</a:t>
            </a:r>
            <a:r>
              <a:rPr lang="en-US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soon(</a:t>
            </a:r>
            <a:r>
              <a:rPr lang="th-TH" sz="4400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ในไม่ช้า</a:t>
            </a:r>
            <a:r>
              <a:rPr lang="th-TH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sz="4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etc. </a:t>
            </a:r>
            <a:endParaRPr lang="en-US" sz="4000" dirty="0">
              <a:solidFill>
                <a:schemeClr val="accent6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6572264" y="5072074"/>
            <a:ext cx="1857356" cy="1071570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96494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Preposition 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rgbClr val="0066CC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 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บุ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รพบท คือ คำที่ใช้เชื่อม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Noun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Pronoun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เข้ากับคำอื่นๆ ที่อยู่ในประโยค ทั้งนี้เพื่อให้ใจความของประโยคกลมกลืนสละสลวยขึ้น ได้แก่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40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In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, on, at, by, from, toward, into,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etc.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เช่น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Jane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is 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in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 the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office.=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เจน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อยู่ใน</a:t>
            </a:r>
            <a:r>
              <a:rPr lang="th-TH" sz="4000" dirty="0" err="1">
                <a:latin typeface="TH SarabunPSK" pitchFamily="34" charset="-34"/>
                <a:cs typeface="TH SarabunPSK" pitchFamily="34" charset="-34"/>
              </a:rPr>
              <a:t>ออฟฟิซ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We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are 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from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 England 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by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 plain. 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=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เรา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มาจากประเทศอังกฤษโดยทางเครื่องบิน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endParaRPr lang="en-US" dirty="0"/>
          </a:p>
          <a:p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215206" y="5000636"/>
            <a:ext cx="1928794" cy="1500198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96494"/>
          </a:xfrm>
          <a:solidFill>
            <a:srgbClr val="FF6600"/>
          </a:solidFill>
        </p:spPr>
        <p:txBody>
          <a:bodyPr/>
          <a:lstStyle/>
          <a:p>
            <a:pPr algn="ctr"/>
            <a:r>
              <a:rPr lang="th-TH" dirty="0" smtClean="0"/>
              <a:t>   </a:t>
            </a:r>
            <a:r>
              <a:rPr lang="en-US" dirty="0" smtClean="0"/>
              <a:t> Adjective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  <a:ln>
            <a:solidFill>
              <a:srgbClr val="FFFF00"/>
            </a:solidFill>
            <a:prstDash val="lgDash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 		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คุณศัพท์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ได้แก่ คำหรือกลุ่มคำที่ช่วยทำให้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Noun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Pronoun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มีความหมายมากขึ้นหรือชัดเจน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ขึ้น  เช่น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Higher</a:t>
            </a:r>
            <a:r>
              <a:rPr lang="en-US" sz="3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400" dirty="0">
                <a:latin typeface="TH SarabunPSK" pitchFamily="34" charset="-34"/>
                <a:cs typeface="TH SarabunPSK" pitchFamily="34" charset="-34"/>
              </a:rPr>
              <a:t>income </a:t>
            </a:r>
            <a:r>
              <a:rPr lang="en-US" sz="3400" dirty="0" smtClean="0"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sz="3400" dirty="0">
                <a:latin typeface="TH SarabunPSK" pitchFamily="34" charset="-34"/>
                <a:cs typeface="TH SarabunPSK" pitchFamily="34" charset="-34"/>
              </a:rPr>
              <a:t>รายได้สูง</a:t>
            </a: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Net</a:t>
            </a:r>
            <a:r>
              <a:rPr lang="en-US" sz="3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400" dirty="0">
                <a:latin typeface="TH SarabunPSK" pitchFamily="34" charset="-34"/>
                <a:cs typeface="TH SarabunPSK" pitchFamily="34" charset="-34"/>
              </a:rPr>
              <a:t>price </a:t>
            </a:r>
            <a:r>
              <a:rPr lang="en-US" sz="3400" dirty="0" smtClean="0"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sz="3400" dirty="0">
                <a:latin typeface="TH SarabunPSK" pitchFamily="34" charset="-34"/>
                <a:cs typeface="TH SarabunPSK" pitchFamily="34" charset="-34"/>
              </a:rPr>
              <a:t>ราคาขาดตัว</a:t>
            </a: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	A </a:t>
            </a:r>
            <a:r>
              <a:rPr lang="en-US" sz="40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beautiful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 girl is wanted by everyone. 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     ผู้หญิง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สวยเป็นที่ต้องการของทุกคน เป็น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ต้น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215206" y="5000636"/>
            <a:ext cx="1928794" cy="1500198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9649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Conjunction</a:t>
            </a:r>
            <a:endParaRPr lang="th-TH" dirty="0">
              <a:solidFill>
                <a:srgbClr val="FFFF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sz="5400" dirty="0" smtClean="0">
                <a:latin typeface="TH SarabunPSK" pitchFamily="34" charset="-34"/>
                <a:cs typeface="TH SarabunPSK" pitchFamily="34" charset="-34"/>
              </a:rPr>
              <a:t>		แปลว่า </a:t>
            </a:r>
            <a:r>
              <a:rPr lang="th-TH" sz="5400" dirty="0">
                <a:latin typeface="TH SarabunPSK" pitchFamily="34" charset="-34"/>
                <a:cs typeface="TH SarabunPSK" pitchFamily="34" charset="-34"/>
              </a:rPr>
              <a:t>สันธาน คือ คำที่ใช้เชื่อมคำต่อคำ (</a:t>
            </a: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Words), </a:t>
            </a:r>
            <a:r>
              <a:rPr lang="th-TH" sz="5400" dirty="0">
                <a:latin typeface="TH SarabunPSK" pitchFamily="34" charset="-34"/>
                <a:cs typeface="TH SarabunPSK" pitchFamily="34" charset="-34"/>
              </a:rPr>
              <a:t>วลี (</a:t>
            </a: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Phrase), </a:t>
            </a:r>
            <a:r>
              <a:rPr lang="th-TH" sz="5400" dirty="0">
                <a:latin typeface="TH SarabunPSK" pitchFamily="34" charset="-34"/>
                <a:cs typeface="TH SarabunPSK" pitchFamily="34" charset="-34"/>
              </a:rPr>
              <a:t>หรือประโยค (</a:t>
            </a: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Clauses) </a:t>
            </a:r>
            <a:r>
              <a:rPr lang="th-TH" sz="5400" dirty="0">
                <a:latin typeface="TH SarabunPSK" pitchFamily="34" charset="-34"/>
                <a:cs typeface="TH SarabunPSK" pitchFamily="34" charset="-34"/>
              </a:rPr>
              <a:t>ต่างๆ ให้เชื่อมซึ่งกันและกัน ได้แก่</a:t>
            </a:r>
            <a:endParaRPr lang="en-US" sz="54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>And</a:t>
            </a: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, or, but, nor, sine, although, while, </a:t>
            </a:r>
            <a:r>
              <a:rPr lang="th-TH" sz="5400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> 	He </a:t>
            </a: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plays </a:t>
            </a:r>
            <a:r>
              <a:rPr lang="en-US" sz="54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but</a:t>
            </a:r>
            <a:r>
              <a:rPr lang="en-US" sz="5400" dirty="0">
                <a:latin typeface="TH SarabunPSK" pitchFamily="34" charset="-34"/>
                <a:cs typeface="TH SarabunPSK" pitchFamily="34" charset="-34"/>
              </a:rPr>
              <a:t> I learn. </a:t>
            </a:r>
            <a:endParaRPr lang="th-TH" sz="5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5400" dirty="0" smtClean="0">
                <a:latin typeface="TH SarabunPSK" pitchFamily="34" charset="-34"/>
                <a:cs typeface="TH SarabunPSK" pitchFamily="34" charset="-34"/>
              </a:rPr>
              <a:t>			เขา</a:t>
            </a:r>
            <a:r>
              <a:rPr lang="th-TH" sz="5400" dirty="0">
                <a:latin typeface="TH SarabunPSK" pitchFamily="34" charset="-34"/>
                <a:cs typeface="TH SarabunPSK" pitchFamily="34" charset="-34"/>
              </a:rPr>
              <a:t>เล่นแต่ฉันเรียน</a:t>
            </a:r>
            <a:endParaRPr lang="en-US" sz="54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215206" y="5000636"/>
            <a:ext cx="1928794" cy="1500198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96494"/>
          </a:xfrm>
          <a:solidFill>
            <a:srgbClr val="FF0066"/>
          </a:solidFill>
        </p:spPr>
        <p:txBody>
          <a:bodyPr/>
          <a:lstStyle/>
          <a:p>
            <a:pPr algn="ctr"/>
            <a:r>
              <a:rPr lang="en-US" dirty="0" smtClean="0"/>
              <a:t>Interjection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h-TH" sz="40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แปลว่า </a:t>
            </a:r>
            <a:r>
              <a:rPr lang="th-TH" sz="40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อุทาน คือ คำที่เราพูดออกมาด้วยอารมณ์หรือความรู้สึกต่างๆที่เกิดขึ้นมาจากจิตใจ ซึ่งอุทานออกมาเป็นคำเดียวก็ได้ หรือเป็นประโยคก็ได้ เช่น</a:t>
            </a:r>
            <a:endParaRPr lang="en-US" sz="4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Ah = </a:t>
            </a:r>
            <a:r>
              <a:rPr lang="th-TH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อ้า</a:t>
            </a:r>
            <a:endParaRPr lang="en-US" sz="3400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Nonsense</a:t>
            </a:r>
            <a:r>
              <a:rPr lang="en-US" sz="34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! </a:t>
            </a: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= </a:t>
            </a:r>
            <a:r>
              <a:rPr lang="th-TH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เหลวไหลน่า</a:t>
            </a:r>
            <a:endParaRPr lang="en-US" sz="3400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What </a:t>
            </a:r>
            <a:r>
              <a:rPr lang="en-US" sz="34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a sad thing it is!  </a:t>
            </a:r>
            <a:r>
              <a:rPr lang="en-US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= </a:t>
            </a:r>
            <a:r>
              <a:rPr lang="th-TH" sz="34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มัน</a:t>
            </a:r>
            <a:r>
              <a:rPr lang="th-TH" sz="34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เป็นเรื่องที่เศร้าใจแท้ๆ</a:t>
            </a:r>
            <a:endParaRPr lang="en-US" sz="34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4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ลูกศรขวาท้ายขีด 4"/>
          <p:cNvSpPr/>
          <p:nvPr/>
        </p:nvSpPr>
        <p:spPr>
          <a:xfrm>
            <a:off x="6572264" y="5572140"/>
            <a:ext cx="1928794" cy="928694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000">
              <a:srgbClr val="FF3399">
                <a:alpha val="47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00100" y="428604"/>
            <a:ext cx="7143800" cy="1143008"/>
          </a:xfrm>
          <a:solidFill>
            <a:srgbClr val="FF6600"/>
          </a:solidFill>
          <a:ln w="57150">
            <a:solidFill>
              <a:schemeClr val="tx1"/>
            </a:solidFill>
          </a:ln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    </a:t>
            </a:r>
            <a:r>
              <a:rPr lang="en-US" sz="4400" b="1" u="sng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Present Tense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      </a:t>
            </a:r>
            <a:endParaRPr lang="th-TH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85786" y="2071678"/>
            <a:ext cx="7429552" cy="4286280"/>
          </a:xfrm>
          <a:solidFill>
            <a:srgbClr val="00B050"/>
          </a:solidFill>
          <a:ln w="76200">
            <a:solidFill>
              <a:schemeClr val="tx1"/>
            </a:solidFill>
          </a:ln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1.1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  </a:t>
            </a:r>
            <a:r>
              <a:rPr lang="en-US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S  +  Verb  1  +  </a:t>
            </a:r>
            <a:r>
              <a:rPr lang="en-US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……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บอกความจริงที่เกิดขึ้นง่ายๆ ตรงๆไม่ซับซ้อน).</a:t>
            </a:r>
            <a:endParaRPr lang="en-US" dirty="0">
              <a:solidFill>
                <a:schemeClr val="accent6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1.2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S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 +  is, am, are  +  Verb  1  </a:t>
            </a:r>
            <a:r>
              <a:rPr lang="en-US" dirty="0" err="1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ing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  + 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…</a:t>
            </a:r>
          </a:p>
          <a:p>
            <a:pPr>
              <a:buNone/>
            </a:pP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	(</a:t>
            </a:r>
            <a:r>
              <a:rPr lang="th-TH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บอกว่าเดี๋ยวนี้กำลังเกิดอะไร อยู่</a:t>
            </a:r>
            <a:r>
              <a:rPr lang="th-TH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).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                   </a:t>
            </a:r>
            <a:endParaRPr lang="en-US" dirty="0" smtClean="0">
              <a:solidFill>
                <a:schemeClr val="accent6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1.3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  S  +  has, have  +  Verb  3 + 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….</a:t>
            </a:r>
          </a:p>
          <a:p>
            <a:pPr>
              <a:buNone/>
            </a:pP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	(</a:t>
            </a:r>
            <a:r>
              <a:rPr lang="th-TH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บอกว่าได้ทำมาแล้วจนถึง ปัจจุบัน</a:t>
            </a:r>
            <a:r>
              <a:rPr lang="th-TH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).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                    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1.4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 S  +  has, have  +  been  +  Verb </a:t>
            </a:r>
            <a:r>
              <a:rPr lang="en-US" dirty="0" err="1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ing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 +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…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	(</a:t>
            </a:r>
            <a:r>
              <a:rPr lang="th-TH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บอกว่าได้ทำมาแล้วและกำลังทำ ต่อไปอีก).</a:t>
            </a:r>
            <a:endParaRPr lang="en-US" dirty="0">
              <a:solidFill>
                <a:schemeClr val="accent6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215206" y="5000636"/>
            <a:ext cx="1928794" cy="1500198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คำบรรยายภาพแบบวงรี 4"/>
          <p:cNvSpPr/>
          <p:nvPr/>
        </p:nvSpPr>
        <p:spPr>
          <a:xfrm>
            <a:off x="1285852" y="928670"/>
            <a:ext cx="4786346" cy="928694"/>
          </a:xfrm>
          <a:prstGeom prst="wedgeEllipseCallout">
            <a:avLst>
              <a:gd name="adj1" fmla="val -42887"/>
              <a:gd name="adj2" fmla="val 84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S = Subject 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แปลว่าประธาน</a:t>
            </a:r>
            <a:endParaRPr lang="th-TH" sz="32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  <a:solidFill>
            <a:srgbClr val="4E4AA8"/>
          </a:solidFill>
          <a:ln w="76200">
            <a:solidFill>
              <a:srgbClr val="FC789E"/>
            </a:solidFill>
          </a:ln>
        </p:spPr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2.1</a:t>
            </a:r>
            <a:r>
              <a:rPr lang="en-US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S  +  Verb 2  +  </a:t>
            </a:r>
            <a:r>
              <a:rPr lang="en-US" sz="40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…..</a:t>
            </a:r>
          </a:p>
          <a:p>
            <a:pPr>
              <a:buNone/>
            </a:pPr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บอกเรื่องที่เคยเกิดมาแล้วใน อดีต).</a:t>
            </a:r>
            <a:endParaRPr lang="en-US" sz="4000" dirty="0">
              <a:solidFill>
                <a:srgbClr val="3EE6E6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2.2</a:t>
            </a:r>
            <a:r>
              <a:rPr lang="en-US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S  +  was, were  +  Verb 1  </a:t>
            </a:r>
            <a:r>
              <a:rPr lang="en-US" sz="40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+…</a:t>
            </a:r>
          </a:p>
          <a:p>
            <a:pPr>
              <a:buNone/>
            </a:pPr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บอกเรื่องที่กำลังทำอยู่ในอดีต).</a:t>
            </a:r>
            <a:endParaRPr lang="en-US" sz="4000" dirty="0">
              <a:solidFill>
                <a:srgbClr val="3EE6E6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2.3</a:t>
            </a:r>
            <a:r>
              <a:rPr lang="en-US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40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S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  +  had  +  verb 3  +  </a:t>
            </a:r>
            <a:r>
              <a:rPr lang="en-US" sz="40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…</a:t>
            </a:r>
          </a:p>
          <a:p>
            <a:pPr>
              <a:buNone/>
            </a:pPr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บอก</a:t>
            </a:r>
            <a:r>
              <a:rPr lang="th-TH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เรื่องที่</a:t>
            </a:r>
            <a:r>
              <a:rPr lang="th-TH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ทำมาแล้วในอดีตใน ช่วงเวลาใดเวลาหนึ่ง</a:t>
            </a:r>
            <a:r>
              <a:rPr lang="th-TH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en-US" sz="4000" dirty="0">
              <a:solidFill>
                <a:srgbClr val="3EE6E6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2.4 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S  +  had  +  been  +  verb 1 </a:t>
            </a:r>
            <a:r>
              <a:rPr lang="en-US" sz="4000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ing</a:t>
            </a:r>
            <a:r>
              <a:rPr lang="en-US" sz="4000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  + </a:t>
            </a:r>
            <a:r>
              <a:rPr lang="en-US" sz="4000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…</a:t>
            </a:r>
          </a:p>
          <a:p>
            <a:pPr>
              <a:buNone/>
            </a:pPr>
            <a:r>
              <a:rPr lang="en-US" sz="4000" dirty="0" smtClean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sz="4000" dirty="0">
                <a:solidFill>
                  <a:srgbClr val="3EE6E6"/>
                </a:solidFill>
                <a:latin typeface="TH SarabunPSK" pitchFamily="34" charset="-34"/>
                <a:cs typeface="TH SarabunPSK" pitchFamily="34" charset="-34"/>
              </a:rPr>
              <a:t>บอกเรื่องที่ทำมาแล้วอย่างต่อ เนื่องไม่หยุด).</a:t>
            </a:r>
            <a:endParaRPr lang="en-US" sz="4000" dirty="0">
              <a:solidFill>
                <a:srgbClr val="3EE6E6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9" name="ชื่อเรื่อง 1"/>
          <p:cNvSpPr>
            <a:spLocks noGrp="1"/>
          </p:cNvSpPr>
          <p:nvPr>
            <p:ph type="title"/>
          </p:nvPr>
        </p:nvSpPr>
        <p:spPr>
          <a:xfrm flipH="1">
            <a:off x="1000100" y="214290"/>
            <a:ext cx="7000924" cy="1246638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/>
            </a:r>
            <a:br>
              <a:rPr lang="en-US" sz="6000" u="sng" dirty="0" smtClean="0">
                <a:solidFill>
                  <a:srgbClr val="FF3300"/>
                </a:solidFill>
              </a:rPr>
            </a:br>
            <a:r>
              <a:rPr lang="en-US" sz="6000" u="sng" dirty="0" smtClean="0">
                <a:solidFill>
                  <a:srgbClr val="FF3300"/>
                </a:solidFill>
              </a:rPr>
              <a:t>Past Tense</a:t>
            </a:r>
            <a:endParaRPr lang="th-TH" sz="6000" dirty="0"/>
          </a:p>
        </p:txBody>
      </p:sp>
      <p:sp>
        <p:nvSpPr>
          <p:cNvPr id="10" name="ลูกศรขวาท้ายขีด 9"/>
          <p:cNvSpPr/>
          <p:nvPr/>
        </p:nvSpPr>
        <p:spPr>
          <a:xfrm>
            <a:off x="7643834" y="6000744"/>
            <a:ext cx="1500166" cy="857256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42910" y="1571612"/>
            <a:ext cx="7715304" cy="4786346"/>
          </a:xfrm>
          <a:solidFill>
            <a:srgbClr val="FC789E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3.1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S  +  will, shall  +  verb 1  </a:t>
            </a:r>
            <a:r>
              <a:rPr lang="en-US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+….</a:t>
            </a: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	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บอก เรื่องที่จะเกิดขึ้นในอนาคต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).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      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3.2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S  +  will, shall  +  be  +  Verb 1 </a:t>
            </a:r>
            <a:r>
              <a:rPr lang="en-US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+ ….</a:t>
            </a: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บอกว่าอนาคตนั้นๆกำลังทำอะไร อยู่).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3.3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S  +  </a:t>
            </a:r>
            <a:r>
              <a:rPr lang="en-US" dirty="0" err="1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will,s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 hall  +  have  +  Verb 3  </a:t>
            </a:r>
            <a:r>
              <a:rPr lang="en-US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+…</a:t>
            </a: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บอกเรื่องที่จะเกิดหรือสำเร็จ ในช่วงเวลาใดเวลาหนึ่ง).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3.4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S  +  </a:t>
            </a:r>
            <a:r>
              <a:rPr lang="en-US" dirty="0" err="1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will,shall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  +  have  +  been  + verb </a:t>
            </a:r>
            <a:r>
              <a:rPr lang="en-US" dirty="0" err="1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ing</a:t>
            </a:r>
            <a:r>
              <a:rPr lang="en-US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  +..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..(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บอกเรื่องที่จะทำอย่างต่อเนื่องในเวลาใด -  เวลาหนึ่งในอนาคตและ จะทำต่อไปเรื่อยข้างหน้า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ดาว 6 แฉก 3"/>
          <p:cNvSpPr/>
          <p:nvPr/>
        </p:nvSpPr>
        <p:spPr>
          <a:xfrm>
            <a:off x="2071670" y="142852"/>
            <a:ext cx="4857784" cy="1214470"/>
          </a:xfrm>
          <a:prstGeom prst="star6">
            <a:avLst/>
          </a:prstGeom>
          <a:solidFill>
            <a:srgbClr val="99000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/>
              <a:t>Future Tense</a:t>
            </a:r>
            <a:endParaRPr lang="th-TH" dirty="0"/>
          </a:p>
        </p:txBody>
      </p:sp>
      <p:sp>
        <p:nvSpPr>
          <p:cNvPr id="5" name="ลูกศรขวาท้ายขีด 4"/>
          <p:cNvSpPr/>
          <p:nvPr/>
        </p:nvSpPr>
        <p:spPr>
          <a:xfrm>
            <a:off x="7358082" y="6072206"/>
            <a:ext cx="1500166" cy="642942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000240"/>
            <a:ext cx="9144000" cy="1857388"/>
          </a:xfrm>
          <a:solidFill>
            <a:srgbClr val="3EE6E6"/>
          </a:solidFill>
          <a:ln w="76200">
            <a:solidFill>
              <a:schemeClr val="bg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Part of Speech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ลูกศรขวาท้ายขีด 2"/>
          <p:cNvSpPr/>
          <p:nvPr/>
        </p:nvSpPr>
        <p:spPr>
          <a:xfrm>
            <a:off x="7215206" y="5000636"/>
            <a:ext cx="1928794" cy="1500198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4" name="ดาว 10 แฉก 3"/>
          <p:cNvSpPr/>
          <p:nvPr/>
        </p:nvSpPr>
        <p:spPr>
          <a:xfrm flipH="1">
            <a:off x="214282" y="-214338"/>
            <a:ext cx="8286808" cy="6858048"/>
          </a:xfrm>
          <a:prstGeom prst="star10">
            <a:avLst/>
          </a:prstGeom>
          <a:solidFill>
            <a:srgbClr val="65D56A"/>
          </a:solidFill>
          <a:ln w="762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en-US" sz="5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Part of Speech </a:t>
            </a:r>
            <a:r>
              <a:rPr lang="th-TH" sz="5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แปลว่า ส่วนแห่งคำพูด หรือ ชนิดของคำพูด คำภาษาอังกฤษทุกคำที่เราเขียนหรือพูดอยู่ทุกวันนี้จะต้องเป็นส่วนใดส่วนหนึ่งของ</a:t>
            </a:r>
          </a:p>
          <a:p>
            <a:pPr algn="ctr"/>
            <a:r>
              <a:rPr lang="th-TH" sz="5400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5400" u="sng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Part of Speech </a:t>
            </a:r>
            <a:endParaRPr lang="th-TH" sz="5400" u="sng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ลูกศรขวาท้ายขีด 5"/>
          <p:cNvSpPr/>
          <p:nvPr/>
        </p:nvSpPr>
        <p:spPr>
          <a:xfrm>
            <a:off x="7143768" y="5500702"/>
            <a:ext cx="1857356" cy="1214446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Part </a:t>
            </a:r>
            <a:r>
              <a:rPr 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of Speech </a:t>
            </a:r>
            <a:r>
              <a:rPr lang="th-TH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แบ่งออกเป็น 8 ชนิด </a:t>
            </a:r>
            <a:r>
              <a:rPr lang="th-TH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ได้แก่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rgbClr val="0066CC"/>
          </a:solidFill>
          <a:ln w="76200">
            <a:solidFill>
              <a:srgbClr val="FFFF00"/>
            </a:solidFill>
            <a:prstDash val="lgDashDotDot"/>
          </a:ln>
        </p:spPr>
        <p:txBody>
          <a:bodyPr>
            <a:normAutofit/>
          </a:bodyPr>
          <a:lstStyle/>
          <a:p>
            <a:r>
              <a:rPr lang="th-TH" dirty="0"/>
              <a:t>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Noun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นาม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Pronoun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สรรพนาม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Verb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กริยา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Adverb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คำวิเศษณ์ (หรือกริยาวิเศษณ์)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Adjective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=  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คุณศัพท์</a:t>
            </a:r>
          </a:p>
          <a:p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 6.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Preposition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บุรพบท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7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Conjunction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สันธาน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8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Interjection  </a:t>
            </a:r>
            <a:r>
              <a:rPr lang="en-US" sz="3600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	=  </a:t>
            </a:r>
            <a:r>
              <a:rPr lang="th-TH" sz="3600" dirty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อุทาน</a:t>
            </a:r>
            <a:endParaRPr lang="en-US" sz="3600" dirty="0">
              <a:solidFill>
                <a:schemeClr val="tx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072330" y="5572140"/>
            <a:ext cx="1714512" cy="1071570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081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6000" dirty="0" smtClean="0">
                <a:solidFill>
                  <a:srgbClr val="990000"/>
                </a:solidFill>
              </a:rPr>
              <a:t> Noun </a:t>
            </a:r>
            <a:endParaRPr lang="th-TH" dirty="0">
              <a:solidFill>
                <a:srgbClr val="9900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643050"/>
            <a:ext cx="8568952" cy="4713387"/>
          </a:xfrm>
          <a:solidFill>
            <a:srgbClr val="FF6600"/>
          </a:solidFill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แปลว่า ชื่อ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ได้แก่ คำที่เราใช้เรียกชื่อ คน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สัตว์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สิ่งของ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สถานที่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คุณสมบัติหรือคุณค่าต่างๆ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Example:</a:t>
            </a:r>
            <a:endParaRPr lang="th-TH" sz="36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    คน 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Reagan, </a:t>
            </a:r>
            <a:r>
              <a:rPr lang="en-US" sz="3600" dirty="0" err="1">
                <a:latin typeface="TH SarabunPSK" pitchFamily="34" charset="-34"/>
                <a:cs typeface="TH SarabunPSK" pitchFamily="34" charset="-34"/>
              </a:rPr>
              <a:t>Sombat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3600" dirty="0" err="1">
                <a:latin typeface="TH SarabunPSK" pitchFamily="34" charset="-34"/>
                <a:cs typeface="TH SarabunPSK" pitchFamily="34" charset="-34"/>
              </a:rPr>
              <a:t>Wilai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3600" dirty="0" err="1">
                <a:latin typeface="TH SarabunPSK" pitchFamily="34" charset="-34"/>
                <a:cs typeface="TH SarabunPSK" pitchFamily="34" charset="-34"/>
              </a:rPr>
              <a:t>Sulaiman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sz="36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   สัตว์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Cat, </a:t>
            </a:r>
            <a:r>
              <a:rPr lang="en-US" sz="3600" dirty="0" err="1">
                <a:latin typeface="TH SarabunPSK" pitchFamily="34" charset="-34"/>
                <a:cs typeface="TH SarabunPSK" pitchFamily="34" charset="-34"/>
              </a:rPr>
              <a:t>Mongkey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3600" dirty="0" err="1">
                <a:latin typeface="TH SarabunPSK" pitchFamily="34" charset="-34"/>
                <a:cs typeface="TH SarabunPSK" pitchFamily="34" charset="-34"/>
              </a:rPr>
              <a:t>Elephent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Snake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ฯลฯ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 </a:t>
            </a:r>
            <a:endParaRPr lang="th-TH" sz="36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    สิ่งของ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Desk, Chair, Radio, Pencil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sz="36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    สถานที่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Office, Town, School, Club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sz="36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   คุณสมบัติ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หรือคุณค่า :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Truth</a:t>
            </a: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, Wisdom, Goodness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sz="36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7143768" y="6143620"/>
            <a:ext cx="1643042" cy="714380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E66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859216" cy="963488"/>
          </a:xfrm>
          <a:solidFill>
            <a:srgbClr val="FF00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rgbClr val="FFFF00"/>
                </a:solidFill>
              </a:rPr>
              <a:t>   </a:t>
            </a:r>
            <a:r>
              <a:rPr lang="en-US" b="1" dirty="0" smtClean="0">
                <a:solidFill>
                  <a:srgbClr val="FFFF00"/>
                </a:solidFill>
              </a:rPr>
              <a:t>Pronoun</a:t>
            </a:r>
            <a:endParaRPr lang="th-TH" b="1" dirty="0">
              <a:solidFill>
                <a:srgbClr val="FFFF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23528" y="1500174"/>
            <a:ext cx="8229600" cy="4714908"/>
          </a:xfrm>
          <a:solidFill>
            <a:schemeClr val="bg1">
              <a:lumMod val="50000"/>
              <a:lumOff val="50000"/>
            </a:schemeClr>
          </a:solidFill>
          <a:ln>
            <a:solidFill>
              <a:schemeClr val="tx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endParaRPr lang="th-TH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algn="thaiDist">
              <a:buNone/>
            </a:pPr>
            <a:r>
              <a:rPr lang="th-TH" dirty="0" smtClean="0"/>
              <a:t>     	</a:t>
            </a:r>
            <a:r>
              <a:rPr lang="th-TH" sz="4000" b="1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แปลว่า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สรรพนาม หมายถึง คำที่ใช้แทน 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Noun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หรือพูดง่ายๆ ก็คือใช้แทนคน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สัตว์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สิ่งของ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สถานที่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คุณสมบัติหรือคุณค่าต่างๆ ตามที่กล่าวมาแล้ว ทั้งนี้เพื่อต้องการไม่ให้พูดหรือเอ่ยถึงชื่อคน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สัตว์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สิ่งของ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สถานที่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คุณสมบัติหรือคุณค่าต่างๆ ซ้ำๆซากๆ อันจะเป็นเหตุทำให้การฟังไม่ไพเราะเพราะ</a:t>
            </a:r>
            <a:r>
              <a:rPr lang="th-TH" sz="4000" b="1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หู</a:t>
            </a:r>
            <a:endParaRPr lang="en-US" sz="4000" b="1" dirty="0" smtClean="0">
              <a:solidFill>
                <a:schemeClr val="accent6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  Pronoun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ได้แก่คำ</a:t>
            </a:r>
            <a:r>
              <a:rPr lang="th-TH" sz="4000" b="1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ต่อไปนี้</a:t>
            </a:r>
            <a:r>
              <a:rPr lang="en-US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I</a:t>
            </a:r>
            <a:r>
              <a:rPr lang="en-US" sz="4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We, </a:t>
            </a:r>
            <a:r>
              <a:rPr lang="en-US" sz="4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You, He, She, It, They, Who, These, Each, One </a:t>
            </a:r>
            <a:r>
              <a:rPr lang="th-TH" sz="4000" b="1" dirty="0">
                <a:solidFill>
                  <a:schemeClr val="accent6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เป็นต้น </a:t>
            </a:r>
            <a:endParaRPr lang="en-US" sz="4000" b="1" dirty="0">
              <a:solidFill>
                <a:schemeClr val="accent6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ลูกศรขวาท้ายขีด 3"/>
          <p:cNvSpPr/>
          <p:nvPr/>
        </p:nvSpPr>
        <p:spPr>
          <a:xfrm>
            <a:off x="6786578" y="5643578"/>
            <a:ext cx="1714512" cy="1071546"/>
          </a:xfrm>
          <a:prstGeom prst="stripedRightArrow">
            <a:avLst>
              <a:gd name="adj1" fmla="val 77527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บวนการหลอม">
  <a:themeElements>
    <a:clrScheme name="กระบวนการหลอม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กระบวนการหลอม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กระบวนการหลอม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227</TotalTime>
  <Words>297</Words>
  <Application>Microsoft Office PowerPoint</Application>
  <PresentationFormat>นำเสนอทางหน้าจอ (4:3)</PresentationFormat>
  <Paragraphs>96</Paragraphs>
  <Slides>15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กระบวนการหลอม</vt:lpstr>
      <vt:lpstr>Tenses </vt:lpstr>
      <vt:lpstr>     Present Tense      </vt:lpstr>
      <vt:lpstr>             Past Tense</vt:lpstr>
      <vt:lpstr> </vt:lpstr>
      <vt:lpstr>Part of Speech </vt:lpstr>
      <vt:lpstr> </vt:lpstr>
      <vt:lpstr>  Part of Speech แบ่งออกเป็น 8 ชนิด ได้แก่</vt:lpstr>
      <vt:lpstr>  Noun </vt:lpstr>
      <vt:lpstr>   Pronoun</vt:lpstr>
      <vt:lpstr> Verb</vt:lpstr>
      <vt:lpstr>Adverb</vt:lpstr>
      <vt:lpstr>Preposition </vt:lpstr>
      <vt:lpstr>    Adjective</vt:lpstr>
      <vt:lpstr>Conjunction</vt:lpstr>
      <vt:lpstr>Interjection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</dc:title>
  <dc:creator>HEARTCOMPUTER</dc:creator>
  <cp:lastModifiedBy>Admin</cp:lastModifiedBy>
  <cp:revision>45</cp:revision>
  <dcterms:created xsi:type="dcterms:W3CDTF">2014-01-15T11:45:07Z</dcterms:created>
  <dcterms:modified xsi:type="dcterms:W3CDTF">2015-01-15T02:20:09Z</dcterms:modified>
</cp:coreProperties>
</file>