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59" r:id="rId5"/>
    <p:sldId id="260" r:id="rId6"/>
    <p:sldId id="284" r:id="rId7"/>
    <p:sldId id="282" r:id="rId8"/>
    <p:sldId id="262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6" r:id="rId25"/>
    <p:sldId id="287" r:id="rId2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168-5DB9-4CAB-9126-B98072612F95}" type="datetimeFigureOut">
              <a:rPr lang="th-TH" smtClean="0"/>
              <a:t>20/01/58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8191-0184-4B7A-BD5C-9F94B071B86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168-5DB9-4CAB-9126-B98072612F95}" type="datetimeFigureOut">
              <a:rPr lang="th-TH" smtClean="0"/>
              <a:t>20/01/58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8191-0184-4B7A-BD5C-9F94B071B86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168-5DB9-4CAB-9126-B98072612F95}" type="datetimeFigureOut">
              <a:rPr lang="th-TH" smtClean="0"/>
              <a:t>20/01/58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8191-0184-4B7A-BD5C-9F94B071B86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168-5DB9-4CAB-9126-B98072612F95}" type="datetimeFigureOut">
              <a:rPr lang="th-TH" smtClean="0"/>
              <a:t>20/01/58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8191-0184-4B7A-BD5C-9F94B071B86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168-5DB9-4CAB-9126-B98072612F95}" type="datetimeFigureOut">
              <a:rPr lang="th-TH" smtClean="0"/>
              <a:t>20/01/58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8191-0184-4B7A-BD5C-9F94B071B86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168-5DB9-4CAB-9126-B98072612F95}" type="datetimeFigureOut">
              <a:rPr lang="th-TH" smtClean="0"/>
              <a:t>20/01/58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8191-0184-4B7A-BD5C-9F94B071B86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168-5DB9-4CAB-9126-B98072612F95}" type="datetimeFigureOut">
              <a:rPr lang="th-TH" smtClean="0"/>
              <a:t>20/01/58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8191-0184-4B7A-BD5C-9F94B071B86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168-5DB9-4CAB-9126-B98072612F95}" type="datetimeFigureOut">
              <a:rPr lang="th-TH" smtClean="0"/>
              <a:t>20/01/58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8191-0184-4B7A-BD5C-9F94B071B86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168-5DB9-4CAB-9126-B98072612F95}" type="datetimeFigureOut">
              <a:rPr lang="th-TH" smtClean="0"/>
              <a:t>20/01/58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8191-0184-4B7A-BD5C-9F94B071B86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168-5DB9-4CAB-9126-B98072612F95}" type="datetimeFigureOut">
              <a:rPr lang="th-TH" smtClean="0"/>
              <a:t>20/01/58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8191-0184-4B7A-BD5C-9F94B071B86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168-5DB9-4CAB-9126-B98072612F95}" type="datetimeFigureOut">
              <a:rPr lang="th-TH" smtClean="0"/>
              <a:t>20/01/58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8191-0184-4B7A-BD5C-9F94B071B86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AF168-5DB9-4CAB-9126-B98072612F95}" type="datetimeFigureOut">
              <a:rPr lang="th-TH" smtClean="0"/>
              <a:t>20/01/58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68191-0184-4B7A-BD5C-9F94B071B865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9.xml"/><Relationship Id="rId3" Type="http://schemas.openxmlformats.org/officeDocument/2006/relationships/slide" Target="slide3.xml"/><Relationship Id="rId7" Type="http://schemas.openxmlformats.org/officeDocument/2006/relationships/slide" Target="slide20.xml"/><Relationship Id="rId12" Type="http://schemas.openxmlformats.org/officeDocument/2006/relationships/slide" Target="slide7.xml"/><Relationship Id="rId2" Type="http://schemas.openxmlformats.org/officeDocument/2006/relationships/image" Target="../media/image6.jpeg"/><Relationship Id="rId16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23.xml"/><Relationship Id="rId5" Type="http://schemas.openxmlformats.org/officeDocument/2006/relationships/slide" Target="slide6.xml"/><Relationship Id="rId15" Type="http://schemas.openxmlformats.org/officeDocument/2006/relationships/slide" Target="slide12.xml"/><Relationship Id="rId10" Type="http://schemas.openxmlformats.org/officeDocument/2006/relationships/slide" Target="slide15.xml"/><Relationship Id="rId4" Type="http://schemas.openxmlformats.org/officeDocument/2006/relationships/slide" Target="slide5.xml"/><Relationship Id="rId9" Type="http://schemas.openxmlformats.org/officeDocument/2006/relationships/slide" Target="slide17.xml"/><Relationship Id="rId1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57150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8000" dirty="0">
                <a:latin typeface="Broadway" pitchFamily="82" charset="0"/>
              </a:rPr>
              <a:t>c</a:t>
            </a:r>
            <a:r>
              <a:rPr lang="en-US" sz="8000" dirty="0" smtClean="0">
                <a:latin typeface="Broadway" pitchFamily="82" charset="0"/>
              </a:rPr>
              <a:t>onversation</a:t>
            </a:r>
            <a:endParaRPr lang="th-TH" sz="8000" dirty="0">
              <a:latin typeface="Broadway" pitchFamily="82" charset="0"/>
            </a:endParaRPr>
          </a:p>
        </p:txBody>
      </p:sp>
      <p:pic>
        <p:nvPicPr>
          <p:cNvPr id="6" name="รูปภาพ 5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3857628"/>
            <a:ext cx="2909892" cy="2071702"/>
          </a:xfrm>
          <a:prstGeom prst="rect">
            <a:avLst/>
          </a:prstGeom>
        </p:spPr>
      </p:pic>
      <p:pic>
        <p:nvPicPr>
          <p:cNvPr id="7" name="รูปภาพ 6" descr="download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714356"/>
            <a:ext cx="2714644" cy="1952623"/>
          </a:xfrm>
          <a:prstGeom prst="rect">
            <a:avLst/>
          </a:prstGeom>
        </p:spPr>
      </p:pic>
      <p:pic>
        <p:nvPicPr>
          <p:cNvPr id="8" name="รูปภาพ 7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4000504"/>
            <a:ext cx="3143272" cy="1828800"/>
          </a:xfrm>
          <a:prstGeom prst="rect">
            <a:avLst/>
          </a:prstGeom>
        </p:spPr>
      </p:pic>
      <p:pic>
        <p:nvPicPr>
          <p:cNvPr id="9" name="รูปภาพ 8" descr="images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714356"/>
            <a:ext cx="3500462" cy="207170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800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8800" dirty="0" smtClean="0">
                <a:latin typeface="TH SarabunPSK" pitchFamily="34" charset="-34"/>
                <a:cs typeface="TH SarabunPSK" pitchFamily="34" charset="-34"/>
              </a:rPr>
              <a:t>การเชิญ</a:t>
            </a:r>
            <a:endParaRPr lang="th-TH" sz="8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599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 smtClean="0"/>
              <a:t>I </a:t>
            </a:r>
            <a:r>
              <a:rPr lang="en-US" sz="4000" dirty="0"/>
              <a:t>would like to invite you </a:t>
            </a:r>
            <a:r>
              <a:rPr lang="en-US" sz="4000" dirty="0" smtClean="0"/>
              <a:t>to………………</a:t>
            </a:r>
            <a:endParaRPr lang="en-US" sz="4000" dirty="0"/>
          </a:p>
          <a:p>
            <a:r>
              <a:rPr lang="en-US" sz="4000" dirty="0" smtClean="0"/>
              <a:t>Would </a:t>
            </a:r>
            <a:r>
              <a:rPr lang="en-US" sz="4000" dirty="0"/>
              <a:t>you like </a:t>
            </a:r>
            <a:r>
              <a:rPr lang="en-US" sz="4000" dirty="0" smtClean="0"/>
              <a:t>to……………………………..</a:t>
            </a:r>
            <a:endParaRPr lang="en-US" sz="4000" dirty="0"/>
          </a:p>
          <a:p>
            <a:endParaRPr lang="th-TH" dirty="0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6572264" y="4857760"/>
            <a:ext cx="2143140" cy="17145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th-TH" sz="3600" dirty="0" smtClean="0">
                <a:solidFill>
                  <a:schemeClr val="bg1"/>
                </a:solidFill>
                <a:hlinkClick r:id="rId2" action="ppaction://hlinksldjump"/>
              </a:rPr>
              <a:t>การตอบปฏิเสธคำเชิญ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500034" y="4000504"/>
            <a:ext cx="5786478" cy="2643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การตอบรับคำเชิญ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That would be nice.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I’d love/ like to.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Sounds great/wonderful.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Sound like fun.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dirty="0" smtClean="0"/>
              <a:t>การตอบปฏิเสธคำเชิญ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719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800" dirty="0" smtClean="0"/>
              <a:t>I’d </a:t>
            </a:r>
            <a:r>
              <a:rPr lang="en-US" sz="4800" dirty="0"/>
              <a:t>love to but...</a:t>
            </a:r>
          </a:p>
          <a:p>
            <a:r>
              <a:rPr lang="en-US" sz="4800" dirty="0" smtClean="0"/>
              <a:t>I </a:t>
            </a:r>
            <a:r>
              <a:rPr lang="en-US" sz="4800" dirty="0"/>
              <a:t>wish I could but...</a:t>
            </a:r>
          </a:p>
          <a:p>
            <a:r>
              <a:rPr lang="en-US" sz="4800" dirty="0" smtClean="0"/>
              <a:t>That’s </a:t>
            </a:r>
            <a:r>
              <a:rPr lang="en-US" sz="4800" dirty="0"/>
              <a:t>very kind of you but...</a:t>
            </a:r>
          </a:p>
          <a:p>
            <a:r>
              <a:rPr lang="en-US" sz="4800" dirty="0" smtClean="0"/>
              <a:t>I’m </a:t>
            </a:r>
            <a:r>
              <a:rPr lang="en-US" sz="4800" dirty="0"/>
              <a:t>sorry I can’t make it.</a:t>
            </a:r>
          </a:p>
          <a:p>
            <a:endParaRPr lang="th-TH" dirty="0"/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6929454" y="5857892"/>
            <a:ext cx="1643074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 Back</a:t>
            </a:r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dirty="0" smtClean="0"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8000" dirty="0" smtClean="0">
                <a:latin typeface="TH SarabunPSK" pitchFamily="34" charset="-34"/>
                <a:cs typeface="TH SarabunPSK" pitchFamily="34" charset="-34"/>
              </a:rPr>
              <a:t>การขอร้อง</a:t>
            </a:r>
            <a:endParaRPr lang="th-TH" sz="8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800" dirty="0" smtClean="0"/>
              <a:t>Would </a:t>
            </a:r>
            <a:r>
              <a:rPr lang="en-US" sz="4800" dirty="0"/>
              <a:t>you be kind enough </a:t>
            </a:r>
            <a:r>
              <a:rPr lang="en-US" sz="4800" dirty="0" smtClean="0"/>
              <a:t>to..</a:t>
            </a:r>
            <a:endParaRPr lang="en-US" sz="4800" dirty="0"/>
          </a:p>
          <a:p>
            <a:r>
              <a:rPr lang="en-US" sz="4800" dirty="0"/>
              <a:t>Would </a:t>
            </a:r>
            <a:r>
              <a:rPr lang="en-US" sz="4800" dirty="0" smtClean="0"/>
              <a:t>you…………….……?</a:t>
            </a:r>
            <a:endParaRPr lang="en-US" sz="4800" dirty="0"/>
          </a:p>
          <a:p>
            <a:r>
              <a:rPr lang="en-US" sz="4800" dirty="0"/>
              <a:t>Could </a:t>
            </a:r>
            <a:r>
              <a:rPr lang="en-US" sz="4800" dirty="0" smtClean="0"/>
              <a:t>you…………………..?</a:t>
            </a:r>
            <a:endParaRPr lang="en-US" sz="4800" dirty="0"/>
          </a:p>
          <a:p>
            <a:r>
              <a:rPr lang="en-US" sz="4800" dirty="0"/>
              <a:t>Will </a:t>
            </a:r>
            <a:r>
              <a:rPr lang="en-US" sz="4800" dirty="0" smtClean="0"/>
              <a:t>you………………………?</a:t>
            </a:r>
            <a:endParaRPr lang="en-US" sz="4800" dirty="0"/>
          </a:p>
          <a:p>
            <a:r>
              <a:rPr lang="en-US" sz="4800" dirty="0"/>
              <a:t>Can </a:t>
            </a:r>
            <a:r>
              <a:rPr lang="en-US" sz="4800" dirty="0" smtClean="0"/>
              <a:t>you………………………?</a:t>
            </a:r>
            <a:endParaRPr lang="en-US" sz="4800" dirty="0"/>
          </a:p>
          <a:p>
            <a:endParaRPr lang="th-TH" dirty="0"/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6929454" y="6286520"/>
            <a:ext cx="1643074" cy="4286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 Back</a:t>
            </a:r>
            <a:endParaRPr lang="en-US" dirty="0" smtClean="0"/>
          </a:p>
        </p:txBody>
      </p:sp>
      <p:pic>
        <p:nvPicPr>
          <p:cNvPr id="6" name="รูปภาพ 5" descr="images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500042"/>
            <a:ext cx="2214578" cy="80486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dirty="0" smtClean="0"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7200" dirty="0" smtClean="0">
                <a:latin typeface="TH SarabunPSK" pitchFamily="34" charset="-34"/>
                <a:cs typeface="TH SarabunPSK" pitchFamily="34" charset="-34"/>
              </a:rPr>
              <a:t>การเสนอให้ความช่วยเหลือ</a:t>
            </a:r>
            <a:endParaRPr lang="th-TH" sz="7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4800" dirty="0" smtClean="0"/>
              <a:t>May </a:t>
            </a:r>
            <a:r>
              <a:rPr lang="en-US" sz="4800" dirty="0"/>
              <a:t>I	</a:t>
            </a:r>
          </a:p>
          <a:p>
            <a:pPr>
              <a:lnSpc>
                <a:spcPct val="120000"/>
              </a:lnSpc>
            </a:pPr>
            <a:r>
              <a:rPr lang="en-US" sz="4800" dirty="0"/>
              <a:t>Could I 	+ </a:t>
            </a:r>
            <a:r>
              <a:rPr lang="en-US" sz="4800" dirty="0" smtClean="0"/>
              <a:t>	</a:t>
            </a:r>
            <a:r>
              <a:rPr lang="en-US" sz="6600" dirty="0" smtClean="0"/>
              <a:t>v 1 </a:t>
            </a:r>
            <a:r>
              <a:rPr lang="en-US" sz="4800" dirty="0" smtClean="0"/>
              <a:t> ?</a:t>
            </a:r>
            <a:endParaRPr lang="en-US" sz="4800" dirty="0"/>
          </a:p>
          <a:p>
            <a:pPr>
              <a:lnSpc>
                <a:spcPct val="120000"/>
              </a:lnSpc>
            </a:pPr>
            <a:r>
              <a:rPr lang="en-US" sz="4800" dirty="0"/>
              <a:t>Can I </a:t>
            </a:r>
          </a:p>
          <a:p>
            <a:pPr>
              <a:buNone/>
            </a:pPr>
            <a:r>
              <a:rPr lang="th-TH" sz="4800" dirty="0" smtClean="0"/>
              <a:t>นอกจากนี้</a:t>
            </a:r>
            <a:r>
              <a:rPr lang="th-TH" sz="4800" dirty="0"/>
              <a:t>ยังมีสำนวน</a:t>
            </a:r>
            <a:endParaRPr lang="en-US" sz="4800" dirty="0"/>
          </a:p>
          <a:p>
            <a:r>
              <a:rPr lang="en-US" sz="4800" dirty="0" smtClean="0"/>
              <a:t>What </a:t>
            </a:r>
            <a:r>
              <a:rPr lang="en-US" sz="4800" dirty="0"/>
              <a:t>can I do to help?</a:t>
            </a:r>
          </a:p>
          <a:p>
            <a:endParaRPr lang="th-TH" dirty="0"/>
          </a:p>
        </p:txBody>
      </p:sp>
      <p:sp>
        <p:nvSpPr>
          <p:cNvPr id="4" name="คำบรรยายภาพแบบสี่เหลี่ยม 3"/>
          <p:cNvSpPr/>
          <p:nvPr/>
        </p:nvSpPr>
        <p:spPr>
          <a:xfrm>
            <a:off x="6143636" y="1714488"/>
            <a:ext cx="2428892" cy="785818"/>
          </a:xfrm>
          <a:prstGeom prst="wedgeRectCallout">
            <a:avLst>
              <a:gd name="adj1" fmla="val -88035"/>
              <a:gd name="adj2" fmla="val 7932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 1 = </a:t>
            </a:r>
            <a:r>
              <a:rPr lang="th-TH" dirty="0" smtClean="0"/>
              <a:t>กริยาช่องที่ 1</a:t>
            </a:r>
            <a:endParaRPr lang="th-TH" dirty="0"/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5643570" y="6215058"/>
            <a:ext cx="3000396" cy="50009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th-TH" dirty="0" smtClean="0">
                <a:hlinkClick r:id="rId2" action="ppaction://hlinksldjump"/>
              </a:rPr>
              <a:t>การตอบรับความช่วยเหลือ</a:t>
            </a:r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8800" dirty="0" smtClean="0">
                <a:latin typeface="TH SarabunPSK" pitchFamily="34" charset="-34"/>
                <a:cs typeface="TH SarabunPSK" pitchFamily="34" charset="-34"/>
              </a:rPr>
              <a:t>การตอบรับ</a:t>
            </a:r>
            <a:endParaRPr lang="th-TH" sz="8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8625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600" dirty="0" smtClean="0"/>
              <a:t>I’d </a:t>
            </a:r>
            <a:r>
              <a:rPr lang="en-US" sz="6600" dirty="0"/>
              <a:t>appreciate it.</a:t>
            </a:r>
          </a:p>
          <a:p>
            <a:r>
              <a:rPr lang="en-US" sz="6600" dirty="0" smtClean="0"/>
              <a:t>If </a:t>
            </a:r>
            <a:r>
              <a:rPr lang="en-US" sz="6600" dirty="0"/>
              <a:t>you don’t mind.</a:t>
            </a:r>
          </a:p>
          <a:p>
            <a:r>
              <a:rPr lang="en-US" sz="6600" dirty="0" smtClean="0"/>
              <a:t>Please</a:t>
            </a:r>
            <a:r>
              <a:rPr lang="en-US" sz="6600" dirty="0"/>
              <a:t>.</a:t>
            </a:r>
          </a:p>
          <a:p>
            <a:endParaRPr lang="th-TH" dirty="0"/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7000892" y="6000768"/>
            <a:ext cx="1643074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 Back</a:t>
            </a:r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dirty="0" smtClean="0"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sz="8000" dirty="0" smtClean="0">
                <a:latin typeface="TH SarabunPSK" pitchFamily="34" charset="-34"/>
                <a:cs typeface="TH SarabunPSK" pitchFamily="34" charset="-34"/>
              </a:rPr>
              <a:t>การขออนุญาต</a:t>
            </a:r>
            <a:endParaRPr lang="th-TH" sz="8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8625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8800" dirty="0" smtClean="0"/>
              <a:t>May </a:t>
            </a:r>
            <a:r>
              <a:rPr lang="en-US" sz="8800" dirty="0"/>
              <a:t>I	</a:t>
            </a:r>
          </a:p>
          <a:p>
            <a:pPr>
              <a:buNone/>
            </a:pPr>
            <a:r>
              <a:rPr lang="en-US" sz="8800" dirty="0"/>
              <a:t>Could I 	</a:t>
            </a:r>
            <a:r>
              <a:rPr lang="en-US" sz="8800" dirty="0" smtClean="0"/>
              <a:t>	+ 	v1      </a:t>
            </a:r>
            <a:endParaRPr lang="en-US" sz="8800" dirty="0"/>
          </a:p>
          <a:p>
            <a:pPr>
              <a:buNone/>
            </a:pPr>
            <a:r>
              <a:rPr lang="en-US" sz="8800" dirty="0"/>
              <a:t>Can I </a:t>
            </a:r>
          </a:p>
          <a:p>
            <a:endParaRPr lang="th-TH" dirty="0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5643570" y="5929330"/>
            <a:ext cx="3000396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th-TH" dirty="0" smtClean="0">
                <a:hlinkClick r:id="rId2" action="ppaction://hlinksldjump"/>
              </a:rPr>
              <a:t>การให้อนุญาต</a:t>
            </a:r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7200" dirty="0" smtClean="0">
                <a:latin typeface="TH SarabunPSK" pitchFamily="34" charset="-34"/>
                <a:cs typeface="TH SarabunPSK" pitchFamily="34" charset="-34"/>
              </a:rPr>
              <a:t>การให้อนุญาต</a:t>
            </a:r>
            <a:endParaRPr lang="th-TH" sz="7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4005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5400" dirty="0" smtClean="0"/>
              <a:t>Certainly</a:t>
            </a:r>
            <a:endParaRPr lang="en-US" sz="5400" dirty="0"/>
          </a:p>
          <a:p>
            <a:r>
              <a:rPr lang="en-US" sz="5400" dirty="0"/>
              <a:t>By all means.</a:t>
            </a:r>
          </a:p>
          <a:p>
            <a:r>
              <a:rPr lang="en-US" sz="5400" dirty="0"/>
              <a:t>All right.</a:t>
            </a:r>
          </a:p>
          <a:p>
            <a:r>
              <a:rPr lang="en-US" sz="5400" dirty="0"/>
              <a:t>Sure.</a:t>
            </a:r>
          </a:p>
          <a:p>
            <a:r>
              <a:rPr lang="en-US" sz="5400" dirty="0"/>
              <a:t>OK</a:t>
            </a:r>
          </a:p>
          <a:p>
            <a:endParaRPr lang="th-TH" dirty="0"/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6929454" y="6072206"/>
            <a:ext cx="1643074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 Back</a:t>
            </a:r>
            <a:endParaRPr lang="en-US" dirty="0" smtClean="0"/>
          </a:p>
        </p:txBody>
      </p:sp>
      <p:pic>
        <p:nvPicPr>
          <p:cNvPr id="6" name="รูปภาพ 5" descr="download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928802"/>
            <a:ext cx="2786082" cy="342902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dirty="0" smtClean="0">
                <a:latin typeface="TH SarabunPSK" pitchFamily="34" charset="-34"/>
                <a:cs typeface="TH SarabunPSK" pitchFamily="34" charset="-34"/>
              </a:rPr>
              <a:t>7. </a:t>
            </a:r>
            <a:r>
              <a:rPr lang="th-TH" sz="8000" dirty="0" smtClean="0">
                <a:latin typeface="TH SarabunPSK" pitchFamily="34" charset="-34"/>
                <a:cs typeface="TH SarabunPSK" pitchFamily="34" charset="-34"/>
              </a:rPr>
              <a:t>การกล่าวขอบคุณ</a:t>
            </a:r>
            <a:endParaRPr lang="th-TH" sz="8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34290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sz="6000" dirty="0" smtClean="0"/>
              <a:t>Thank </a:t>
            </a:r>
            <a:r>
              <a:rPr lang="en-US" sz="6000" dirty="0"/>
              <a:t>you (very much)</a:t>
            </a:r>
          </a:p>
          <a:p>
            <a:pPr algn="ctr">
              <a:buNone/>
            </a:pPr>
            <a:r>
              <a:rPr lang="en-US" sz="6000" dirty="0"/>
              <a:t>Thanks ( a lot)</a:t>
            </a:r>
          </a:p>
          <a:p>
            <a:endParaRPr lang="th-TH" dirty="0"/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6929454" y="5429264"/>
            <a:ext cx="1643074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 Back</a:t>
            </a:r>
            <a:endParaRPr lang="en-US" dirty="0" smtClean="0"/>
          </a:p>
        </p:txBody>
      </p:sp>
      <p:pic>
        <p:nvPicPr>
          <p:cNvPr id="6" name="รูปภาพ 5" descr="images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3643314"/>
            <a:ext cx="1659909" cy="130269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dirty="0" smtClean="0">
                <a:latin typeface="TH SarabunPSK" pitchFamily="34" charset="-34"/>
                <a:cs typeface="TH SarabunPSK" pitchFamily="34" charset="-34"/>
              </a:rPr>
              <a:t>8. </a:t>
            </a:r>
            <a:r>
              <a:rPr lang="th-TH" sz="8000" dirty="0" smtClean="0">
                <a:latin typeface="TH SarabunPSK" pitchFamily="34" charset="-34"/>
                <a:cs typeface="TH SarabunPSK" pitchFamily="34" charset="-34"/>
              </a:rPr>
              <a:t>การกล่าวคำขอโทษ</a:t>
            </a:r>
            <a:endParaRPr lang="th-TH" sz="8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005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sz="4800" dirty="0" smtClean="0"/>
              <a:t>I  </a:t>
            </a:r>
            <a:r>
              <a:rPr lang="en-US" sz="4800" dirty="0"/>
              <a:t>must apologize (to </a:t>
            </a:r>
            <a:r>
              <a:rPr lang="en-US" sz="4800" dirty="0" err="1"/>
              <a:t>sb</a:t>
            </a:r>
            <a:r>
              <a:rPr lang="en-US" sz="4800" dirty="0"/>
              <a:t>) ( for </a:t>
            </a:r>
            <a:r>
              <a:rPr lang="en-US" sz="4800" dirty="0" err="1"/>
              <a:t>sth</a:t>
            </a:r>
            <a:r>
              <a:rPr lang="en-US" sz="4800" dirty="0"/>
              <a:t>)</a:t>
            </a:r>
          </a:p>
          <a:p>
            <a:r>
              <a:rPr lang="en-US" sz="4800" dirty="0"/>
              <a:t>Please accept my apologies.</a:t>
            </a:r>
          </a:p>
          <a:p>
            <a:r>
              <a:rPr lang="en-US" sz="4800" dirty="0"/>
              <a:t>Please forgive me (for doing </a:t>
            </a:r>
            <a:r>
              <a:rPr lang="en-US" sz="4800" dirty="0" err="1"/>
              <a:t>sth</a:t>
            </a:r>
            <a:r>
              <a:rPr lang="en-US" sz="4800" dirty="0"/>
              <a:t>)</a:t>
            </a:r>
          </a:p>
          <a:p>
            <a:r>
              <a:rPr lang="en-US" sz="4800" dirty="0"/>
              <a:t>I’m (really/awfully/very) sorry.</a:t>
            </a:r>
          </a:p>
          <a:p>
            <a:r>
              <a:rPr lang="en-US" sz="4800" dirty="0"/>
              <a:t>I’m </a:t>
            </a:r>
            <a:r>
              <a:rPr lang="en-US" sz="4800" dirty="0" smtClean="0"/>
              <a:t>sorry.</a:t>
            </a:r>
            <a:endParaRPr lang="en-US" sz="4800" dirty="0"/>
          </a:p>
          <a:p>
            <a:pPr>
              <a:buNone/>
            </a:pPr>
            <a:endParaRPr lang="th-TH" dirty="0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5715008" y="6072206"/>
            <a:ext cx="2857520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 </a:t>
            </a:r>
            <a:r>
              <a:rPr lang="th-TH" dirty="0" smtClean="0">
                <a:hlinkClick r:id="rId2" action="ppaction://hlinksldjump"/>
              </a:rPr>
              <a:t>การตอบรับคำขอโทษ</a:t>
            </a:r>
            <a:endParaRPr lang="en-US" dirty="0" smtClean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286380" y="4929198"/>
            <a:ext cx="2928958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sb</a:t>
            </a:r>
            <a:r>
              <a:rPr lang="en-US" dirty="0" smtClean="0"/>
              <a:t> 	= somebody</a:t>
            </a:r>
          </a:p>
          <a:p>
            <a:r>
              <a:rPr lang="en-US" dirty="0" err="1" smtClean="0"/>
              <a:t>sth</a:t>
            </a:r>
            <a:r>
              <a:rPr lang="en-US" dirty="0" smtClean="0"/>
              <a:t> 	= something</a:t>
            </a:r>
            <a:endParaRPr lang="th-TH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8000" dirty="0" smtClean="0">
                <a:latin typeface="TH SarabunPSK" pitchFamily="34" charset="-34"/>
                <a:cs typeface="TH SarabunPSK" pitchFamily="34" charset="-34"/>
              </a:rPr>
              <a:t>การตอบรับคำขอโทษ</a:t>
            </a:r>
            <a:endParaRPr lang="th-TH" sz="8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4400" dirty="0" smtClean="0"/>
              <a:t>Don’t </a:t>
            </a:r>
            <a:r>
              <a:rPr lang="en-US" sz="4400" dirty="0"/>
              <a:t>worry</a:t>
            </a:r>
          </a:p>
          <a:p>
            <a:r>
              <a:rPr lang="en-US" sz="4400" dirty="0"/>
              <a:t>It doesn’t matter.</a:t>
            </a:r>
          </a:p>
          <a:p>
            <a:r>
              <a:rPr lang="en-US" sz="4400" dirty="0"/>
              <a:t>That’s all right.</a:t>
            </a:r>
          </a:p>
          <a:p>
            <a:r>
              <a:rPr lang="en-US" sz="4400" dirty="0"/>
              <a:t>Not at all.</a:t>
            </a:r>
          </a:p>
          <a:p>
            <a:r>
              <a:rPr lang="en-US" sz="4400" dirty="0"/>
              <a:t>No problem.</a:t>
            </a:r>
          </a:p>
          <a:p>
            <a:r>
              <a:rPr lang="en-US" sz="4400" dirty="0"/>
              <a:t>That’s ok.</a:t>
            </a:r>
          </a:p>
          <a:p>
            <a:endParaRPr lang="th-TH" dirty="0"/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6858016" y="5572140"/>
            <a:ext cx="1643074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 Back</a:t>
            </a:r>
            <a:endParaRPr lang="en-US" dirty="0" smtClean="0"/>
          </a:p>
        </p:txBody>
      </p:sp>
      <p:pic>
        <p:nvPicPr>
          <p:cNvPr id="6" name="รูปภาพ 5" descr="images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785926"/>
            <a:ext cx="3071834" cy="335758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คำบรรยายภาพแบบเมฆ 3"/>
          <p:cNvSpPr/>
          <p:nvPr/>
        </p:nvSpPr>
        <p:spPr>
          <a:xfrm>
            <a:off x="357158" y="0"/>
            <a:ext cx="4643470" cy="1714512"/>
          </a:xfrm>
          <a:prstGeom prst="cloudCallout">
            <a:avLst>
              <a:gd name="adj1" fmla="val 67068"/>
              <a:gd name="adj2" fmla="val 3332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ข้อสอบบทสนทนาโดยทั่วไปจะมีลักษณะดังนี้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0"/>
            <a:ext cx="2017064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สี่เหลี่ยมมุมมน 5"/>
          <p:cNvSpPr/>
          <p:nvPr/>
        </p:nvSpPr>
        <p:spPr>
          <a:xfrm>
            <a:off x="214282" y="1857364"/>
            <a:ext cx="2786082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hlinkClick r:id="rId3" action="ppaction://hlinksldjump"/>
              </a:rPr>
              <a:t>1.การตั้งสถานการณ์</a:t>
            </a:r>
            <a:endParaRPr lang="th-TH" dirty="0"/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3071802" y="1857364"/>
            <a:ext cx="2428892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hlinkClick r:id="rId4" action="ppaction://hlinksldjump"/>
              </a:rPr>
              <a:t>2. เว้นช่องว่างให้เติม</a:t>
            </a:r>
            <a:endParaRPr lang="th-TH" dirty="0"/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5572132" y="1857364"/>
            <a:ext cx="2786082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hlinkClick r:id="rId5" action="ppaction://hlinksldjump"/>
              </a:rPr>
              <a:t>3. บทสนทนายาวๆ</a:t>
            </a:r>
            <a:endParaRPr lang="th-TH" dirty="0"/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5500694" y="5357826"/>
            <a:ext cx="3286148" cy="64294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hlinkClick r:id="rId6" action="ppaction://hlinksldjump"/>
              </a:rPr>
              <a:t>10.การกล่าวแสดงความยินดี</a:t>
            </a:r>
            <a:endParaRPr lang="th-TH" dirty="0"/>
          </a:p>
        </p:txBody>
      </p:sp>
      <p:sp>
        <p:nvSpPr>
          <p:cNvPr id="12" name="สี่เหลี่ยมมุมมน 11"/>
          <p:cNvSpPr/>
          <p:nvPr/>
        </p:nvSpPr>
        <p:spPr>
          <a:xfrm>
            <a:off x="5500694" y="4643446"/>
            <a:ext cx="3286148" cy="64294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hlinkClick r:id="rId7" action="ppaction://hlinksldjump"/>
              </a:rPr>
              <a:t>9.การแสดงความเสียใจ</a:t>
            </a:r>
            <a:endParaRPr lang="th-TH" dirty="0"/>
          </a:p>
        </p:txBody>
      </p:sp>
      <p:sp>
        <p:nvSpPr>
          <p:cNvPr id="13" name="สี่เหลี่ยมมุมมน 12"/>
          <p:cNvSpPr/>
          <p:nvPr/>
        </p:nvSpPr>
        <p:spPr>
          <a:xfrm>
            <a:off x="5429256" y="3929066"/>
            <a:ext cx="3286148" cy="64294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hlinkClick r:id="rId8" action="ppaction://hlinksldjump"/>
              </a:rPr>
              <a:t>8.การกล่าวขอโทษ</a:t>
            </a:r>
            <a:endParaRPr lang="th-TH" dirty="0"/>
          </a:p>
        </p:txBody>
      </p:sp>
      <p:sp>
        <p:nvSpPr>
          <p:cNvPr id="14" name="สี่เหลี่ยมมุมมน 13"/>
          <p:cNvSpPr/>
          <p:nvPr/>
        </p:nvSpPr>
        <p:spPr>
          <a:xfrm>
            <a:off x="5429256" y="3214686"/>
            <a:ext cx="3286148" cy="64294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hlinkClick r:id="rId9" action="ppaction://hlinksldjump"/>
              </a:rPr>
              <a:t>7.การกล่าวขอบคุณ</a:t>
            </a:r>
            <a:endParaRPr lang="th-TH" dirty="0"/>
          </a:p>
        </p:txBody>
      </p:sp>
      <p:sp>
        <p:nvSpPr>
          <p:cNvPr id="15" name="สี่เหลี่ยมมุมมน 14"/>
          <p:cNvSpPr/>
          <p:nvPr/>
        </p:nvSpPr>
        <p:spPr>
          <a:xfrm>
            <a:off x="3857620" y="3286124"/>
            <a:ext cx="1357322" cy="335758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hlinkClick r:id="rId10" action="ppaction://hlinksldjump"/>
              </a:rPr>
              <a:t>6.การขออนุญาต</a:t>
            </a:r>
            <a:endParaRPr lang="th-TH" dirty="0"/>
          </a:p>
        </p:txBody>
      </p:sp>
      <p:sp>
        <p:nvSpPr>
          <p:cNvPr id="20" name="สี่เหลี่ยมมุมมน 19"/>
          <p:cNvSpPr/>
          <p:nvPr/>
        </p:nvSpPr>
        <p:spPr>
          <a:xfrm>
            <a:off x="5572132" y="6072206"/>
            <a:ext cx="3286148" cy="64294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hlinkClick r:id="rId11" action="ppaction://hlinksldjump"/>
              </a:rPr>
              <a:t>11.การขอความคิดเห็น</a:t>
            </a:r>
            <a:endParaRPr lang="th-TH" dirty="0"/>
          </a:p>
        </p:txBody>
      </p:sp>
      <p:sp>
        <p:nvSpPr>
          <p:cNvPr id="24" name="สี่เหลี่ยมมุมมน 23"/>
          <p:cNvSpPr/>
          <p:nvPr/>
        </p:nvSpPr>
        <p:spPr>
          <a:xfrm>
            <a:off x="2285984" y="2643182"/>
            <a:ext cx="3286148" cy="50006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Speaking Ability</a:t>
            </a:r>
            <a:endParaRPr lang="th-TH" dirty="0"/>
          </a:p>
        </p:txBody>
      </p:sp>
      <p:sp>
        <p:nvSpPr>
          <p:cNvPr id="25" name="สี่เหลี่ยมมุมมน 24"/>
          <p:cNvSpPr/>
          <p:nvPr/>
        </p:nvSpPr>
        <p:spPr>
          <a:xfrm>
            <a:off x="285720" y="3214686"/>
            <a:ext cx="3286148" cy="64294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hlinkClick r:id="rId12" action="ppaction://hlinksldjump"/>
              </a:rPr>
              <a:t>1.การทักทาย</a:t>
            </a:r>
            <a:endParaRPr lang="th-TH" dirty="0"/>
          </a:p>
        </p:txBody>
      </p:sp>
      <p:sp>
        <p:nvSpPr>
          <p:cNvPr id="26" name="สี่เหลี่ยมมุมมน 25"/>
          <p:cNvSpPr/>
          <p:nvPr/>
        </p:nvSpPr>
        <p:spPr>
          <a:xfrm>
            <a:off x="285720" y="3929066"/>
            <a:ext cx="3286148" cy="64294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hlinkClick r:id="rId13" action="ppaction://hlinksldjump"/>
              </a:rPr>
              <a:t>2.การกล่าวคำอำลา</a:t>
            </a:r>
            <a:endParaRPr lang="th-TH" dirty="0"/>
          </a:p>
        </p:txBody>
      </p:sp>
      <p:sp>
        <p:nvSpPr>
          <p:cNvPr id="28" name="สี่เหลี่ยมมุมมน 27"/>
          <p:cNvSpPr/>
          <p:nvPr/>
        </p:nvSpPr>
        <p:spPr>
          <a:xfrm>
            <a:off x="285720" y="4643446"/>
            <a:ext cx="3286148" cy="64294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hlinkClick r:id="rId14" action="ppaction://hlinksldjump"/>
              </a:rPr>
              <a:t>3.การเชิญ</a:t>
            </a:r>
            <a:endParaRPr lang="th-TH" dirty="0"/>
          </a:p>
        </p:txBody>
      </p:sp>
      <p:sp>
        <p:nvSpPr>
          <p:cNvPr id="29" name="สี่เหลี่ยมมุมมน 28"/>
          <p:cNvSpPr/>
          <p:nvPr/>
        </p:nvSpPr>
        <p:spPr>
          <a:xfrm>
            <a:off x="285720" y="5357826"/>
            <a:ext cx="3286148" cy="64294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hlinkClick r:id="rId15" action="ppaction://hlinksldjump"/>
              </a:rPr>
              <a:t>4.การขอร้อง</a:t>
            </a:r>
            <a:endParaRPr lang="th-TH" dirty="0"/>
          </a:p>
        </p:txBody>
      </p:sp>
      <p:sp>
        <p:nvSpPr>
          <p:cNvPr id="30" name="สี่เหลี่ยมมุมมน 29"/>
          <p:cNvSpPr/>
          <p:nvPr/>
        </p:nvSpPr>
        <p:spPr>
          <a:xfrm>
            <a:off x="285720" y="6072206"/>
            <a:ext cx="3286148" cy="64294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hlinkClick r:id="rId16" action="ppaction://hlinksldjump"/>
              </a:rPr>
              <a:t>5.การเสนอความช่วยเหลือ</a:t>
            </a:r>
            <a:endParaRPr lang="th-TH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dirty="0" smtClean="0">
                <a:latin typeface="TH SarabunPSK" pitchFamily="34" charset="-34"/>
                <a:cs typeface="TH SarabunPSK" pitchFamily="34" charset="-34"/>
              </a:rPr>
              <a:t>9. </a:t>
            </a:r>
            <a:r>
              <a:rPr lang="th-TH" sz="7200" dirty="0" smtClean="0">
                <a:latin typeface="TH SarabunPSK" pitchFamily="34" charset="-34"/>
                <a:cs typeface="TH SarabunPSK" pitchFamily="34" charset="-34"/>
              </a:rPr>
              <a:t>การแสดงความเสียใจ</a:t>
            </a:r>
            <a:endParaRPr lang="th-TH" sz="7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250033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sz="6600" dirty="0" smtClean="0"/>
              <a:t>I’m </a:t>
            </a:r>
            <a:r>
              <a:rPr lang="en-US" sz="6600" dirty="0"/>
              <a:t>sorry to hear that.</a:t>
            </a:r>
          </a:p>
          <a:p>
            <a:endParaRPr lang="th-TH" dirty="0"/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7072330" y="4929198"/>
            <a:ext cx="1643074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 Back</a:t>
            </a:r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latin typeface="TH SarabunPSK" pitchFamily="34" charset="-34"/>
                <a:cs typeface="TH SarabunPSK" pitchFamily="34" charset="-34"/>
              </a:rPr>
              <a:t>10. </a:t>
            </a:r>
            <a:r>
              <a:rPr lang="th-TH" sz="5400" dirty="0" smtClean="0">
                <a:latin typeface="TH SarabunPSK" pitchFamily="34" charset="-34"/>
                <a:cs typeface="TH SarabunPSK" pitchFamily="34" charset="-34"/>
              </a:rPr>
              <a:t>การกล่าวแสดงความยินดีหรือการอวยพร</a:t>
            </a:r>
            <a:endParaRPr lang="th-TH" sz="5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42910" y="1571612"/>
            <a:ext cx="3757610" cy="45720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การกล่าวแสดงความยินดี</a:t>
            </a:r>
            <a:endParaRPr lang="en-US" sz="36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4000" dirty="0" smtClean="0"/>
              <a:t>Congratulations (on </a:t>
            </a:r>
            <a:r>
              <a:rPr lang="en-US" sz="4000" dirty="0" err="1"/>
              <a:t>sth</a:t>
            </a:r>
            <a:r>
              <a:rPr lang="en-US" sz="4000" dirty="0"/>
              <a:t>)</a:t>
            </a:r>
          </a:p>
          <a:p>
            <a:r>
              <a:rPr lang="en-US" sz="4000" dirty="0"/>
              <a:t>Well done!</a:t>
            </a:r>
          </a:p>
          <a:p>
            <a:r>
              <a:rPr lang="en-US" sz="3600" dirty="0" smtClean="0"/>
              <a:t>How wonderful</a:t>
            </a:r>
            <a:r>
              <a:rPr lang="en-US" sz="3600" dirty="0"/>
              <a:t>!</a:t>
            </a:r>
          </a:p>
          <a:p>
            <a:r>
              <a:rPr lang="en-US" sz="4000" dirty="0"/>
              <a:t>Lucky you!</a:t>
            </a:r>
          </a:p>
          <a:p>
            <a:endParaRPr lang="th-TH" dirty="0"/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4714876" y="1571612"/>
            <a:ext cx="3614734" cy="4525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การอวยพร</a:t>
            </a:r>
            <a:endParaRPr kumimoji="0" lang="en-US" sz="4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Good luck!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wish you luck.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I’ll cross my fingers for you.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6786578" y="6215058"/>
            <a:ext cx="1643074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 Back</a:t>
            </a:r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dirty="0" smtClean="0">
                <a:latin typeface="TH SarabunPSK" pitchFamily="34" charset="-34"/>
                <a:cs typeface="TH SarabunPSK" pitchFamily="34" charset="-34"/>
              </a:rPr>
              <a:t>11. </a:t>
            </a:r>
            <a:r>
              <a:rPr lang="th-TH" sz="8000" dirty="0" smtClean="0">
                <a:latin typeface="TH SarabunPSK" pitchFamily="34" charset="-34"/>
                <a:cs typeface="TH SarabunPSK" pitchFamily="34" charset="-34"/>
              </a:rPr>
              <a:t>การเตือนภัย</a:t>
            </a:r>
            <a:endParaRPr lang="th-TH" sz="8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000" dirty="0" smtClean="0"/>
              <a:t>Watch </a:t>
            </a:r>
            <a:r>
              <a:rPr lang="en-US" sz="6000" dirty="0"/>
              <a:t>out!</a:t>
            </a:r>
          </a:p>
          <a:p>
            <a:r>
              <a:rPr lang="en-US" sz="6000" dirty="0"/>
              <a:t>Look out!</a:t>
            </a:r>
          </a:p>
          <a:p>
            <a:r>
              <a:rPr lang="en-US" sz="6000" dirty="0"/>
              <a:t>Be careful!</a:t>
            </a:r>
          </a:p>
          <a:p>
            <a:r>
              <a:rPr lang="en-US" sz="6000" dirty="0"/>
              <a:t>Mind (your head / step)</a:t>
            </a:r>
          </a:p>
          <a:p>
            <a:endParaRPr lang="th-TH" dirty="0"/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7072330" y="6215058"/>
            <a:ext cx="1643074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 Back</a:t>
            </a:r>
            <a:endParaRPr lang="en-US" dirty="0" smtClean="0"/>
          </a:p>
        </p:txBody>
      </p:sp>
      <p:pic>
        <p:nvPicPr>
          <p:cNvPr id="6" name="รูปภาพ 5" descr="download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2000240"/>
            <a:ext cx="2571750" cy="257176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dirty="0" smtClean="0">
                <a:latin typeface="TH SarabunPSK" pitchFamily="34" charset="-34"/>
                <a:cs typeface="TH SarabunPSK" pitchFamily="34" charset="-34"/>
              </a:rPr>
              <a:t>12. </a:t>
            </a:r>
            <a:r>
              <a:rPr lang="th-TH" sz="8000" dirty="0" smtClean="0">
                <a:latin typeface="TH SarabunPSK" pitchFamily="34" charset="-34"/>
                <a:cs typeface="TH SarabunPSK" pitchFamily="34" charset="-34"/>
              </a:rPr>
              <a:t>การขอความคิดเห็น</a:t>
            </a:r>
            <a:endParaRPr lang="th-TH" sz="8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742950" indent="-742950">
              <a:buFont typeface="Courier New" pitchFamily="49" charset="0"/>
              <a:buChar char="o"/>
            </a:pPr>
            <a:r>
              <a:rPr lang="en-US" sz="4000" dirty="0" smtClean="0"/>
              <a:t>How’s </a:t>
            </a:r>
            <a:r>
              <a:rPr lang="en-US" sz="4000" dirty="0"/>
              <a:t>+ Noun?</a:t>
            </a:r>
          </a:p>
          <a:p>
            <a:pPr marL="742950" indent="-742950">
              <a:buFont typeface="Courier New" pitchFamily="49" charset="0"/>
              <a:buChar char="o"/>
            </a:pPr>
            <a:r>
              <a:rPr lang="en-US" sz="4000" dirty="0"/>
              <a:t>What’s +noun+ like?</a:t>
            </a:r>
          </a:p>
          <a:p>
            <a:pPr marL="742950" indent="-742950">
              <a:buFont typeface="Courier New" pitchFamily="49" charset="0"/>
              <a:buChar char="o"/>
            </a:pPr>
            <a:r>
              <a:rPr lang="en-US" sz="4000" dirty="0"/>
              <a:t>How do </a:t>
            </a:r>
            <a:r>
              <a:rPr lang="en-US" sz="4000" dirty="0" smtClean="0"/>
              <a:t>  you   </a:t>
            </a:r>
            <a:r>
              <a:rPr lang="en-US" sz="4000" dirty="0"/>
              <a:t>like    + Noun?</a:t>
            </a:r>
          </a:p>
          <a:p>
            <a:pPr marL="742950" indent="-742950">
              <a:buFont typeface="Courier New" pitchFamily="49" charset="0"/>
              <a:buChar char="o"/>
            </a:pPr>
            <a:r>
              <a:rPr lang="en-US" sz="4000" dirty="0"/>
              <a:t>               </a:t>
            </a:r>
            <a:r>
              <a:rPr lang="en-US" sz="4000" dirty="0" smtClean="0"/>
              <a:t>  		find      </a:t>
            </a:r>
            <a:endParaRPr lang="en-US" sz="4000" dirty="0"/>
          </a:p>
          <a:p>
            <a:pPr marL="742950" indent="-742950">
              <a:buFont typeface="Courier New" pitchFamily="49" charset="0"/>
              <a:buChar char="o"/>
            </a:pPr>
            <a:r>
              <a:rPr lang="en-US" sz="4000" dirty="0" smtClean="0"/>
              <a:t>How </a:t>
            </a:r>
            <a:r>
              <a:rPr lang="en-US" sz="4000" dirty="0"/>
              <a:t>do you </a:t>
            </a:r>
            <a:r>
              <a:rPr lang="en-US" sz="4000" dirty="0" smtClean="0"/>
              <a:t>feel </a:t>
            </a:r>
            <a:r>
              <a:rPr lang="en-US" sz="4000" dirty="0"/>
              <a:t>about + Noun?</a:t>
            </a:r>
          </a:p>
          <a:p>
            <a:pPr marL="742950" indent="-742950">
              <a:buFont typeface="Courier New" pitchFamily="49" charset="0"/>
              <a:buChar char="o"/>
            </a:pPr>
            <a:r>
              <a:rPr lang="en-US" sz="4000" dirty="0"/>
              <a:t>What do you think about + Noun</a:t>
            </a:r>
          </a:p>
          <a:p>
            <a:endParaRPr lang="th-TH" dirty="0"/>
          </a:p>
        </p:txBody>
      </p:sp>
      <p:cxnSp>
        <p:nvCxnSpPr>
          <p:cNvPr id="6" name="ตัวเชื่อมต่อตรง 5"/>
          <p:cNvCxnSpPr/>
          <p:nvPr/>
        </p:nvCxnSpPr>
        <p:spPr>
          <a:xfrm rot="5400000">
            <a:off x="3607587" y="3821909"/>
            <a:ext cx="107157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 rot="5400000">
            <a:off x="4679951" y="3821115"/>
            <a:ext cx="107157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สี่เหลี่ยมมุมมน 7"/>
          <p:cNvSpPr/>
          <p:nvPr/>
        </p:nvSpPr>
        <p:spPr>
          <a:xfrm>
            <a:off x="7072330" y="6215058"/>
            <a:ext cx="1643074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 Back</a:t>
            </a:r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incorrec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357166"/>
            <a:ext cx="8001056" cy="6000792"/>
          </a:xfrm>
        </p:spPr>
      </p:pic>
      <p:sp>
        <p:nvSpPr>
          <p:cNvPr id="5" name="สี่เหลี่ยมมุมมน 4">
            <a:hlinkClick r:id="rId3" action="ppaction://hlinksldjump"/>
          </p:cNvPr>
          <p:cNvSpPr/>
          <p:nvPr/>
        </p:nvSpPr>
        <p:spPr>
          <a:xfrm>
            <a:off x="7072330" y="6000768"/>
            <a:ext cx="1643074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ack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correct-mark-m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9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สี่เหลี่ยมมุมมน 2">
            <a:hlinkClick r:id="rId3" action="ppaction://hlinksldjump"/>
          </p:cNvPr>
          <p:cNvSpPr/>
          <p:nvPr/>
        </p:nvSpPr>
        <p:spPr>
          <a:xfrm>
            <a:off x="7286644" y="6215058"/>
            <a:ext cx="1643074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ack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6000" dirty="0" smtClean="0">
                <a:latin typeface="TH SarabunPSK" pitchFamily="34" charset="-34"/>
                <a:cs typeface="TH SarabunPSK" pitchFamily="34" charset="-34"/>
              </a:rPr>
              <a:t>1. ตั้งสถานการณ์</a:t>
            </a:r>
            <a:endParaRPr lang="th-TH" sz="6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th-TH" sz="4400" dirty="0"/>
              <a:t>	</a:t>
            </a:r>
            <a:r>
              <a:rPr lang="th-TH" sz="4400" dirty="0" smtClean="0"/>
              <a:t>	 </a:t>
            </a: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ตั้งสถานการณ์ (</a:t>
            </a:r>
            <a:r>
              <a:rPr lang="en-US" sz="4400" dirty="0" smtClean="0">
                <a:latin typeface="TH SarabunPSK" pitchFamily="34" charset="-34"/>
                <a:cs typeface="TH SarabunPSK" pitchFamily="34" charset="-34"/>
              </a:rPr>
              <a:t>Situation) </a:t>
            </a: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ว่าถ้าอยู่ในสถานการณ์นั้นๆจะมีบริบทให้ว่า ใครพูดกับใคร เช่น </a:t>
            </a:r>
            <a:r>
              <a:rPr lang="th-TH" sz="44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เจ้านายพูดกับลูกน้อง </a:t>
            </a: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th-TH" sz="44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ครูพูดกับนักเรียน </a:t>
            </a: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ซึ่งประเภทของบทสนทนาจะมี 2 แบบ คือบทสนทนาที่</a:t>
            </a:r>
            <a:r>
              <a:rPr lang="th-TH" sz="4400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เป็นทางการ (</a:t>
            </a:r>
            <a:r>
              <a:rPr lang="en-US" sz="4400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Formal) </a:t>
            </a:r>
            <a:r>
              <a:rPr lang="th-TH" sz="4400" dirty="0" smtClean="0">
                <a:latin typeface="TH SarabunPSK" pitchFamily="34" charset="-34"/>
                <a:cs typeface="TH SarabunPSK" pitchFamily="34" charset="-34"/>
              </a:rPr>
              <a:t>หรือ</a:t>
            </a:r>
            <a:r>
              <a:rPr lang="th-TH" sz="4400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เป็นกันเอง (</a:t>
            </a:r>
            <a:r>
              <a:rPr lang="en-US" sz="4400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Informal )</a:t>
            </a:r>
            <a:endParaRPr lang="th-TH" sz="4400" dirty="0">
              <a:solidFill>
                <a:srgbClr val="00B05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5429256" y="5929330"/>
            <a:ext cx="3286148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hlinkClick r:id="rId2" action="ppaction://hlinksldjump"/>
              </a:rPr>
              <a:t>ตัวอย่างการตั้งสถานการณ์</a:t>
            </a:r>
            <a:endParaRPr lang="th-TH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Situation</a:t>
            </a:r>
            <a:r>
              <a:rPr lang="en-US" sz="4800" dirty="0" smtClean="0"/>
              <a:t> : </a:t>
            </a:r>
          </a:p>
          <a:p>
            <a:pPr>
              <a:buNone/>
            </a:pPr>
            <a:r>
              <a:rPr lang="en-US" sz="4800" dirty="0"/>
              <a:t> </a:t>
            </a:r>
            <a:r>
              <a:rPr lang="en-US" sz="4800" dirty="0" smtClean="0"/>
              <a:t>Your English teacher invites you to have dinner. You can’t go. You say “………………...”</a:t>
            </a:r>
          </a:p>
          <a:p>
            <a:pPr>
              <a:buNone/>
            </a:pPr>
            <a:endParaRPr lang="en-US" dirty="0" smtClean="0"/>
          </a:p>
          <a:p>
            <a:r>
              <a:rPr lang="en-US" sz="3600" dirty="0" smtClean="0"/>
              <a:t>1 	I don’t want to, if you don’t mind.</a:t>
            </a:r>
          </a:p>
          <a:p>
            <a:r>
              <a:rPr lang="en-US" sz="3600" dirty="0" smtClean="0"/>
              <a:t>2 	I’m sorry but I’m afraid I have to study.</a:t>
            </a:r>
            <a:endParaRPr lang="th-TH" sz="3600" dirty="0"/>
          </a:p>
        </p:txBody>
      </p:sp>
      <p:sp>
        <p:nvSpPr>
          <p:cNvPr id="4" name="โดนัท 3"/>
          <p:cNvSpPr/>
          <p:nvPr/>
        </p:nvSpPr>
        <p:spPr>
          <a:xfrm>
            <a:off x="714348" y="4786322"/>
            <a:ext cx="642942" cy="571504"/>
          </a:xfrm>
          <a:prstGeom prst="donut">
            <a:avLst>
              <a:gd name="adj" fmla="val 1146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สี่เหลี่ยมมุมมน 4">
            <a:hlinkClick r:id="rId2" action="ppaction://hlinksldjump"/>
          </p:cNvPr>
          <p:cNvSpPr/>
          <p:nvPr/>
        </p:nvSpPr>
        <p:spPr>
          <a:xfrm>
            <a:off x="6858016" y="5500702"/>
            <a:ext cx="1643074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ack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2. </a:t>
            </a:r>
            <a:r>
              <a:rPr lang="th-TH" dirty="0" smtClean="0"/>
              <a:t>เว้นช่องว่างให้เติมบทสนทนาที่เหมาะสม เช่น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433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Situation</a:t>
            </a:r>
            <a:r>
              <a:rPr lang="en-US" dirty="0" smtClean="0"/>
              <a:t> : Peter is talking to Jane on the phone.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3600" dirty="0" smtClean="0">
                <a:solidFill>
                  <a:srgbClr val="00B0F0"/>
                </a:solidFill>
              </a:rPr>
              <a:t>Peter: </a:t>
            </a:r>
            <a:r>
              <a:rPr lang="en-US" sz="3600" dirty="0" smtClean="0"/>
              <a:t>Hello, Jane ____________</a:t>
            </a:r>
          </a:p>
          <a:p>
            <a:pPr>
              <a:buNone/>
            </a:pPr>
            <a:r>
              <a:rPr lang="en-US" sz="3600" dirty="0" smtClean="0"/>
              <a:t>		</a:t>
            </a:r>
            <a:r>
              <a:rPr lang="en-US" sz="3600" dirty="0" smtClean="0">
                <a:solidFill>
                  <a:srgbClr val="00B0F0"/>
                </a:solidFill>
              </a:rPr>
              <a:t>Jane :</a:t>
            </a:r>
            <a:r>
              <a:rPr lang="en-US" sz="3600" dirty="0" smtClean="0"/>
              <a:t> Hi , Peter. How’s  everything?</a:t>
            </a:r>
          </a:p>
          <a:p>
            <a:pPr>
              <a:buNone/>
            </a:pPr>
            <a:r>
              <a:rPr lang="en-US" sz="3600" dirty="0" smtClean="0"/>
              <a:t>		</a:t>
            </a:r>
            <a:r>
              <a:rPr lang="en-US" sz="3600" dirty="0" smtClean="0">
                <a:solidFill>
                  <a:srgbClr val="00B0F0"/>
                </a:solidFill>
              </a:rPr>
              <a:t>Peter:</a:t>
            </a:r>
            <a:r>
              <a:rPr lang="en-US" sz="3600" dirty="0" smtClean="0"/>
              <a:t> Fine, thanks, Jane.</a:t>
            </a:r>
            <a:endParaRPr lang="th-TH" sz="3600" dirty="0" smtClean="0"/>
          </a:p>
          <a:p>
            <a:pPr>
              <a:buNone/>
            </a:pPr>
            <a:endParaRPr lang="en-US" dirty="0" smtClean="0"/>
          </a:p>
          <a:p>
            <a:pPr algn="ctr"/>
            <a:endParaRPr lang="th-TH" dirty="0" smtClean="0"/>
          </a:p>
          <a:p>
            <a:endParaRPr lang="th-TH" dirty="0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285720" y="5572140"/>
            <a:ext cx="2786082" cy="6429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1.I’m Peter.</a:t>
            </a:r>
            <a:endParaRPr lang="th-TH" dirty="0"/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6215074" y="5572140"/>
            <a:ext cx="2786082" cy="6429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hlinkClick r:id="rId2" action="ppaction://hlinksldjump"/>
              </a:rPr>
              <a:t>3.My name is Peter.</a:t>
            </a:r>
            <a:endParaRPr lang="th-TH" sz="2400" dirty="0"/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3286116" y="5572140"/>
            <a:ext cx="2786082" cy="6429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hlinkClick r:id="rId3" action="ppaction://hlinksldjump"/>
              </a:rPr>
              <a:t>2 This is Peter.</a:t>
            </a:r>
            <a:endParaRPr lang="en-US" dirty="0" smtClean="0"/>
          </a:p>
        </p:txBody>
      </p:sp>
      <p:sp>
        <p:nvSpPr>
          <p:cNvPr id="7" name="สี่เหลี่ยมมุมมน 6">
            <a:hlinkClick r:id="rId4" action="ppaction://hlinksldjump"/>
          </p:cNvPr>
          <p:cNvSpPr/>
          <p:nvPr/>
        </p:nvSpPr>
        <p:spPr>
          <a:xfrm>
            <a:off x="7500926" y="6429372"/>
            <a:ext cx="1643074" cy="4286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ack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Long conversation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0720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600" i="0" dirty="0" smtClean="0">
                <a:solidFill>
                  <a:srgbClr val="000000"/>
                </a:solidFill>
                <a:latin typeface="Times New Roman"/>
                <a:cs typeface="+mj-cs"/>
              </a:rPr>
              <a:t>	</a:t>
            </a:r>
            <a:r>
              <a:rPr lang="en-US" sz="3400" i="0" dirty="0" smtClean="0">
                <a:solidFill>
                  <a:srgbClr val="000000"/>
                </a:solidFill>
                <a:latin typeface="Times New Roman"/>
                <a:cs typeface="+mj-cs"/>
              </a:rPr>
              <a:t>A:	Hello</a:t>
            </a:r>
            <a:r>
              <a:rPr lang="en-US" sz="3400" b="0" i="0" dirty="0" smtClean="0">
                <a:solidFill>
                  <a:srgbClr val="000000"/>
                </a:solidFill>
                <a:latin typeface="Times New Roman"/>
                <a:cs typeface="+mj-cs"/>
              </a:rPr>
              <a:t> ? Can I talk to Mike Anderson please ?</a:t>
            </a:r>
          </a:p>
          <a:p>
            <a:pPr>
              <a:buNone/>
            </a:pPr>
            <a:r>
              <a:rPr lang="en-US" sz="3400" b="0" i="0" dirty="0" smtClean="0">
                <a:solidFill>
                  <a:srgbClr val="000000"/>
                </a:solidFill>
                <a:latin typeface="Times New Roman"/>
                <a:cs typeface="+mj-cs"/>
              </a:rPr>
              <a:t>	B:	Mike isn't in yet. Should I have him call you back when 	he comes in ?</a:t>
            </a:r>
            <a:r>
              <a:rPr lang="en-US" sz="3400" dirty="0" smtClean="0">
                <a:cs typeface="+mj-cs"/>
              </a:rPr>
              <a:t/>
            </a:r>
            <a:br>
              <a:rPr lang="en-US" sz="3400" dirty="0" smtClean="0">
                <a:cs typeface="+mj-cs"/>
              </a:rPr>
            </a:br>
            <a:r>
              <a:rPr lang="en-US" sz="3400" dirty="0" smtClean="0">
                <a:cs typeface="+mj-cs"/>
              </a:rPr>
              <a:t>A:	</a:t>
            </a:r>
            <a:r>
              <a:rPr lang="en-US" sz="3400" b="0" i="0" dirty="0" smtClean="0">
                <a:solidFill>
                  <a:srgbClr val="000000"/>
                </a:solidFill>
                <a:latin typeface="Times New Roman"/>
                <a:cs typeface="+mj-cs"/>
              </a:rPr>
              <a:t>Well, this is Bob from Fabulous Furniture. We were 	supposed to deliver a desk this morning.</a:t>
            </a:r>
            <a:r>
              <a:rPr lang="en-US" sz="3400" dirty="0" smtClean="0">
                <a:cs typeface="+mj-cs"/>
              </a:rPr>
              <a:t/>
            </a:r>
            <a:br>
              <a:rPr lang="en-US" sz="3400" dirty="0" smtClean="0">
                <a:cs typeface="+mj-cs"/>
              </a:rPr>
            </a:br>
            <a:r>
              <a:rPr lang="en-US" sz="3400" b="0" i="0" dirty="0" smtClean="0">
                <a:solidFill>
                  <a:srgbClr val="000000"/>
                </a:solidFill>
                <a:latin typeface="Times New Roman"/>
                <a:cs typeface="+mj-cs"/>
              </a:rPr>
              <a:t>B:	Oh, that's fine. You can come by and I'll have the manager let 	you in.</a:t>
            </a:r>
            <a:r>
              <a:rPr lang="en-US" sz="3400" dirty="0" smtClean="0">
                <a:cs typeface="+mj-cs"/>
              </a:rPr>
              <a:t/>
            </a:r>
            <a:br>
              <a:rPr lang="en-US" sz="3400" dirty="0" smtClean="0">
                <a:cs typeface="+mj-cs"/>
              </a:rPr>
            </a:br>
            <a:r>
              <a:rPr lang="en-US" sz="3400" b="0" i="0" dirty="0" smtClean="0">
                <a:solidFill>
                  <a:srgbClr val="000000"/>
                </a:solidFill>
                <a:latin typeface="Times New Roman"/>
                <a:cs typeface="+mj-cs"/>
              </a:rPr>
              <a:t>A: 	Great. I would appreciate it.</a:t>
            </a:r>
            <a:r>
              <a:rPr lang="en-US" sz="3400" dirty="0" smtClean="0">
                <a:cs typeface="+mj-cs"/>
              </a:rPr>
              <a:t/>
            </a:r>
            <a:br>
              <a:rPr lang="en-US" sz="3400" dirty="0" smtClean="0">
                <a:cs typeface="+mj-cs"/>
              </a:rPr>
            </a:br>
            <a:r>
              <a:rPr lang="en-US" sz="3400" b="0" i="0" dirty="0" smtClean="0">
                <a:solidFill>
                  <a:srgbClr val="000000"/>
                </a:solidFill>
                <a:latin typeface="Times New Roman"/>
                <a:cs typeface="+mj-cs"/>
              </a:rPr>
              <a:t>B: 	No problem. Is there anything else I could help you with ?</a:t>
            </a:r>
            <a:r>
              <a:rPr lang="en-US" sz="3400" dirty="0" smtClean="0">
                <a:cs typeface="+mj-cs"/>
              </a:rPr>
              <a:t/>
            </a:r>
            <a:br>
              <a:rPr lang="en-US" sz="3400" dirty="0" smtClean="0">
                <a:cs typeface="+mj-cs"/>
              </a:rPr>
            </a:br>
            <a:r>
              <a:rPr lang="en-US" sz="3400" b="0" i="0" dirty="0" smtClean="0">
                <a:solidFill>
                  <a:srgbClr val="000000"/>
                </a:solidFill>
                <a:latin typeface="Times New Roman"/>
                <a:cs typeface="+mj-cs"/>
              </a:rPr>
              <a:t>A: 	That's about it. Thanks !</a:t>
            </a:r>
            <a:r>
              <a:rPr lang="en-US" sz="3400" dirty="0" smtClean="0">
                <a:cs typeface="+mj-cs"/>
              </a:rPr>
              <a:t/>
            </a:r>
            <a:br>
              <a:rPr lang="en-US" sz="3400" dirty="0" smtClean="0">
                <a:cs typeface="+mj-cs"/>
              </a:rPr>
            </a:br>
            <a:r>
              <a:rPr lang="en-US" sz="3400" b="0" i="0" dirty="0" smtClean="0">
                <a:solidFill>
                  <a:srgbClr val="000000"/>
                </a:solidFill>
                <a:latin typeface="Times New Roman"/>
                <a:cs typeface="+mj-cs"/>
              </a:rPr>
              <a:t>B: 	Sure. I'll call the building manager right away.</a:t>
            </a:r>
            <a:r>
              <a:rPr lang="en-US" sz="3400" dirty="0" smtClean="0">
                <a:cs typeface="+mj-cs"/>
              </a:rPr>
              <a:t/>
            </a:r>
            <a:br>
              <a:rPr lang="en-US" sz="3400" dirty="0" smtClean="0">
                <a:cs typeface="+mj-cs"/>
              </a:rPr>
            </a:br>
            <a:r>
              <a:rPr lang="en-US" sz="3400" b="0" i="0" dirty="0" smtClean="0">
                <a:solidFill>
                  <a:srgbClr val="000000"/>
                </a:solidFill>
                <a:latin typeface="Times New Roman"/>
                <a:cs typeface="+mj-cs"/>
              </a:rPr>
              <a:t>A: 	Sounds good. We'll see you in a bit then.</a:t>
            </a:r>
            <a:r>
              <a:rPr lang="en-US" sz="3400" dirty="0" smtClean="0">
                <a:cs typeface="+mj-cs"/>
              </a:rPr>
              <a:t/>
            </a:r>
            <a:br>
              <a:rPr lang="en-US" sz="3400" dirty="0" smtClean="0">
                <a:cs typeface="+mj-cs"/>
              </a:rPr>
            </a:br>
            <a:r>
              <a:rPr lang="en-US" sz="3400" b="0" i="0" dirty="0" smtClean="0">
                <a:solidFill>
                  <a:srgbClr val="000000"/>
                </a:solidFill>
                <a:latin typeface="Times New Roman"/>
                <a:cs typeface="+mj-cs"/>
              </a:rPr>
              <a:t>A: 	Is the manager around ? I haven't been able to get a hold 	of her.</a:t>
            </a:r>
            <a:r>
              <a:rPr lang="en-US" sz="3400" dirty="0" smtClean="0">
                <a:cs typeface="+mj-cs"/>
              </a:rPr>
              <a:t/>
            </a:r>
            <a:br>
              <a:rPr lang="en-US" sz="3400" dirty="0" smtClean="0">
                <a:cs typeface="+mj-cs"/>
              </a:rPr>
            </a:br>
            <a:r>
              <a:rPr lang="en-US" sz="3400" b="0" i="0" dirty="0" smtClean="0">
                <a:solidFill>
                  <a:srgbClr val="000000"/>
                </a:solidFill>
                <a:latin typeface="Times New Roman"/>
                <a:cs typeface="+mj-cs"/>
              </a:rPr>
              <a:t>B:	No, she won't be coming in today. She called in sick this 	morning. Talk to Mike if you need something.</a:t>
            </a:r>
            <a:endParaRPr lang="th-TH" dirty="0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7072330" y="6215058"/>
            <a:ext cx="1643074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 Back</a:t>
            </a:r>
            <a:endParaRPr lang="en-US" dirty="0" smtClean="0"/>
          </a:p>
        </p:txBody>
      </p:sp>
      <p:sp>
        <p:nvSpPr>
          <p:cNvPr id="5" name="คำบรรยายภาพแบบเมฆ 4"/>
          <p:cNvSpPr/>
          <p:nvPr/>
        </p:nvSpPr>
        <p:spPr>
          <a:xfrm>
            <a:off x="0" y="0"/>
            <a:ext cx="2428924" cy="1285860"/>
          </a:xfrm>
          <a:prstGeom prst="cloudCallout">
            <a:avLst>
              <a:gd name="adj1" fmla="val 56490"/>
              <a:gd name="adj2" fmla="val 50163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เป็นบทสนทนาตอบโต้แบบยาวๆ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6600" dirty="0" smtClean="0">
                <a:latin typeface="TH SarabunPSK" pitchFamily="34" charset="-34"/>
                <a:cs typeface="TH SarabunPSK" pitchFamily="34" charset="-34"/>
              </a:rPr>
              <a:t>การทักทาย</a:t>
            </a:r>
            <a:endParaRPr lang="th-TH" sz="6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ยึดเนื้อหา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smtClean="0"/>
              <a:t>How </a:t>
            </a:r>
            <a:r>
              <a:rPr lang="en-US" sz="4000" dirty="0"/>
              <a:t>are you doing?</a:t>
            </a:r>
          </a:p>
          <a:p>
            <a:r>
              <a:rPr lang="en-US" sz="4000" dirty="0" smtClean="0"/>
              <a:t>How </a:t>
            </a:r>
            <a:r>
              <a:rPr lang="en-US" sz="4000" dirty="0"/>
              <a:t>have you been?</a:t>
            </a:r>
          </a:p>
          <a:p>
            <a:r>
              <a:rPr lang="en-US" sz="4000" dirty="0" smtClean="0"/>
              <a:t>How </a:t>
            </a:r>
            <a:r>
              <a:rPr lang="en-US" sz="4000" dirty="0"/>
              <a:t>are things?</a:t>
            </a:r>
          </a:p>
          <a:p>
            <a:r>
              <a:rPr lang="en-US" sz="4000" dirty="0" smtClean="0"/>
              <a:t>How’s </a:t>
            </a:r>
            <a:r>
              <a:rPr lang="en-US" sz="4000" dirty="0"/>
              <a:t>it going?</a:t>
            </a:r>
          </a:p>
          <a:p>
            <a:r>
              <a:rPr lang="en-US" sz="4000" dirty="0" smtClean="0"/>
              <a:t>How’s </a:t>
            </a:r>
            <a:r>
              <a:rPr lang="en-US" sz="4000" dirty="0"/>
              <a:t>life?</a:t>
            </a:r>
          </a:p>
          <a:p>
            <a:r>
              <a:rPr lang="en-US" sz="4000" dirty="0" smtClean="0"/>
              <a:t>How‘s </a:t>
            </a:r>
            <a:r>
              <a:rPr lang="en-US" sz="4000" dirty="0"/>
              <a:t>everything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6500826" y="5143512"/>
            <a:ext cx="1928826" cy="8572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th-TH" dirty="0" smtClean="0">
                <a:hlinkClick r:id="rId2" action="ppaction://hlinksldjump"/>
              </a:rPr>
              <a:t>การตอบรับการทักทาย</a:t>
            </a:r>
            <a:endParaRPr lang="en-US" dirty="0" smtClean="0"/>
          </a:p>
        </p:txBody>
      </p:sp>
      <p:pic>
        <p:nvPicPr>
          <p:cNvPr id="7" name="รูปภาพ 6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785926"/>
            <a:ext cx="3143272" cy="314327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6600" dirty="0" smtClean="0">
                <a:latin typeface="TH SarabunPSK" pitchFamily="34" charset="-34"/>
                <a:cs typeface="TH SarabunPSK" pitchFamily="34" charset="-34"/>
              </a:rPr>
              <a:t>การตอบรับคำทักทาย</a:t>
            </a:r>
            <a:endParaRPr lang="th-TH" sz="6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146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 smtClean="0"/>
              <a:t>Very </a:t>
            </a:r>
            <a:r>
              <a:rPr lang="en-US" sz="4000" dirty="0"/>
              <a:t>well, thank you.</a:t>
            </a:r>
          </a:p>
          <a:p>
            <a:r>
              <a:rPr lang="en-US" sz="4000" dirty="0" smtClean="0"/>
              <a:t>Fine</a:t>
            </a:r>
            <a:r>
              <a:rPr lang="en-US" sz="4000" dirty="0"/>
              <a:t>, </a:t>
            </a:r>
            <a:r>
              <a:rPr lang="en-US" sz="4000" dirty="0" smtClean="0"/>
              <a:t>thanks.</a:t>
            </a:r>
            <a:endParaRPr lang="en-US" sz="4000" dirty="0"/>
          </a:p>
          <a:p>
            <a:r>
              <a:rPr lang="en-US" sz="4000" dirty="0" smtClean="0"/>
              <a:t>Not </a:t>
            </a:r>
            <a:r>
              <a:rPr lang="en-US" sz="4000" dirty="0"/>
              <a:t>too bad.</a:t>
            </a:r>
          </a:p>
          <a:p>
            <a:r>
              <a:rPr lang="en-US" sz="4000" dirty="0" smtClean="0"/>
              <a:t>Can’t complain.</a:t>
            </a:r>
            <a:endParaRPr lang="en-US" sz="4000" dirty="0"/>
          </a:p>
          <a:p>
            <a:endParaRPr lang="th-TH" dirty="0"/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500034" y="4857760"/>
            <a:ext cx="4643470" cy="17573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และอาจตามด้วยการทักทายกลับ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about you?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about you?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6858016" y="5429264"/>
            <a:ext cx="1643074" cy="114300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 Back</a:t>
            </a:r>
            <a:endParaRPr lang="en-US" dirty="0" smtClean="0"/>
          </a:p>
        </p:txBody>
      </p:sp>
      <p:pic>
        <p:nvPicPr>
          <p:cNvPr id="7" name="รูปภาพ 6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2428868"/>
            <a:ext cx="3071834" cy="221457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dirty="0" smtClean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8000" dirty="0" smtClean="0">
                <a:latin typeface="TH SarabunPSK" pitchFamily="34" charset="-34"/>
                <a:cs typeface="TH SarabunPSK" pitchFamily="34" charset="-34"/>
              </a:rPr>
              <a:t>การกล่าวคำอำลา</a:t>
            </a:r>
            <a:endParaRPr lang="th-TH" sz="8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7187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5400" dirty="0" smtClean="0"/>
              <a:t>Well</a:t>
            </a:r>
            <a:r>
              <a:rPr lang="en-US" sz="5400" dirty="0"/>
              <a:t>, I really must go.</a:t>
            </a:r>
          </a:p>
          <a:p>
            <a:r>
              <a:rPr lang="en-US" sz="5400" dirty="0" smtClean="0"/>
              <a:t>It’s </a:t>
            </a:r>
            <a:r>
              <a:rPr lang="en-US" sz="5400" dirty="0"/>
              <a:t>late. I should be </a:t>
            </a:r>
            <a:r>
              <a:rPr lang="en-US" sz="5400" dirty="0" smtClean="0"/>
              <a:t>going.</a:t>
            </a:r>
            <a:endParaRPr lang="en-US" sz="5400" dirty="0"/>
          </a:p>
          <a:p>
            <a:r>
              <a:rPr lang="en-US" sz="5400" dirty="0" smtClean="0"/>
              <a:t>I </a:t>
            </a:r>
            <a:r>
              <a:rPr lang="en-US" sz="5400" dirty="0"/>
              <a:t>have to go now.</a:t>
            </a:r>
          </a:p>
          <a:p>
            <a:endParaRPr lang="th-TH" dirty="0"/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6786578" y="5429264"/>
            <a:ext cx="1643074" cy="10001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 action="ppaction://hlinksldjump"/>
              </a:rPr>
              <a:t> Back</a:t>
            </a:r>
            <a:endParaRPr lang="en-US" dirty="0" smtClean="0"/>
          </a:p>
        </p:txBody>
      </p:sp>
      <p:pic>
        <p:nvPicPr>
          <p:cNvPr id="6" name="รูปภาพ 5" descr="download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3429000"/>
            <a:ext cx="1500190" cy="15001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605</Words>
  <Application>Microsoft Office PowerPoint</Application>
  <PresentationFormat>นำเสนอทางหน้าจอ (4:3)</PresentationFormat>
  <Paragraphs>161</Paragraphs>
  <Slides>25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25</vt:i4>
      </vt:variant>
    </vt:vector>
  </HeadingPairs>
  <TitlesOfParts>
    <vt:vector size="26" baseType="lpstr">
      <vt:lpstr>ชุดรูปแบบของ Office</vt:lpstr>
      <vt:lpstr>conversation</vt:lpstr>
      <vt:lpstr>ภาพนิ่ง 2</vt:lpstr>
      <vt:lpstr>1. ตั้งสถานการณ์</vt:lpstr>
      <vt:lpstr>ภาพนิ่ง 4</vt:lpstr>
      <vt:lpstr>2. เว้นช่องว่างให้เติมบทสนทนาที่เหมาะสม เช่น</vt:lpstr>
      <vt:lpstr>Long conversation</vt:lpstr>
      <vt:lpstr>1. การทักทาย</vt:lpstr>
      <vt:lpstr>การตอบรับคำทักทาย</vt:lpstr>
      <vt:lpstr>3.การกล่าวคำอำลา</vt:lpstr>
      <vt:lpstr>3. การเชิญ</vt:lpstr>
      <vt:lpstr>การตอบปฏิเสธคำเชิญ</vt:lpstr>
      <vt:lpstr>4. การขอร้อง</vt:lpstr>
      <vt:lpstr>5. การเสนอให้ความช่วยเหลือ</vt:lpstr>
      <vt:lpstr>การตอบรับ</vt:lpstr>
      <vt:lpstr>6. การขออนุญาต</vt:lpstr>
      <vt:lpstr>การให้อนุญาต</vt:lpstr>
      <vt:lpstr>7. การกล่าวขอบคุณ</vt:lpstr>
      <vt:lpstr>8. การกล่าวคำขอโทษ</vt:lpstr>
      <vt:lpstr>การตอบรับคำขอโทษ</vt:lpstr>
      <vt:lpstr>9. การแสดงความเสียใจ</vt:lpstr>
      <vt:lpstr>10. การกล่าวแสดงความยินดีหรือการอวยพร</vt:lpstr>
      <vt:lpstr>11. การเตือนภัย</vt:lpstr>
      <vt:lpstr>12. การขอความคิดเห็น</vt:lpstr>
      <vt:lpstr>ภาพนิ่ง 24</vt:lpstr>
      <vt:lpstr>ภาพนิ่ง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Conversation</dc:title>
  <dc:creator>Admin</dc:creator>
  <cp:lastModifiedBy>Admin</cp:lastModifiedBy>
  <cp:revision>50</cp:revision>
  <dcterms:created xsi:type="dcterms:W3CDTF">2015-01-20T03:33:42Z</dcterms:created>
  <dcterms:modified xsi:type="dcterms:W3CDTF">2015-01-20T06:22:49Z</dcterms:modified>
</cp:coreProperties>
</file>