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AFAFA"/>
    <a:srgbClr val="99CCFF"/>
    <a:srgbClr val="3399FF"/>
    <a:srgbClr val="0000CC"/>
    <a:srgbClr val="FFFF66"/>
    <a:srgbClr val="66CCFF"/>
    <a:srgbClr val="0066FF"/>
    <a:srgbClr val="99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256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B8F-8F45-486A-AC1D-0400C10A6D6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11C4-D137-4176-B6FD-F02B19BDF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9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B8F-8F45-486A-AC1D-0400C10A6D6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11C4-D137-4176-B6FD-F02B19BDF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83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B8F-8F45-486A-AC1D-0400C10A6D6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11C4-D137-4176-B6FD-F02B19BDF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80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B8F-8F45-486A-AC1D-0400C10A6D6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11C4-D137-4176-B6FD-F02B19BDF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4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B8F-8F45-486A-AC1D-0400C10A6D6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11C4-D137-4176-B6FD-F02B19BDF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B8F-8F45-486A-AC1D-0400C10A6D6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11C4-D137-4176-B6FD-F02B19BDF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9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B8F-8F45-486A-AC1D-0400C10A6D6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11C4-D137-4176-B6FD-F02B19BDF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31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B8F-8F45-486A-AC1D-0400C10A6D6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11C4-D137-4176-B6FD-F02B19BDF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1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B8F-8F45-486A-AC1D-0400C10A6D6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11C4-D137-4176-B6FD-F02B19BDF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B8F-8F45-486A-AC1D-0400C10A6D6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11C4-D137-4176-B6FD-F02B19BDF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1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2B8F-8F45-486A-AC1D-0400C10A6D6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11C4-D137-4176-B6FD-F02B19BDF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8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2B8F-8F45-486A-AC1D-0400C10A6D67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311C4-D137-4176-B6FD-F02B19BDF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thakham001@gmail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สี่เหลี่ยมผืนผ้า 64">
            <a:extLst>
              <a:ext uri="{FF2B5EF4-FFF2-40B4-BE49-F238E27FC236}">
                <a16:creationId xmlns="" xmlns:a16="http://schemas.microsoft.com/office/drawing/2014/main" id="{5502E8B1-25D5-4354-A07C-09BA40661A8D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gradFill>
            <a:gsLst>
              <a:gs pos="0">
                <a:srgbClr val="99CCFF"/>
              </a:gs>
              <a:gs pos="50000">
                <a:srgbClr val="3399FF"/>
              </a:gs>
              <a:gs pos="100000">
                <a:srgbClr val="0000CC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สี่เหลี่ยมผืนผ้า: มุมมน 65">
            <a:extLst>
              <a:ext uri="{FF2B5EF4-FFF2-40B4-BE49-F238E27FC236}">
                <a16:creationId xmlns="" xmlns:a16="http://schemas.microsoft.com/office/drawing/2014/main" id="{FC6165A8-8065-4355-961D-E660B53AC27E}"/>
              </a:ext>
            </a:extLst>
          </p:cNvPr>
          <p:cNvSpPr/>
          <p:nvPr/>
        </p:nvSpPr>
        <p:spPr>
          <a:xfrm>
            <a:off x="-19252" y="458544"/>
            <a:ext cx="6720840" cy="9332376"/>
          </a:xfrm>
          <a:prstGeom prst="roundRect">
            <a:avLst>
              <a:gd name="adj" fmla="val 4223"/>
            </a:avLst>
          </a:prstGeom>
          <a:gradFill>
            <a:gsLst>
              <a:gs pos="0">
                <a:schemeClr val="bg1"/>
              </a:gs>
              <a:gs pos="89000">
                <a:schemeClr val="bg1">
                  <a:lumMod val="7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วงรี 7">
            <a:extLst>
              <a:ext uri="{FF2B5EF4-FFF2-40B4-BE49-F238E27FC236}">
                <a16:creationId xmlns="" xmlns:a16="http://schemas.microsoft.com/office/drawing/2014/main" id="{88AB0587-9E42-4000-AECB-ED24699F2C1F}"/>
              </a:ext>
            </a:extLst>
          </p:cNvPr>
          <p:cNvSpPr/>
          <p:nvPr/>
        </p:nvSpPr>
        <p:spPr>
          <a:xfrm>
            <a:off x="316249" y="670921"/>
            <a:ext cx="4423844" cy="4452678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="" xmlns:a16="http://schemas.microsoft.com/office/drawing/2014/main" id="{ADC053DD-A833-449B-8494-1F53172391FE}"/>
              </a:ext>
            </a:extLst>
          </p:cNvPr>
          <p:cNvSpPr txBox="1"/>
          <p:nvPr/>
        </p:nvSpPr>
        <p:spPr>
          <a:xfrm>
            <a:off x="438838" y="95191"/>
            <a:ext cx="619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kern="2500" spc="600" dirty="0" err="1" smtClean="0">
                <a:solidFill>
                  <a:schemeClr val="bg1"/>
                </a:solidFill>
              </a:rPr>
              <a:t>Thakhamwit</a:t>
            </a:r>
            <a:r>
              <a:rPr lang="en-US" sz="2000" b="1" kern="2500" spc="600" dirty="0" smtClean="0">
                <a:solidFill>
                  <a:schemeClr val="bg1"/>
                </a:solidFill>
              </a:rPr>
              <a:t>t</a:t>
            </a:r>
            <a:r>
              <a:rPr lang="en-GB" sz="2000" b="1" kern="2500" spc="600" dirty="0" err="1" smtClean="0">
                <a:solidFill>
                  <a:schemeClr val="bg1"/>
                </a:solidFill>
              </a:rPr>
              <a:t>aya</a:t>
            </a:r>
            <a:r>
              <a:rPr lang="en-GB" sz="2000" b="1" kern="2500" spc="600" dirty="0" smtClean="0">
                <a:solidFill>
                  <a:schemeClr val="bg1"/>
                </a:solidFill>
              </a:rPr>
              <a:t> </a:t>
            </a:r>
            <a:r>
              <a:rPr lang="en-GB" sz="2000" b="1" kern="2500" spc="600" dirty="0" smtClean="0">
                <a:solidFill>
                  <a:srgbClr val="FFFF00"/>
                </a:solidFill>
              </a:rPr>
              <a:t>School</a:t>
            </a:r>
            <a:endParaRPr lang="en-GB" sz="2000" b="1" kern="2500" spc="600" dirty="0">
              <a:solidFill>
                <a:srgbClr val="FFFF00"/>
              </a:solidFill>
            </a:endParaRPr>
          </a:p>
        </p:txBody>
      </p:sp>
      <p:sp>
        <p:nvSpPr>
          <p:cNvPr id="84" name="สี่เหลี่ยมผืนผ้า: มุมมน 83">
            <a:extLst>
              <a:ext uri="{FF2B5EF4-FFF2-40B4-BE49-F238E27FC236}">
                <a16:creationId xmlns="" xmlns:a16="http://schemas.microsoft.com/office/drawing/2014/main" id="{90A85362-B483-49B6-9AE8-4B1B20E5DD06}"/>
              </a:ext>
            </a:extLst>
          </p:cNvPr>
          <p:cNvSpPr/>
          <p:nvPr/>
        </p:nvSpPr>
        <p:spPr>
          <a:xfrm>
            <a:off x="-94469" y="9517085"/>
            <a:ext cx="2756749" cy="25146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กล่องข้อความ 84">
            <a:extLst>
              <a:ext uri="{FF2B5EF4-FFF2-40B4-BE49-F238E27FC236}">
                <a16:creationId xmlns="" xmlns:a16="http://schemas.microsoft.com/office/drawing/2014/main" id="{128DC3F9-9DE8-451F-BD29-2A93F6CB1BA7}"/>
              </a:ext>
            </a:extLst>
          </p:cNvPr>
          <p:cNvSpPr txBox="1"/>
          <p:nvPr/>
        </p:nvSpPr>
        <p:spPr>
          <a:xfrm>
            <a:off x="561643" y="9520825"/>
            <a:ext cx="2205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spc="300" dirty="0" smtClean="0">
                <a:solidFill>
                  <a:schemeClr val="bg1"/>
                </a:solidFill>
              </a:rPr>
              <a:t>www.</a:t>
            </a:r>
            <a:r>
              <a:rPr lang="en-US" sz="1100" spc="300" dirty="0" err="1" smtClean="0">
                <a:solidFill>
                  <a:schemeClr val="bg1"/>
                </a:solidFill>
              </a:rPr>
              <a:t>thakham</a:t>
            </a:r>
            <a:r>
              <a:rPr lang="en-GB" sz="1100" spc="300" dirty="0" smtClean="0">
                <a:solidFill>
                  <a:schemeClr val="bg1"/>
                </a:solidFill>
              </a:rPr>
              <a:t>.ac.th</a:t>
            </a:r>
            <a:endParaRPr lang="en-GB" sz="1100" spc="300" dirty="0">
              <a:solidFill>
                <a:schemeClr val="bg1"/>
              </a:solidFill>
            </a:endParaRPr>
          </a:p>
        </p:txBody>
      </p:sp>
      <p:pic>
        <p:nvPicPr>
          <p:cNvPr id="69" name="รูปภาพ 68"/>
          <p:cNvPicPr/>
          <p:nvPr/>
        </p:nvPicPr>
        <p:blipFill rotWithShape="1">
          <a:blip r:embed="rId2"/>
          <a:srcRect l="49655" t="87256" r="46117" b="5590"/>
          <a:stretch/>
        </p:blipFill>
        <p:spPr bwMode="auto">
          <a:xfrm>
            <a:off x="111411" y="9270739"/>
            <a:ext cx="527027" cy="496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2" descr="ไฟล์:Round Landmark School Icon - Transparent.svg - วิกิพีเดี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49" y="0"/>
            <a:ext cx="524825" cy="5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val 56"/>
          <p:cNvSpPr/>
          <p:nvPr/>
        </p:nvSpPr>
        <p:spPr>
          <a:xfrm>
            <a:off x="176171" y="5654799"/>
            <a:ext cx="2169635" cy="21028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9388" y="5723040"/>
            <a:ext cx="1988750" cy="1948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517951" y="5111084"/>
            <a:ext cx="2169635" cy="21028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607520" y="5179325"/>
            <a:ext cx="1988750" cy="1948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385409" y="3630845"/>
            <a:ext cx="2169635" cy="210289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74978" y="3699086"/>
            <a:ext cx="1988750" cy="1948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สี่เหลี่ยมผืนผ้า 12"/>
          <p:cNvSpPr/>
          <p:nvPr/>
        </p:nvSpPr>
        <p:spPr>
          <a:xfrm>
            <a:off x="80635" y="6238920"/>
            <a:ext cx="2508652" cy="93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</a:rPr>
              <a:t>เปลี่ยนเป็น</a:t>
            </a:r>
            <a:br>
              <a:rPr lang="th-TH" sz="2800" b="1" dirty="0" smtClean="0">
                <a:solidFill>
                  <a:schemeClr val="tx1"/>
                </a:solidFill>
              </a:rPr>
            </a:br>
            <a:r>
              <a:rPr lang="th-TH" sz="2800" b="1" dirty="0" smtClean="0">
                <a:solidFill>
                  <a:schemeClr val="tx1"/>
                </a:solidFill>
              </a:rPr>
              <a:t>รูปภาพกิจกรรม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5" name="สี่เหลี่ยมผืนผ้า 12"/>
          <p:cNvSpPr/>
          <p:nvPr/>
        </p:nvSpPr>
        <p:spPr>
          <a:xfrm>
            <a:off x="2363674" y="5724083"/>
            <a:ext cx="2508652" cy="93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</a:rPr>
              <a:t>เปลี่ยนเป็น</a:t>
            </a:r>
            <a:br>
              <a:rPr lang="th-TH" sz="2800" b="1" dirty="0" smtClean="0">
                <a:solidFill>
                  <a:schemeClr val="tx1"/>
                </a:solidFill>
              </a:rPr>
            </a:br>
            <a:r>
              <a:rPr lang="th-TH" sz="2800" b="1" dirty="0" smtClean="0">
                <a:solidFill>
                  <a:schemeClr val="tx1"/>
                </a:solidFill>
              </a:rPr>
              <a:t>รูปภาพกิจกรรม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6" name="สี่เหลี่ยมผืนผ้า 12"/>
          <p:cNvSpPr/>
          <p:nvPr/>
        </p:nvSpPr>
        <p:spPr>
          <a:xfrm>
            <a:off x="4206584" y="4201318"/>
            <a:ext cx="2508652" cy="93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</a:rPr>
              <a:t>เปลี่ยนเป็น</a:t>
            </a:r>
            <a:br>
              <a:rPr lang="th-TH" sz="2800" b="1" dirty="0" smtClean="0">
                <a:solidFill>
                  <a:schemeClr val="tx1"/>
                </a:solidFill>
              </a:rPr>
            </a:br>
            <a:r>
              <a:rPr lang="th-TH" sz="2800" b="1" dirty="0" smtClean="0">
                <a:solidFill>
                  <a:schemeClr val="tx1"/>
                </a:solidFill>
              </a:rPr>
              <a:t>รูปภาพกิจกรรม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69" y="7574507"/>
            <a:ext cx="4524375" cy="1696232"/>
          </a:xfrm>
          <a:prstGeom prst="rect">
            <a:avLst/>
          </a:prstGeom>
        </p:spPr>
      </p:pic>
      <p:sp>
        <p:nvSpPr>
          <p:cNvPr id="88" name="กล่องข้อความ 17">
            <a:extLst>
              <a:ext uri="{FF2B5EF4-FFF2-40B4-BE49-F238E27FC236}">
                <a16:creationId xmlns="" xmlns:a16="http://schemas.microsoft.com/office/drawing/2014/main" id="{4B6028AA-D7AC-422D-9E8E-0DA05644F3C9}"/>
              </a:ext>
            </a:extLst>
          </p:cNvPr>
          <p:cNvSpPr txBox="1"/>
          <p:nvPr/>
        </p:nvSpPr>
        <p:spPr>
          <a:xfrm>
            <a:off x="2517951" y="7890897"/>
            <a:ext cx="3623542" cy="49244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นาย/นาง/นางสาว</a:t>
            </a:r>
            <a:r>
              <a:rPr lang="en-US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  <a:r>
              <a:rPr lang="th-TH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GB" sz="2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9" name="กล่องข้อความ 20">
            <a:extLst>
              <a:ext uri="{FF2B5EF4-FFF2-40B4-BE49-F238E27FC236}">
                <a16:creationId xmlns="" xmlns:a16="http://schemas.microsoft.com/office/drawing/2014/main" id="{583FC38A-9501-49E9-8C61-28B4DD682BCD}"/>
              </a:ext>
            </a:extLst>
          </p:cNvPr>
          <p:cNvSpPr txBox="1"/>
          <p:nvPr/>
        </p:nvSpPr>
        <p:spPr>
          <a:xfrm>
            <a:off x="2725767" y="8294835"/>
            <a:ext cx="314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ครู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ผู้ช่วย/ครูชำนาญการ/...  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วิชาเอก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คอมพิวเตอร์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1" name="วงรี 5"/>
          <p:cNvSpPr/>
          <p:nvPr/>
        </p:nvSpPr>
        <p:spPr>
          <a:xfrm>
            <a:off x="5131558" y="569539"/>
            <a:ext cx="1418925" cy="147762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52486" y="804020"/>
            <a:ext cx="4157431" cy="4159184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สี่เหลี่ยมผืนผ้า 12"/>
          <p:cNvSpPr/>
          <p:nvPr/>
        </p:nvSpPr>
        <p:spPr>
          <a:xfrm>
            <a:off x="538365" y="2173696"/>
            <a:ext cx="4101844" cy="1419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</a:rPr>
              <a:t>เปลี่ยนเป็นรูปของตัวเอง</a:t>
            </a:r>
            <a:r>
              <a:rPr lang="th-TH" sz="2800" b="1" dirty="0">
                <a:solidFill>
                  <a:schemeClr val="tx1"/>
                </a:solidFill>
              </a:rPr>
              <a:t/>
            </a:r>
            <a:br>
              <a:rPr lang="th-TH" sz="2800" b="1" dirty="0">
                <a:solidFill>
                  <a:schemeClr val="tx1"/>
                </a:solidFill>
              </a:rPr>
            </a:br>
            <a:r>
              <a:rPr lang="th-TH" sz="2800" b="1" dirty="0">
                <a:solidFill>
                  <a:schemeClr val="tx1"/>
                </a:solidFill>
              </a:rPr>
              <a:t>(ข้าราชการครู(รูปชุด</a:t>
            </a:r>
            <a:r>
              <a:rPr lang="th-TH" sz="2800" b="1" dirty="0" smtClean="0">
                <a:solidFill>
                  <a:schemeClr val="tx1"/>
                </a:solidFill>
              </a:rPr>
              <a:t>ขาว)/</a:t>
            </a:r>
            <a:br>
              <a:rPr lang="th-TH" sz="2800" b="1" dirty="0" smtClean="0">
                <a:solidFill>
                  <a:schemeClr val="tx1"/>
                </a:solidFill>
              </a:rPr>
            </a:br>
            <a:r>
              <a:rPr lang="th-TH" sz="2800" b="1" dirty="0" smtClean="0">
                <a:solidFill>
                  <a:schemeClr val="tx1"/>
                </a:solidFill>
              </a:rPr>
              <a:t>บุคลากรต่างๆ(รูปชุดสูท)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สี่เหลี่ยมผืนผ้า 64">
            <a:extLst>
              <a:ext uri="{FF2B5EF4-FFF2-40B4-BE49-F238E27FC236}">
                <a16:creationId xmlns="" xmlns:a16="http://schemas.microsoft.com/office/drawing/2014/main" id="{5502E8B1-25D5-4354-A07C-09BA40661A8D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gradFill>
            <a:gsLst>
              <a:gs pos="0">
                <a:srgbClr val="99CCFF"/>
              </a:gs>
              <a:gs pos="50000">
                <a:srgbClr val="3399FF"/>
              </a:gs>
              <a:gs pos="100000">
                <a:srgbClr val="0000CC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สี่เหลี่ยมผืนผ้า: มุมมน 65">
            <a:extLst>
              <a:ext uri="{FF2B5EF4-FFF2-40B4-BE49-F238E27FC236}">
                <a16:creationId xmlns="" xmlns:a16="http://schemas.microsoft.com/office/drawing/2014/main" id="{FC6165A8-8065-4355-961D-E660B53AC27E}"/>
              </a:ext>
            </a:extLst>
          </p:cNvPr>
          <p:cNvSpPr/>
          <p:nvPr/>
        </p:nvSpPr>
        <p:spPr>
          <a:xfrm>
            <a:off x="-19252" y="458544"/>
            <a:ext cx="6720840" cy="9332376"/>
          </a:xfrm>
          <a:prstGeom prst="roundRect">
            <a:avLst>
              <a:gd name="adj" fmla="val 4223"/>
            </a:avLst>
          </a:prstGeom>
          <a:gradFill>
            <a:gsLst>
              <a:gs pos="0">
                <a:schemeClr val="bg1"/>
              </a:gs>
              <a:gs pos="89000">
                <a:schemeClr val="bg1">
                  <a:lumMod val="75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วงรี 7">
            <a:extLst>
              <a:ext uri="{FF2B5EF4-FFF2-40B4-BE49-F238E27FC236}">
                <a16:creationId xmlns="" xmlns:a16="http://schemas.microsoft.com/office/drawing/2014/main" id="{88AB0587-9E42-4000-AECB-ED24699F2C1F}"/>
              </a:ext>
            </a:extLst>
          </p:cNvPr>
          <p:cNvSpPr/>
          <p:nvPr/>
        </p:nvSpPr>
        <p:spPr>
          <a:xfrm>
            <a:off x="180340" y="302460"/>
            <a:ext cx="1619250" cy="1642650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="" xmlns:a16="http://schemas.microsoft.com/office/drawing/2014/main" id="{6FAB1BED-E71B-4908-A192-EB1FFAFC0EEC}"/>
              </a:ext>
            </a:extLst>
          </p:cNvPr>
          <p:cNvSpPr/>
          <p:nvPr/>
        </p:nvSpPr>
        <p:spPr>
          <a:xfrm>
            <a:off x="528396" y="630951"/>
            <a:ext cx="6167044" cy="1096907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="" xmlns:a16="http://schemas.microsoft.com/office/drawing/2014/main" id="{00487803-954B-435F-BEA0-998DA3647956}"/>
              </a:ext>
            </a:extLst>
          </p:cNvPr>
          <p:cNvSpPr txBox="1"/>
          <p:nvPr/>
        </p:nvSpPr>
        <p:spPr>
          <a:xfrm>
            <a:off x="1657668" y="625684"/>
            <a:ext cx="40131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ข้อมูลข้าราชการครูและบุคลากรทางการศึกษา</a:t>
            </a:r>
            <a:b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โรงเรียนท่าข้ามวิทยา จังหวัดชุมพร</a:t>
            </a:r>
            <a:br>
              <a:rPr lang="th-TH" sz="24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 </a:t>
            </a:r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</a:t>
            </a:r>
            <a:r>
              <a:rPr lang="en-US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en-GB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6" name="ตัวเชื่อมต่อตรง 15">
            <a:extLst>
              <a:ext uri="{FF2B5EF4-FFF2-40B4-BE49-F238E27FC236}">
                <a16:creationId xmlns="" xmlns:a16="http://schemas.microsoft.com/office/drawing/2014/main" id="{5F861D97-1D7B-4849-944C-E98F73A81431}"/>
              </a:ext>
            </a:extLst>
          </p:cNvPr>
          <p:cNvCxnSpPr>
            <a:cxnSpLocks/>
          </p:cNvCxnSpPr>
          <p:nvPr/>
        </p:nvCxnSpPr>
        <p:spPr>
          <a:xfrm>
            <a:off x="3554227" y="1968235"/>
            <a:ext cx="0" cy="77627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7">
            <a:extLst>
              <a:ext uri="{FF2B5EF4-FFF2-40B4-BE49-F238E27FC236}">
                <a16:creationId xmlns="" xmlns:a16="http://schemas.microsoft.com/office/drawing/2014/main" id="{4B6028AA-D7AC-422D-9E8E-0DA05644F3C9}"/>
              </a:ext>
            </a:extLst>
          </p:cNvPr>
          <p:cNvSpPr txBox="1"/>
          <p:nvPr/>
        </p:nvSpPr>
        <p:spPr>
          <a:xfrm>
            <a:off x="186044" y="2036117"/>
            <a:ext cx="3143247" cy="4924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นาย/นาง/นางสาว</a:t>
            </a:r>
            <a:r>
              <a:rPr lang="en-US" sz="2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  <a:r>
              <a:rPr lang="th-TH" sz="2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GB" sz="2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0" name="ตัวเชื่อมต่อตรง 19">
            <a:extLst>
              <a:ext uri="{FF2B5EF4-FFF2-40B4-BE49-F238E27FC236}">
                <a16:creationId xmlns="" xmlns:a16="http://schemas.microsoft.com/office/drawing/2014/main" id="{D7B70E4E-9A2C-41AA-A6F1-C85E4C513510}"/>
              </a:ext>
            </a:extLst>
          </p:cNvPr>
          <p:cNvCxnSpPr>
            <a:cxnSpLocks/>
          </p:cNvCxnSpPr>
          <p:nvPr/>
        </p:nvCxnSpPr>
        <p:spPr>
          <a:xfrm>
            <a:off x="294005" y="2585412"/>
            <a:ext cx="295146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กล่องข้อความ 20">
            <a:extLst>
              <a:ext uri="{FF2B5EF4-FFF2-40B4-BE49-F238E27FC236}">
                <a16:creationId xmlns="" xmlns:a16="http://schemas.microsoft.com/office/drawing/2014/main" id="{583FC38A-9501-49E9-8C61-28B4DD682BCD}"/>
              </a:ext>
            </a:extLst>
          </p:cNvPr>
          <p:cNvSpPr txBox="1"/>
          <p:nvPr/>
        </p:nvSpPr>
        <p:spPr>
          <a:xfrm>
            <a:off x="218435" y="2621389"/>
            <a:ext cx="314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ครู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ผู้ช่วย/ครูชำนาญการ/...  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วิชาเอก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คอมพิวเตอร์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="" xmlns:a16="http://schemas.microsoft.com/office/drawing/2014/main" id="{ADC053DD-A833-449B-8494-1F53172391FE}"/>
              </a:ext>
            </a:extLst>
          </p:cNvPr>
          <p:cNvSpPr txBox="1"/>
          <p:nvPr/>
        </p:nvSpPr>
        <p:spPr>
          <a:xfrm>
            <a:off x="438838" y="95191"/>
            <a:ext cx="619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kern="2500" spc="600" dirty="0" err="1" smtClean="0">
                <a:solidFill>
                  <a:schemeClr val="bg1"/>
                </a:solidFill>
              </a:rPr>
              <a:t>Thakhamwit</a:t>
            </a:r>
            <a:r>
              <a:rPr lang="en-US" sz="2000" b="1" kern="2500" spc="600" dirty="0" smtClean="0">
                <a:solidFill>
                  <a:schemeClr val="bg1"/>
                </a:solidFill>
              </a:rPr>
              <a:t>t</a:t>
            </a:r>
            <a:r>
              <a:rPr lang="en-GB" sz="2000" b="1" kern="2500" spc="600" dirty="0" err="1" smtClean="0">
                <a:solidFill>
                  <a:schemeClr val="bg1"/>
                </a:solidFill>
              </a:rPr>
              <a:t>aya</a:t>
            </a:r>
            <a:r>
              <a:rPr lang="en-GB" sz="2000" b="1" kern="2500" spc="600" dirty="0" smtClean="0">
                <a:solidFill>
                  <a:schemeClr val="bg1"/>
                </a:solidFill>
              </a:rPr>
              <a:t> </a:t>
            </a:r>
            <a:r>
              <a:rPr lang="en-GB" sz="2000" b="1" kern="2500" spc="600" dirty="0" smtClean="0">
                <a:solidFill>
                  <a:srgbClr val="FFFF00"/>
                </a:solidFill>
              </a:rPr>
              <a:t>School</a:t>
            </a:r>
            <a:endParaRPr lang="en-GB" sz="2000" b="1" kern="2500" spc="600" dirty="0">
              <a:solidFill>
                <a:srgbClr val="FFFF00"/>
              </a:solidFill>
            </a:endParaRP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="" xmlns:a16="http://schemas.microsoft.com/office/drawing/2014/main" id="{3F7D2F4F-EAC5-413D-86AB-B39F003497DD}"/>
              </a:ext>
            </a:extLst>
          </p:cNvPr>
          <p:cNvSpPr txBox="1"/>
          <p:nvPr/>
        </p:nvSpPr>
        <p:spPr>
          <a:xfrm>
            <a:off x="271145" y="3880016"/>
            <a:ext cx="3218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ชื่อ-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สกุล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นาย/นาง/นางสาว... (ครู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เกิดวันที่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มกราคม 2526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26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สัญชาติ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ไทย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เชื้อชาติ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ไทย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ศาสนา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พุทธ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 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 ตำบลท่าข้าม  อำเภอท่าแซะ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จังหวัดชุมพร  86140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กล่องข้อความ 79">
            <a:extLst>
              <a:ext uri="{FF2B5EF4-FFF2-40B4-BE49-F238E27FC236}">
                <a16:creationId xmlns="" xmlns:a16="http://schemas.microsoft.com/office/drawing/2014/main" id="{36869025-330C-466C-8217-75C0053B55CA}"/>
              </a:ext>
            </a:extLst>
          </p:cNvPr>
          <p:cNvSpPr txBox="1"/>
          <p:nvPr/>
        </p:nvSpPr>
        <p:spPr>
          <a:xfrm>
            <a:off x="161959" y="5893453"/>
            <a:ext cx="36288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เริ่มรับราชการ 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มกราคม 2551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ครูผู้ช่วย/....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เรียนท่าข้ามวิทยา จ.ชุมพร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  </a:t>
            </a:r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ดำรงตำแหน่ง  ครูผู้ช่วย</a:t>
            </a:r>
          </a:p>
          <a:p>
            <a:r>
              <a:rPr lang="th-TH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โรงเรียนท่าข้ามวิทยา จ.ชุมพร</a:t>
            </a:r>
          </a:p>
          <a:p>
            <a:r>
              <a:rPr lang="th-TH" sz="22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  <a:r>
              <a:rPr lang="th-TH" sz="2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 </a:t>
            </a:r>
            <a:r>
              <a:rPr lang="th-TH" sz="22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</a:t>
            </a:r>
            <a:r>
              <a:rPr lang="th-TH" sz="22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th-TH" sz="2200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 </a:t>
            </a:r>
            <a:r>
              <a:rPr lang="th-TH" sz="22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endParaRPr lang="en-GB" sz="2200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กล่องข้อความ 80">
            <a:extLst>
              <a:ext uri="{FF2B5EF4-FFF2-40B4-BE49-F238E27FC236}">
                <a16:creationId xmlns="" xmlns:a16="http://schemas.microsoft.com/office/drawing/2014/main" id="{944C7B4D-58F0-4812-8C6B-323EF9365FE8}"/>
              </a:ext>
            </a:extLst>
          </p:cNvPr>
          <p:cNvSpPr txBox="1"/>
          <p:nvPr/>
        </p:nvSpPr>
        <p:spPr>
          <a:xfrm>
            <a:off x="3657678" y="2409273"/>
            <a:ext cx="31469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รายวิชาที่สอน 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 </a:t>
            </a:r>
            <a:r>
              <a:rPr lang="th-TH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 </a:t>
            </a: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คาบ/สัปดาห์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/256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วิชา... ชั้น ม. .../... 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 ชั้น ม. .../...  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วิชา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 ชั้น ม. .../...  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 ชั้น ม. .../...  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กิจกรรมแนะแนว, ชุมนุมคอมพิวเตอร์, ลูกเสือฯ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ครูประจำชั้น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มัธยมศึกษา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ที่..../.....</a:t>
            </a:r>
            <a:endParaRPr lang="en-GB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พิเศษที่ได้รับมอบหมาย  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งาน....      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งาน....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2" name="กล่องข้อความ 81">
            <a:extLst>
              <a:ext uri="{FF2B5EF4-FFF2-40B4-BE49-F238E27FC236}">
                <a16:creationId xmlns="" xmlns:a16="http://schemas.microsoft.com/office/drawing/2014/main" id="{FC6BB81D-78CD-4BEE-9AED-FF8782188707}"/>
              </a:ext>
            </a:extLst>
          </p:cNvPr>
          <p:cNvSpPr txBox="1"/>
          <p:nvPr/>
        </p:nvSpPr>
        <p:spPr>
          <a:xfrm>
            <a:off x="3636963" y="5753677"/>
            <a:ext cx="3162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เรื่องที่อบรม....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เรื่องที่อบรม....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เรื่องที่อบรม....</a:t>
            </a:r>
          </a:p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เรื่อง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ที่อบรม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</a:t>
            </a: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="" xmlns:a16="http://schemas.microsoft.com/office/drawing/2014/main" id="{2413831D-43E6-4FBB-AF78-8B7729EE268F}"/>
              </a:ext>
            </a:extLst>
          </p:cNvPr>
          <p:cNvSpPr txBox="1"/>
          <p:nvPr/>
        </p:nvSpPr>
        <p:spPr>
          <a:xfrm>
            <a:off x="3579562" y="8224184"/>
            <a:ext cx="3146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ใส่ข้อความ/รูปภาพ ฯลฯ</a:t>
            </a:r>
            <a:endParaRPr lang="en-GB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4" name="สี่เหลี่ยมผืนผ้า: มุมมน 83">
            <a:extLst>
              <a:ext uri="{FF2B5EF4-FFF2-40B4-BE49-F238E27FC236}">
                <a16:creationId xmlns="" xmlns:a16="http://schemas.microsoft.com/office/drawing/2014/main" id="{90A85362-B483-49B6-9AE8-4B1B20E5DD06}"/>
              </a:ext>
            </a:extLst>
          </p:cNvPr>
          <p:cNvSpPr/>
          <p:nvPr/>
        </p:nvSpPr>
        <p:spPr>
          <a:xfrm>
            <a:off x="-94469" y="9517085"/>
            <a:ext cx="2756749" cy="25146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กล่องข้อความ 84">
            <a:extLst>
              <a:ext uri="{FF2B5EF4-FFF2-40B4-BE49-F238E27FC236}">
                <a16:creationId xmlns="" xmlns:a16="http://schemas.microsoft.com/office/drawing/2014/main" id="{128DC3F9-9DE8-451F-BD29-2A93F6CB1BA7}"/>
              </a:ext>
            </a:extLst>
          </p:cNvPr>
          <p:cNvSpPr txBox="1"/>
          <p:nvPr/>
        </p:nvSpPr>
        <p:spPr>
          <a:xfrm>
            <a:off x="561643" y="9520825"/>
            <a:ext cx="2205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spc="300" dirty="0" smtClean="0">
                <a:solidFill>
                  <a:schemeClr val="bg1"/>
                </a:solidFill>
              </a:rPr>
              <a:t>www.</a:t>
            </a:r>
            <a:r>
              <a:rPr lang="en-US" sz="1100" spc="300" dirty="0" err="1" smtClean="0">
                <a:solidFill>
                  <a:schemeClr val="bg1"/>
                </a:solidFill>
              </a:rPr>
              <a:t>thakham</a:t>
            </a:r>
            <a:r>
              <a:rPr lang="en-GB" sz="1100" spc="300" dirty="0" smtClean="0">
                <a:solidFill>
                  <a:schemeClr val="bg1"/>
                </a:solidFill>
              </a:rPr>
              <a:t>.ac.th</a:t>
            </a:r>
            <a:endParaRPr lang="en-GB" sz="1100" spc="300" dirty="0">
              <a:solidFill>
                <a:schemeClr val="bg1"/>
              </a:solidFill>
            </a:endParaRP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="" xmlns:a16="http://schemas.microsoft.com/office/drawing/2014/main" id="{0AF2991C-F51A-44F0-A214-338D6D57A44E}"/>
              </a:ext>
            </a:extLst>
          </p:cNvPr>
          <p:cNvSpPr txBox="1"/>
          <p:nvPr/>
        </p:nvSpPr>
        <p:spPr>
          <a:xfrm>
            <a:off x="3988122" y="9093494"/>
            <a:ext cx="3052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ลงชื่อ ................................................ 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ผู้รายงาน     </a:t>
            </a:r>
            <a:b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(นาย/นาง/นางสาว......)</a:t>
            </a:r>
            <a:b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ตำแหน่ง ครูผู้ช่วย/ครูชำนาญการ/....</a:t>
            </a:r>
            <a:endParaRPr lang="en-GB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98698" y="3254326"/>
            <a:ext cx="3285562" cy="593100"/>
            <a:chOff x="198698" y="3254326"/>
            <a:chExt cx="3285562" cy="593100"/>
          </a:xfrm>
        </p:grpSpPr>
        <p:sp>
          <p:nvSpPr>
            <p:cNvPr id="24" name="สี่เหลี่ยมผืนผ้า: มุมมน 23">
              <a:extLst>
                <a:ext uri="{FF2B5EF4-FFF2-40B4-BE49-F238E27FC236}">
                  <a16:creationId xmlns="" xmlns:a16="http://schemas.microsoft.com/office/drawing/2014/main" id="{15010FA6-A250-4A99-A470-B181AB6D232A}"/>
                </a:ext>
              </a:extLst>
            </p:cNvPr>
            <p:cNvSpPr/>
            <p:nvPr/>
          </p:nvSpPr>
          <p:spPr>
            <a:xfrm>
              <a:off x="495276" y="3350822"/>
              <a:ext cx="2988984" cy="40011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28575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วงรี 22">
              <a:extLst>
                <a:ext uri="{FF2B5EF4-FFF2-40B4-BE49-F238E27FC236}">
                  <a16:creationId xmlns="" xmlns:a16="http://schemas.microsoft.com/office/drawing/2014/main" id="{29142644-BA0E-42E2-BFC0-16E7CF92CC9D}"/>
                </a:ext>
              </a:extLst>
            </p:cNvPr>
            <p:cNvSpPr/>
            <p:nvPr/>
          </p:nvSpPr>
          <p:spPr>
            <a:xfrm>
              <a:off x="198698" y="3254326"/>
              <a:ext cx="593100" cy="5931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กล่องข้อความ 21">
              <a:extLst>
                <a:ext uri="{FF2B5EF4-FFF2-40B4-BE49-F238E27FC236}">
                  <a16:creationId xmlns="" xmlns:a16="http://schemas.microsoft.com/office/drawing/2014/main" id="{FE5A0637-C8FF-45FF-A1E0-22E87A11CD8E}"/>
                </a:ext>
              </a:extLst>
            </p:cNvPr>
            <p:cNvSpPr txBox="1"/>
            <p:nvPr/>
          </p:nvSpPr>
          <p:spPr>
            <a:xfrm>
              <a:off x="833377" y="3361690"/>
              <a:ext cx="2128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ข้อมูลทั่วไป</a:t>
              </a:r>
              <a:endParaRPr lang="en-GB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" name="รูปภาพ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112" y="3288891"/>
              <a:ext cx="533803" cy="540586"/>
            </a:xfrm>
            <a:prstGeom prst="ellipse">
              <a:avLst/>
            </a:prstGeom>
            <a:ln>
              <a:noFill/>
            </a:ln>
            <a:effectLst/>
          </p:spPr>
        </p:pic>
      </p:grpSp>
      <p:sp>
        <p:nvSpPr>
          <p:cNvPr id="6" name="วงรี 5"/>
          <p:cNvSpPr/>
          <p:nvPr/>
        </p:nvSpPr>
        <p:spPr>
          <a:xfrm>
            <a:off x="5574832" y="698031"/>
            <a:ext cx="943651" cy="94433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="" xmlns:a16="http://schemas.microsoft.com/office/drawing/2014/main" id="{2413831D-43E6-4FBB-AF78-8B7729EE268F}"/>
              </a:ext>
            </a:extLst>
          </p:cNvPr>
          <p:cNvSpPr txBox="1"/>
          <p:nvPr/>
        </p:nvSpPr>
        <p:spPr>
          <a:xfrm>
            <a:off x="268749" y="8217197"/>
            <a:ext cx="3146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ใส่ข้อความ/รูปภาพ ฯลฯ</a:t>
            </a:r>
            <a:endParaRPr lang="en-GB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9" name="รูปภาพ 68"/>
          <p:cNvPicPr/>
          <p:nvPr/>
        </p:nvPicPr>
        <p:blipFill rotWithShape="1">
          <a:blip r:embed="rId5"/>
          <a:srcRect l="49655" t="87256" r="46117" b="5590"/>
          <a:stretch/>
        </p:blipFill>
        <p:spPr bwMode="auto">
          <a:xfrm>
            <a:off x="111411" y="9270739"/>
            <a:ext cx="527027" cy="496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2" descr="ไฟล์:Round Landmark School Icon - Transparent.svg - วิกิพีเดีย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49" y="0"/>
            <a:ext cx="524825" cy="5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กลุ่ม 9"/>
          <p:cNvGrpSpPr/>
          <p:nvPr/>
        </p:nvGrpSpPr>
        <p:grpSpPr>
          <a:xfrm>
            <a:off x="203200" y="7386149"/>
            <a:ext cx="3285534" cy="593100"/>
            <a:chOff x="203200" y="7386149"/>
            <a:chExt cx="3285534" cy="593100"/>
          </a:xfrm>
        </p:grpSpPr>
        <p:sp>
          <p:nvSpPr>
            <p:cNvPr id="28" name="สี่เหลี่ยมผืนผ้า: มุมมน 27">
              <a:extLst>
                <a:ext uri="{FF2B5EF4-FFF2-40B4-BE49-F238E27FC236}">
                  <a16:creationId xmlns="" xmlns:a16="http://schemas.microsoft.com/office/drawing/2014/main" id="{449B929F-EFC0-42CD-816D-F7C934F96852}"/>
                </a:ext>
              </a:extLst>
            </p:cNvPr>
            <p:cNvSpPr/>
            <p:nvPr/>
          </p:nvSpPr>
          <p:spPr>
            <a:xfrm>
              <a:off x="499750" y="7482644"/>
              <a:ext cx="2988984" cy="40011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วงรี 28">
              <a:extLst>
                <a:ext uri="{FF2B5EF4-FFF2-40B4-BE49-F238E27FC236}">
                  <a16:creationId xmlns="" xmlns:a16="http://schemas.microsoft.com/office/drawing/2014/main" id="{72D4BD56-4014-4FD5-991C-5EBC17A82D98}"/>
                </a:ext>
              </a:extLst>
            </p:cNvPr>
            <p:cNvSpPr/>
            <p:nvPr/>
          </p:nvSpPr>
          <p:spPr>
            <a:xfrm>
              <a:off x="203200" y="7386149"/>
              <a:ext cx="593100" cy="5931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กล่องข้อความ 29">
              <a:extLst>
                <a:ext uri="{FF2B5EF4-FFF2-40B4-BE49-F238E27FC236}">
                  <a16:creationId xmlns="" xmlns:a16="http://schemas.microsoft.com/office/drawing/2014/main" id="{4F3D4746-A572-4C6C-8392-2B46FF4EDEBE}"/>
                </a:ext>
              </a:extLst>
            </p:cNvPr>
            <p:cNvSpPr txBox="1"/>
            <p:nvPr/>
          </p:nvSpPr>
          <p:spPr>
            <a:xfrm>
              <a:off x="837851" y="7484234"/>
              <a:ext cx="23853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 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ICT 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เพื่อการเรียนรู้</a:t>
              </a:r>
            </a:p>
          </p:txBody>
        </p:sp>
        <p:pic>
          <p:nvPicPr>
            <p:cNvPr id="17" name="รูปภาพ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2" t="9353" r="12433"/>
            <a:stretch/>
          </p:blipFill>
          <p:spPr>
            <a:xfrm>
              <a:off x="236029" y="7421185"/>
              <a:ext cx="531706" cy="527479"/>
            </a:xfrm>
            <a:prstGeom prst="ellipse">
              <a:avLst/>
            </a:prstGeom>
            <a:ln>
              <a:noFill/>
            </a:ln>
            <a:effectLst/>
          </p:spPr>
        </p:pic>
      </p:grpSp>
      <p:grpSp>
        <p:nvGrpSpPr>
          <p:cNvPr id="42" name="กลุ่ม 41"/>
          <p:cNvGrpSpPr/>
          <p:nvPr/>
        </p:nvGrpSpPr>
        <p:grpSpPr>
          <a:xfrm>
            <a:off x="203700" y="5276436"/>
            <a:ext cx="3285534" cy="593100"/>
            <a:chOff x="203700" y="5276436"/>
            <a:chExt cx="3285534" cy="593100"/>
          </a:xfrm>
        </p:grpSpPr>
        <p:sp>
          <p:nvSpPr>
            <p:cNvPr id="25" name="สี่เหลี่ยมผืนผ้า: มุมมน 24">
              <a:extLst>
                <a:ext uri="{FF2B5EF4-FFF2-40B4-BE49-F238E27FC236}">
                  <a16:creationId xmlns="" xmlns:a16="http://schemas.microsoft.com/office/drawing/2014/main" id="{D6842544-9C45-46A8-B6D1-A54880B18783}"/>
                </a:ext>
              </a:extLst>
            </p:cNvPr>
            <p:cNvSpPr/>
            <p:nvPr/>
          </p:nvSpPr>
          <p:spPr>
            <a:xfrm>
              <a:off x="500250" y="5372931"/>
              <a:ext cx="2988984" cy="400110"/>
            </a:xfrm>
            <a:prstGeom prst="roundRect">
              <a:avLst>
                <a:gd name="adj" fmla="val 50000"/>
              </a:avLst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วงรี 25">
              <a:extLst>
                <a:ext uri="{FF2B5EF4-FFF2-40B4-BE49-F238E27FC236}">
                  <a16:creationId xmlns="" xmlns:a16="http://schemas.microsoft.com/office/drawing/2014/main" id="{96FE27FE-D8D9-4F0E-A0AF-81CD7A3F3583}"/>
                </a:ext>
              </a:extLst>
            </p:cNvPr>
            <p:cNvSpPr/>
            <p:nvPr/>
          </p:nvSpPr>
          <p:spPr>
            <a:xfrm>
              <a:off x="203700" y="5276436"/>
              <a:ext cx="593100" cy="5931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กล่องข้อความ 26">
              <a:extLst>
                <a:ext uri="{FF2B5EF4-FFF2-40B4-BE49-F238E27FC236}">
                  <a16:creationId xmlns="" xmlns:a16="http://schemas.microsoft.com/office/drawing/2014/main" id="{DD468D43-38F0-42B8-8D51-3C053F23BF42}"/>
                </a:ext>
              </a:extLst>
            </p:cNvPr>
            <p:cNvSpPr txBox="1"/>
            <p:nvPr/>
          </p:nvSpPr>
          <p:spPr>
            <a:xfrm>
              <a:off x="838351" y="5373249"/>
              <a:ext cx="2128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ประวัติการทำงาน</a:t>
              </a:r>
            </a:p>
          </p:txBody>
        </p:sp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33" y="5319819"/>
              <a:ext cx="519984" cy="520727"/>
            </a:xfrm>
            <a:prstGeom prst="ellipse">
              <a:avLst/>
            </a:prstGeom>
            <a:ln>
              <a:noFill/>
            </a:ln>
            <a:effectLst/>
          </p:spPr>
        </p:pic>
      </p:grpSp>
      <p:grpSp>
        <p:nvGrpSpPr>
          <p:cNvPr id="19" name="กลุ่ม 18"/>
          <p:cNvGrpSpPr/>
          <p:nvPr/>
        </p:nvGrpSpPr>
        <p:grpSpPr>
          <a:xfrm>
            <a:off x="3435360" y="7389055"/>
            <a:ext cx="3285534" cy="593100"/>
            <a:chOff x="3435360" y="7389055"/>
            <a:chExt cx="3285534" cy="593100"/>
          </a:xfrm>
        </p:grpSpPr>
        <p:sp>
          <p:nvSpPr>
            <p:cNvPr id="37" name="สี่เหลี่ยมผืนผ้า: มุมมน 36">
              <a:extLst>
                <a:ext uri="{FF2B5EF4-FFF2-40B4-BE49-F238E27FC236}">
                  <a16:creationId xmlns="" xmlns:a16="http://schemas.microsoft.com/office/drawing/2014/main" id="{6F1D6F1A-E225-4533-BF4D-B7B9D579AF6E}"/>
                </a:ext>
              </a:extLst>
            </p:cNvPr>
            <p:cNvSpPr/>
            <p:nvPr/>
          </p:nvSpPr>
          <p:spPr>
            <a:xfrm>
              <a:off x="3731910" y="7485550"/>
              <a:ext cx="2988984" cy="400110"/>
            </a:xfrm>
            <a:prstGeom prst="roundRect">
              <a:avLst>
                <a:gd name="adj" fmla="val 50000"/>
              </a:avLst>
            </a:prstGeom>
            <a:solidFill>
              <a:srgbClr val="66CCFF"/>
            </a:solidFill>
            <a:ln w="2857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วงรี 37">
              <a:extLst>
                <a:ext uri="{FF2B5EF4-FFF2-40B4-BE49-F238E27FC236}">
                  <a16:creationId xmlns="" xmlns:a16="http://schemas.microsoft.com/office/drawing/2014/main" id="{5F6F11C2-36B5-472E-8FBE-EC4C45523589}"/>
                </a:ext>
              </a:extLst>
            </p:cNvPr>
            <p:cNvSpPr/>
            <p:nvPr/>
          </p:nvSpPr>
          <p:spPr>
            <a:xfrm>
              <a:off x="3435360" y="7389055"/>
              <a:ext cx="593100" cy="5931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กล่องข้อความ 38">
              <a:extLst>
                <a:ext uri="{FF2B5EF4-FFF2-40B4-BE49-F238E27FC236}">
                  <a16:creationId xmlns="" xmlns:a16="http://schemas.microsoft.com/office/drawing/2014/main" id="{76E81A55-47A5-4DE0-9565-1B1982B3BE6E}"/>
                </a:ext>
              </a:extLst>
            </p:cNvPr>
            <p:cNvSpPr txBox="1"/>
            <p:nvPr/>
          </p:nvSpPr>
          <p:spPr>
            <a:xfrm>
              <a:off x="4070010" y="7472025"/>
              <a:ext cx="2330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ผลงานดีเด่น</a:t>
              </a:r>
              <a:endParaRPr lang="en-GB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1875" y="7517591"/>
              <a:ext cx="338082" cy="338082"/>
            </a:xfrm>
            <a:prstGeom prst="rect">
              <a:avLst/>
            </a:prstGeom>
          </p:spPr>
        </p:pic>
      </p:grpSp>
      <p:grpSp>
        <p:nvGrpSpPr>
          <p:cNvPr id="41" name="กลุ่ม 40"/>
          <p:cNvGrpSpPr/>
          <p:nvPr/>
        </p:nvGrpSpPr>
        <p:grpSpPr>
          <a:xfrm>
            <a:off x="3435360" y="1871740"/>
            <a:ext cx="3285534" cy="593100"/>
            <a:chOff x="3435360" y="1871740"/>
            <a:chExt cx="3285534" cy="593100"/>
          </a:xfrm>
        </p:grpSpPr>
        <p:sp>
          <p:nvSpPr>
            <p:cNvPr id="31" name="สี่เหลี่ยมผืนผ้า: มุมมน 30">
              <a:extLst>
                <a:ext uri="{FF2B5EF4-FFF2-40B4-BE49-F238E27FC236}">
                  <a16:creationId xmlns="" xmlns:a16="http://schemas.microsoft.com/office/drawing/2014/main" id="{0F782051-7D22-42F4-AB7E-2F9A274530FD}"/>
                </a:ext>
              </a:extLst>
            </p:cNvPr>
            <p:cNvSpPr/>
            <p:nvPr/>
          </p:nvSpPr>
          <p:spPr>
            <a:xfrm>
              <a:off x="3731910" y="1968235"/>
              <a:ext cx="2988984" cy="400110"/>
            </a:xfrm>
            <a:prstGeom prst="roundRect">
              <a:avLst>
                <a:gd name="adj" fmla="val 50000"/>
              </a:avLst>
            </a:prstGeom>
            <a:solidFill>
              <a:srgbClr val="9966FF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วงรี 31">
              <a:extLst>
                <a:ext uri="{FF2B5EF4-FFF2-40B4-BE49-F238E27FC236}">
                  <a16:creationId xmlns="" xmlns:a16="http://schemas.microsoft.com/office/drawing/2014/main" id="{435A9AE7-3705-40A1-84CB-477451B66EE2}"/>
                </a:ext>
              </a:extLst>
            </p:cNvPr>
            <p:cNvSpPr/>
            <p:nvPr/>
          </p:nvSpPr>
          <p:spPr>
            <a:xfrm>
              <a:off x="3435360" y="1871740"/>
              <a:ext cx="593100" cy="5931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กล่องข้อความ 32">
              <a:extLst>
                <a:ext uri="{FF2B5EF4-FFF2-40B4-BE49-F238E27FC236}">
                  <a16:creationId xmlns="" xmlns:a16="http://schemas.microsoft.com/office/drawing/2014/main" id="{CD8CEDCC-DD05-4D3A-A189-7D22237770B8}"/>
                </a:ext>
              </a:extLst>
            </p:cNvPr>
            <p:cNvSpPr txBox="1"/>
            <p:nvPr/>
          </p:nvSpPr>
          <p:spPr>
            <a:xfrm>
              <a:off x="4070010" y="1981327"/>
              <a:ext cx="2330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การปฏิบัติงานในหน้าที่ครู</a:t>
              </a:r>
              <a:endParaRPr lang="en-GB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2" name="Picture 2" descr="Dansk Friskoleforening: Krav til private gymnasie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54" y="1977350"/>
              <a:ext cx="395253" cy="37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กลุ่ม 39"/>
          <p:cNvGrpSpPr/>
          <p:nvPr/>
        </p:nvGrpSpPr>
        <p:grpSpPr>
          <a:xfrm>
            <a:off x="3427719" y="5173990"/>
            <a:ext cx="3293175" cy="593100"/>
            <a:chOff x="3427719" y="5173990"/>
            <a:chExt cx="3293175" cy="593100"/>
          </a:xfrm>
        </p:grpSpPr>
        <p:sp>
          <p:nvSpPr>
            <p:cNvPr id="34" name="สี่เหลี่ยมผืนผ้า: มุมมน 33">
              <a:extLst>
                <a:ext uri="{FF2B5EF4-FFF2-40B4-BE49-F238E27FC236}">
                  <a16:creationId xmlns="" xmlns:a16="http://schemas.microsoft.com/office/drawing/2014/main" id="{E368A61B-498A-498B-99A8-CEFD7D502CC4}"/>
                </a:ext>
              </a:extLst>
            </p:cNvPr>
            <p:cNvSpPr/>
            <p:nvPr/>
          </p:nvSpPr>
          <p:spPr>
            <a:xfrm>
              <a:off x="3731910" y="5270485"/>
              <a:ext cx="2988984" cy="40011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วงรี 34">
              <a:extLst>
                <a:ext uri="{FF2B5EF4-FFF2-40B4-BE49-F238E27FC236}">
                  <a16:creationId xmlns="" xmlns:a16="http://schemas.microsoft.com/office/drawing/2014/main" id="{9C5CFE5B-E145-40AF-A396-79B70E2B5D07}"/>
                </a:ext>
              </a:extLst>
            </p:cNvPr>
            <p:cNvSpPr/>
            <p:nvPr/>
          </p:nvSpPr>
          <p:spPr>
            <a:xfrm>
              <a:off x="3435360" y="5173990"/>
              <a:ext cx="593100" cy="5931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กล่องข้อความ 35">
              <a:extLst>
                <a:ext uri="{FF2B5EF4-FFF2-40B4-BE49-F238E27FC236}">
                  <a16:creationId xmlns="" xmlns:a16="http://schemas.microsoft.com/office/drawing/2014/main" id="{CBF48DE0-B02E-4B9D-B307-5DB2D06902F3}"/>
                </a:ext>
              </a:extLst>
            </p:cNvPr>
            <p:cNvSpPr txBox="1"/>
            <p:nvPr/>
          </p:nvSpPr>
          <p:spPr>
            <a:xfrm>
              <a:off x="4070010" y="5256960"/>
              <a:ext cx="2467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การอบรม </a:t>
              </a:r>
              <a:r>
                <a:rPr lang="en-GB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พัฒนาตนเอง</a:t>
              </a:r>
              <a:endParaRPr lang="en-GB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 rotWithShape="1">
            <a:blip r:embed="rId12"/>
            <a:srcRect l="55595" t="34169" r="17824" b="26016"/>
            <a:stretch/>
          </p:blipFill>
          <p:spPr>
            <a:xfrm>
              <a:off x="3427719" y="5224304"/>
              <a:ext cx="581574" cy="489988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243849" y="367295"/>
            <a:ext cx="1486522" cy="1490797"/>
          </a:xfrm>
          <a:prstGeom prst="ellipse">
            <a:avLst/>
          </a:prstGeom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สี่เหลี่ยมผืนผ้า 12"/>
          <p:cNvSpPr/>
          <p:nvPr/>
        </p:nvSpPr>
        <p:spPr>
          <a:xfrm>
            <a:off x="0" y="960195"/>
            <a:ext cx="2009020" cy="42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tx1"/>
                </a:solidFill>
              </a:rPr>
              <a:t>เปลี่ยนเป็นรูปของตัวเอง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300163"/>
            <a:ext cx="5038725" cy="730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341168" y="380766"/>
            <a:ext cx="3141791" cy="1855169"/>
            <a:chOff x="1989767" y="4201319"/>
            <a:chExt cx="3141791" cy="1855169"/>
          </a:xfrm>
        </p:grpSpPr>
        <p:sp>
          <p:nvSpPr>
            <p:cNvPr id="4" name="คำบรรยายภาพแบบวงรี 8"/>
            <p:cNvSpPr/>
            <p:nvPr/>
          </p:nvSpPr>
          <p:spPr>
            <a:xfrm>
              <a:off x="1989767" y="4201319"/>
              <a:ext cx="3141791" cy="1855169"/>
            </a:xfrm>
            <a:prstGeom prst="wedgeRectCallout">
              <a:avLst>
                <a:gd name="adj1" fmla="val -35168"/>
                <a:gd name="adj2" fmla="val 75006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cs typeface="+mj-cs"/>
              </a:endParaRPr>
            </a:p>
          </p:txBody>
        </p:sp>
        <p:sp>
          <p:nvSpPr>
            <p:cNvPr id="5" name="กล่องข้อความ 10"/>
            <p:cNvSpPr txBox="1"/>
            <p:nvPr/>
          </p:nvSpPr>
          <p:spPr>
            <a:xfrm>
              <a:off x="2091339" y="4302162"/>
              <a:ext cx="29962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cs typeface="+mj-cs"/>
                </a:rPr>
                <a:t>การแทรกรูปภาพของตัวเอง</a:t>
              </a:r>
            </a:p>
            <a:p>
              <a:r>
                <a:rPr lang="th-TH" dirty="0" smtClean="0">
                  <a:cs typeface="+mj-cs"/>
                </a:rPr>
                <a:t>1.คลิกขวาที่รูปคนในวงกลม</a:t>
              </a:r>
            </a:p>
            <a:p>
              <a:r>
                <a:rPr lang="th-TH" dirty="0" smtClean="0">
                  <a:cs typeface="+mj-cs"/>
                </a:rPr>
                <a:t>2.เลือกจัดรูปแบบรูปภาพ</a:t>
              </a:r>
            </a:p>
            <a:p>
              <a:r>
                <a:rPr lang="th-TH" dirty="0" smtClean="0">
                  <a:cs typeface="+mj-cs"/>
                </a:rPr>
                <a:t>3.เลือกเติมรูปภาพและผิว</a:t>
              </a:r>
            </a:p>
            <a:p>
              <a:r>
                <a:rPr lang="th-TH" dirty="0" smtClean="0">
                  <a:cs typeface="+mj-cs"/>
                </a:rPr>
                <a:t>4.แทรกรูปภาพจาก</a:t>
              </a:r>
              <a:r>
                <a:rPr lang="th-TH" dirty="0" smtClean="0">
                  <a:cs typeface="+mj-cs"/>
                  <a:sym typeface="Wingdings" panose="05000000000000000000" pitchFamily="2" charset="2"/>
                </a:rPr>
                <a:t>ไฟล์</a:t>
              </a:r>
            </a:p>
            <a:p>
              <a:r>
                <a:rPr lang="th-TH" dirty="0" smtClean="0">
                  <a:cs typeface="+mj-cs"/>
                  <a:sym typeface="Wingdings" panose="05000000000000000000" pitchFamily="2" charset="2"/>
                </a:rPr>
                <a:t>5.เลือกรูปภาพของตัวเองในคอมพิวเตอร์</a:t>
              </a:r>
              <a:endParaRPr lang="en-US" dirty="0">
                <a:cs typeface="+mj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91043" y="2864659"/>
            <a:ext cx="3141791" cy="1855169"/>
            <a:chOff x="1989767" y="4201319"/>
            <a:chExt cx="3141791" cy="1855169"/>
          </a:xfrm>
        </p:grpSpPr>
        <p:sp>
          <p:nvSpPr>
            <p:cNvPr id="7" name="คำบรรยายภาพแบบวงรี 8"/>
            <p:cNvSpPr/>
            <p:nvPr/>
          </p:nvSpPr>
          <p:spPr>
            <a:xfrm>
              <a:off x="1989767" y="4201319"/>
              <a:ext cx="3141791" cy="1855169"/>
            </a:xfrm>
            <a:prstGeom prst="wedgeRectCallout">
              <a:avLst>
                <a:gd name="adj1" fmla="val -35168"/>
                <a:gd name="adj2" fmla="val 75006"/>
              </a:avLst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cs typeface="+mj-cs"/>
              </a:endParaRPr>
            </a:p>
          </p:txBody>
        </p:sp>
        <p:sp>
          <p:nvSpPr>
            <p:cNvPr id="8" name="กล่องข้อความ 10"/>
            <p:cNvSpPr txBox="1"/>
            <p:nvPr/>
          </p:nvSpPr>
          <p:spPr>
            <a:xfrm>
              <a:off x="2091339" y="4302162"/>
              <a:ext cx="29962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cs typeface="+mj-cs"/>
                </a:rPr>
                <a:t>การแทรกรูปภาพของตัวเอง</a:t>
              </a:r>
            </a:p>
            <a:p>
              <a:r>
                <a:rPr lang="th-TH" dirty="0" smtClean="0">
                  <a:cs typeface="+mj-cs"/>
                </a:rPr>
                <a:t>1.คลิกขวาที่รูปคนในวงกลม</a:t>
              </a:r>
            </a:p>
            <a:p>
              <a:r>
                <a:rPr lang="th-TH" dirty="0" smtClean="0">
                  <a:cs typeface="+mj-cs"/>
                </a:rPr>
                <a:t>2.เลือกจัดรูปแบบรูปภาพ</a:t>
              </a:r>
            </a:p>
            <a:p>
              <a:r>
                <a:rPr lang="th-TH" dirty="0" smtClean="0">
                  <a:cs typeface="+mj-cs"/>
                </a:rPr>
                <a:t>3.เลือกเติมรูปภาพและผิว</a:t>
              </a:r>
            </a:p>
            <a:p>
              <a:r>
                <a:rPr lang="th-TH" dirty="0" smtClean="0">
                  <a:cs typeface="+mj-cs"/>
                </a:rPr>
                <a:t>4.แทรกรูปภาพจาก</a:t>
              </a:r>
              <a:r>
                <a:rPr lang="th-TH" dirty="0" smtClean="0">
                  <a:cs typeface="+mj-cs"/>
                  <a:sym typeface="Wingdings" panose="05000000000000000000" pitchFamily="2" charset="2"/>
                </a:rPr>
                <a:t>ไฟล์</a:t>
              </a:r>
            </a:p>
            <a:p>
              <a:r>
                <a:rPr lang="th-TH" dirty="0" smtClean="0">
                  <a:cs typeface="+mj-cs"/>
                  <a:sym typeface="Wingdings" panose="05000000000000000000" pitchFamily="2" charset="2"/>
                </a:rPr>
                <a:t>5.เลือกรูปภาพของตัวเองในคอมพิวเตอร์</a:t>
              </a:r>
              <a:endParaRPr lang="en-US" dirty="0"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323975"/>
            <a:ext cx="5048250" cy="725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4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2" y="1083651"/>
            <a:ext cx="5909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cs typeface="+mj-cs"/>
              </a:rPr>
              <a:t>ให้คุณครูดาวน์โหลดไฟล์ฟอร์มข้อมูลครูโรงเรียนท่าข้ามวิทยา-2563ในเว็บไซต์ของโรงเรียน(</a:t>
            </a:r>
            <a:r>
              <a:rPr lang="en-US" sz="2800" dirty="0">
                <a:cs typeface="+mj-cs"/>
              </a:rPr>
              <a:t>www.thakham.ac.th)</a:t>
            </a:r>
            <a:r>
              <a:rPr lang="th-TH" sz="2800" dirty="0">
                <a:cs typeface="+mj-cs"/>
              </a:rPr>
              <a:t>แล้วให้ครูแทรกรูปภาพ(ข้าราชการครู(รูปชุดขาว)/บุคลากรต่างๆ(รูปชุดสูท) ภาพกิจกรรม ข้อมูลต่าง ๆ พร้อมสแกน</a:t>
            </a:r>
            <a:r>
              <a:rPr lang="th-TH" sz="2800" dirty="0" err="1">
                <a:cs typeface="+mj-cs"/>
              </a:rPr>
              <a:t>ลายเซ็นต์</a:t>
            </a:r>
            <a:r>
              <a:rPr lang="th-TH" sz="2800" dirty="0">
                <a:cs typeface="+mj-cs"/>
              </a:rPr>
              <a:t>ลงในฟอร์มด้วยนะคะ แล้วให้คุณครูส่งมาทางอีเมล์ </a:t>
            </a:r>
            <a:r>
              <a:rPr lang="en-US" sz="2800" dirty="0" smtClean="0">
                <a:cs typeface="+mj-cs"/>
                <a:hlinkClick r:id="rId2"/>
              </a:rPr>
              <a:t>thakham001@gmail.com</a:t>
            </a:r>
            <a:endParaRPr lang="th-TH" sz="2800" dirty="0" smtClean="0">
              <a:cs typeface="+mj-cs"/>
            </a:endParaRPr>
          </a:p>
          <a:p>
            <a:r>
              <a:rPr lang="th-TH" sz="2800" dirty="0" smtClean="0">
                <a:cs typeface="+mj-cs"/>
              </a:rPr>
              <a:t>ภายในวันจันทร์ ที่ 15 กุมภาพันธ์ 2564 เพื่อรวบรวมส่งผู้อำนวยการคะ</a:t>
            </a:r>
            <a:endParaRPr lang="en-US" sz="2800" dirty="0">
              <a:cs typeface="+mj-cs"/>
            </a:endParaRPr>
          </a:p>
          <a:p>
            <a:r>
              <a:rPr lang="en-US" sz="2800" dirty="0">
                <a:cs typeface="+mj-cs"/>
              </a:rPr>
              <a:t/>
            </a:r>
            <a:br>
              <a:rPr lang="en-US" sz="2800" dirty="0">
                <a:cs typeface="+mj-cs"/>
              </a:rPr>
            </a:b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234951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371</Words>
  <Application>Microsoft Office PowerPoint</Application>
  <PresentationFormat>กระดาษ A4 (210x297 มม.)</PresentationFormat>
  <Paragraphs>61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3" baseType="lpstr">
      <vt:lpstr>Angsana New</vt:lpstr>
      <vt:lpstr>Arial</vt:lpstr>
      <vt:lpstr>Calibri</vt:lpstr>
      <vt:lpstr>Calibri Light</vt:lpstr>
      <vt:lpstr>Cordia New</vt:lpstr>
      <vt:lpstr>TH SarabunPSK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Lenovo</cp:lastModifiedBy>
  <cp:revision>44</cp:revision>
  <dcterms:created xsi:type="dcterms:W3CDTF">2020-03-10T11:16:59Z</dcterms:created>
  <dcterms:modified xsi:type="dcterms:W3CDTF">2021-09-01T12:21:16Z</dcterms:modified>
</cp:coreProperties>
</file>