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6" r:id="rId3"/>
  </p:sldIdLst>
  <p:sldSz cx="9906000" cy="6858000" type="A4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120" d="100"/>
          <a:sy n="120" d="100"/>
        </p:scale>
        <p:origin x="-276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A19C0-E811-4B99-827D-9E54011ECF0D}" type="datetimeFigureOut">
              <a:rPr lang="th-TH" smtClean="0"/>
              <a:pPr/>
              <a:t>09/10/60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0020-1611-458A-A35C-261C3A5B8F3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A19C0-E811-4B99-827D-9E54011ECF0D}" type="datetimeFigureOut">
              <a:rPr lang="th-TH" smtClean="0"/>
              <a:pPr/>
              <a:t>09/10/60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0020-1611-458A-A35C-261C3A5B8F3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A19C0-E811-4B99-827D-9E54011ECF0D}" type="datetimeFigureOut">
              <a:rPr lang="th-TH" smtClean="0"/>
              <a:pPr/>
              <a:t>09/10/60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0020-1611-458A-A35C-261C3A5B8F3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A19C0-E811-4B99-827D-9E54011ECF0D}" type="datetimeFigureOut">
              <a:rPr lang="th-TH" smtClean="0"/>
              <a:pPr/>
              <a:t>09/10/60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0020-1611-458A-A35C-261C3A5B8F3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A19C0-E811-4B99-827D-9E54011ECF0D}" type="datetimeFigureOut">
              <a:rPr lang="th-TH" smtClean="0"/>
              <a:pPr/>
              <a:t>09/10/60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0020-1611-458A-A35C-261C3A5B8F3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A19C0-E811-4B99-827D-9E54011ECF0D}" type="datetimeFigureOut">
              <a:rPr lang="th-TH" smtClean="0"/>
              <a:pPr/>
              <a:t>09/10/60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0020-1611-458A-A35C-261C3A5B8F3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A19C0-E811-4B99-827D-9E54011ECF0D}" type="datetimeFigureOut">
              <a:rPr lang="th-TH" smtClean="0"/>
              <a:pPr/>
              <a:t>09/10/60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0020-1611-458A-A35C-261C3A5B8F3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A19C0-E811-4B99-827D-9E54011ECF0D}" type="datetimeFigureOut">
              <a:rPr lang="th-TH" smtClean="0"/>
              <a:pPr/>
              <a:t>09/10/60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0020-1611-458A-A35C-261C3A5B8F3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A19C0-E811-4B99-827D-9E54011ECF0D}" type="datetimeFigureOut">
              <a:rPr lang="th-TH" smtClean="0"/>
              <a:pPr/>
              <a:t>09/10/60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0020-1611-458A-A35C-261C3A5B8F3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A19C0-E811-4B99-827D-9E54011ECF0D}" type="datetimeFigureOut">
              <a:rPr lang="th-TH" smtClean="0"/>
              <a:pPr/>
              <a:t>09/10/60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0020-1611-458A-A35C-261C3A5B8F3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A19C0-E811-4B99-827D-9E54011ECF0D}" type="datetimeFigureOut">
              <a:rPr lang="th-TH" smtClean="0"/>
              <a:pPr/>
              <a:t>09/10/60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0020-1611-458A-A35C-261C3A5B8F3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A19C0-E811-4B99-827D-9E54011ECF0D}" type="datetimeFigureOut">
              <a:rPr lang="th-TH" smtClean="0"/>
              <a:pPr/>
              <a:t>09/10/60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D0020-1611-458A-A35C-261C3A5B8F31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52670" y="0"/>
            <a:ext cx="54585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1400" dirty="0" smtClean="0"/>
              <a:t>แผนการจัดการเรียนรู้ รูปแบบ </a:t>
            </a:r>
            <a:r>
              <a:rPr lang="en-US" sz="1400" dirty="0" smtClean="0"/>
              <a:t>Active Learning</a:t>
            </a:r>
            <a:endParaRPr lang="th-TH" sz="1400" dirty="0" smtClean="0"/>
          </a:p>
          <a:p>
            <a:pPr algn="ctr"/>
            <a:r>
              <a:rPr lang="th-TH" sz="1400" dirty="0" smtClean="0"/>
              <a:t>กลุ่มสาระการเรียนรู้......................... รายวิชา.................................... ระดับชั้น............... จำนวน......... ชั่วโมง</a:t>
            </a:r>
          </a:p>
        </p:txBody>
      </p:sp>
      <p:sp>
        <p:nvSpPr>
          <p:cNvPr id="3" name="Rectangle 2"/>
          <p:cNvSpPr/>
          <p:nvPr/>
        </p:nvSpPr>
        <p:spPr>
          <a:xfrm>
            <a:off x="166654" y="500042"/>
            <a:ext cx="9572692" cy="300039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261577" y="1999843"/>
            <a:ext cx="3000396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6654" y="571480"/>
            <a:ext cx="46185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ชื่อหน่วยการเรียนรู้           มาตรฐานการเรียนรู้               ตัวชี้วัดหรือผลการเรียนรู้ที่คาดหวัง</a:t>
            </a:r>
            <a:endParaRPr lang="th-TH" sz="1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66654" y="928670"/>
            <a:ext cx="9572692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1310059" y="1999843"/>
            <a:ext cx="3000396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3167447" y="1999843"/>
            <a:ext cx="3000396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739215" y="1999843"/>
            <a:ext cx="3000396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>
            <a:off x="4667248" y="714356"/>
            <a:ext cx="257176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310190" y="500042"/>
            <a:ext cx="1159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พฤติกรรมการเรียนรู้</a:t>
            </a:r>
            <a:endParaRPr lang="th-TH" sz="1400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4131860" y="2107000"/>
            <a:ext cx="2786082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989116" y="2107000"/>
            <a:ext cx="2786082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667248" y="714356"/>
            <a:ext cx="874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Knowledge</a:t>
            </a:r>
            <a:endParaRPr lang="th-TH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5595942" y="714356"/>
            <a:ext cx="6832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Practice</a:t>
            </a:r>
            <a:endParaRPr lang="th-TH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6453198" y="714356"/>
            <a:ext cx="6947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Attitude</a:t>
            </a:r>
            <a:endParaRPr lang="th-TH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8024834" y="571480"/>
            <a:ext cx="1069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กิจกรรมการเรียนรู้</a:t>
            </a:r>
            <a:endParaRPr lang="th-TH" sz="1400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166654" y="1142984"/>
            <a:ext cx="9572692" cy="1588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66654" y="1357298"/>
            <a:ext cx="9572692" cy="1588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66654" y="1571612"/>
            <a:ext cx="9572692" cy="1588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6654" y="1785926"/>
            <a:ext cx="9572692" cy="1588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66654" y="2000240"/>
            <a:ext cx="9572692" cy="1588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66654" y="2214554"/>
            <a:ext cx="9572692" cy="1588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66654" y="2428868"/>
            <a:ext cx="9572692" cy="1588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66654" y="2643182"/>
            <a:ext cx="9572692" cy="1588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66654" y="2857496"/>
            <a:ext cx="9572692" cy="1588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66654" y="3071810"/>
            <a:ext cx="9572692" cy="1588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6654" y="3286124"/>
            <a:ext cx="9572692" cy="1588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166654" y="3571876"/>
            <a:ext cx="9572692" cy="292895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49" name="Straight Connector 48"/>
          <p:cNvCxnSpPr/>
          <p:nvPr/>
        </p:nvCxnSpPr>
        <p:spPr>
          <a:xfrm rot="5400000">
            <a:off x="417084" y="5035958"/>
            <a:ext cx="2928958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166654" y="4000504"/>
            <a:ext cx="9572692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23844" y="3643314"/>
            <a:ext cx="10134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ภาระงาน/ชิ้นงาน</a:t>
            </a:r>
            <a:endParaRPr lang="th-TH" sz="1400" dirty="0"/>
          </a:p>
        </p:txBody>
      </p:sp>
      <p:cxnSp>
        <p:nvCxnSpPr>
          <p:cNvPr id="53" name="Straight Connector 52"/>
          <p:cNvCxnSpPr/>
          <p:nvPr/>
        </p:nvCxnSpPr>
        <p:spPr>
          <a:xfrm rot="5400000">
            <a:off x="2203034" y="5035958"/>
            <a:ext cx="2928958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166918" y="3571876"/>
            <a:ext cx="11993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 แนวทางการประเมิน</a:t>
            </a:r>
            <a:endParaRPr lang="th-TH" sz="1400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1881166" y="3786190"/>
            <a:ext cx="1785950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1452935" y="5143115"/>
            <a:ext cx="2714644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881166" y="3786190"/>
            <a:ext cx="9893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dirty="0" smtClean="0"/>
              <a:t>วิธีการ/กระบวนการ</a:t>
            </a:r>
            <a:endParaRPr lang="th-TH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2738422" y="3786190"/>
            <a:ext cx="9348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dirty="0" smtClean="0"/>
              <a:t> ผลงาน/นวัตกรรม</a:t>
            </a:r>
            <a:endParaRPr lang="th-TH" sz="1200" dirty="0"/>
          </a:p>
        </p:txBody>
      </p:sp>
      <p:cxnSp>
        <p:nvCxnSpPr>
          <p:cNvPr id="63" name="Straight Connector 62"/>
          <p:cNvCxnSpPr/>
          <p:nvPr/>
        </p:nvCxnSpPr>
        <p:spPr>
          <a:xfrm rot="5400000">
            <a:off x="3631794" y="5035958"/>
            <a:ext cx="2928958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881430" y="3643314"/>
            <a:ext cx="10182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เครื่องมือประเมิน</a:t>
            </a:r>
            <a:endParaRPr lang="th-TH" sz="1400" dirty="0"/>
          </a:p>
        </p:txBody>
      </p:sp>
      <p:cxnSp>
        <p:nvCxnSpPr>
          <p:cNvPr id="66" name="Straight Connector 65"/>
          <p:cNvCxnSpPr/>
          <p:nvPr/>
        </p:nvCxnSpPr>
        <p:spPr>
          <a:xfrm>
            <a:off x="5095876" y="3786190"/>
            <a:ext cx="3000396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>
            <a:off x="6632190" y="5035958"/>
            <a:ext cx="2928958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024570" y="3571876"/>
            <a:ext cx="1608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เกณฑ์การประเมิน(</a:t>
            </a:r>
            <a:r>
              <a:rPr lang="en-US" sz="1200" dirty="0" smtClean="0"/>
              <a:t>Rubrics</a:t>
            </a:r>
            <a:r>
              <a:rPr lang="th-TH" sz="1400" dirty="0" smtClean="0"/>
              <a:t>)</a:t>
            </a:r>
            <a:endParaRPr lang="th-TH" sz="1400" dirty="0"/>
          </a:p>
        </p:txBody>
      </p:sp>
      <p:cxnSp>
        <p:nvCxnSpPr>
          <p:cNvPr id="69" name="Straight Connector 68"/>
          <p:cNvCxnSpPr/>
          <p:nvPr/>
        </p:nvCxnSpPr>
        <p:spPr>
          <a:xfrm rot="5400000">
            <a:off x="4596207" y="5143115"/>
            <a:ext cx="2714644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80968" y="6500834"/>
            <a:ext cx="1922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dirty="0" smtClean="0"/>
              <a:t>ลงชื่อ........................................ครูผู้สอน</a:t>
            </a:r>
          </a:p>
          <a:p>
            <a:r>
              <a:rPr lang="th-TH" sz="1200" dirty="0" smtClean="0"/>
              <a:t>       (........................................)</a:t>
            </a:r>
            <a:endParaRPr lang="th-TH" sz="1200" dirty="0"/>
          </a:p>
        </p:txBody>
      </p:sp>
      <p:sp>
        <p:nvSpPr>
          <p:cNvPr id="79" name="TextBox 78"/>
          <p:cNvSpPr txBox="1"/>
          <p:nvPr/>
        </p:nvSpPr>
        <p:spPr>
          <a:xfrm>
            <a:off x="2381232" y="6500834"/>
            <a:ext cx="2270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dirty="0" smtClean="0"/>
              <a:t>ลงชื่อ........................................หัวหน้ากลุ่มสาระฯ</a:t>
            </a:r>
          </a:p>
          <a:p>
            <a:r>
              <a:rPr lang="th-TH" sz="1200" dirty="0" smtClean="0"/>
              <a:t>       (........................................)</a:t>
            </a:r>
            <a:endParaRPr lang="th-TH" sz="1200" dirty="0"/>
          </a:p>
        </p:txBody>
      </p:sp>
      <p:sp>
        <p:nvSpPr>
          <p:cNvPr id="80" name="TextBox 79"/>
          <p:cNvSpPr txBox="1"/>
          <p:nvPr/>
        </p:nvSpPr>
        <p:spPr>
          <a:xfrm>
            <a:off x="4881562" y="6500834"/>
            <a:ext cx="2007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dirty="0" smtClean="0"/>
              <a:t>ลงชื่อ........................................ฝ่ายวิชาการ</a:t>
            </a:r>
          </a:p>
          <a:p>
            <a:r>
              <a:rPr lang="th-TH" sz="1200" dirty="0" smtClean="0"/>
              <a:t>       (........................................)</a:t>
            </a:r>
            <a:endParaRPr lang="th-TH" sz="1200" dirty="0"/>
          </a:p>
        </p:txBody>
      </p:sp>
      <p:sp>
        <p:nvSpPr>
          <p:cNvPr id="81" name="TextBox 80"/>
          <p:cNvSpPr txBox="1"/>
          <p:nvPr/>
        </p:nvSpPr>
        <p:spPr>
          <a:xfrm>
            <a:off x="7239016" y="6500834"/>
            <a:ext cx="2356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dirty="0" smtClean="0"/>
              <a:t>ลงชื่อ........................................ผู้อำนวยการโรงเรียน</a:t>
            </a:r>
          </a:p>
          <a:p>
            <a:r>
              <a:rPr lang="th-TH" sz="1200" dirty="0" smtClean="0"/>
              <a:t>       (........................................)</a:t>
            </a:r>
            <a:endParaRPr lang="th-TH" sz="1200" dirty="0"/>
          </a:p>
        </p:txBody>
      </p:sp>
      <p:sp>
        <p:nvSpPr>
          <p:cNvPr id="82" name="TextBox 81"/>
          <p:cNvSpPr txBox="1"/>
          <p:nvPr/>
        </p:nvSpPr>
        <p:spPr>
          <a:xfrm>
            <a:off x="5095876" y="3786190"/>
            <a:ext cx="867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ระดับคุณภาพ</a:t>
            </a:r>
            <a:endParaRPr lang="th-TH" sz="1400" dirty="0"/>
          </a:p>
        </p:txBody>
      </p:sp>
      <p:sp>
        <p:nvSpPr>
          <p:cNvPr id="83" name="TextBox 82"/>
          <p:cNvSpPr txBox="1"/>
          <p:nvPr/>
        </p:nvSpPr>
        <p:spPr>
          <a:xfrm>
            <a:off x="6667512" y="3786190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รายการ</a:t>
            </a:r>
            <a:endParaRPr lang="th-TH" sz="1400" dirty="0"/>
          </a:p>
        </p:txBody>
      </p:sp>
      <p:sp>
        <p:nvSpPr>
          <p:cNvPr id="84" name="TextBox 83"/>
          <p:cNvSpPr txBox="1"/>
          <p:nvPr/>
        </p:nvSpPr>
        <p:spPr>
          <a:xfrm>
            <a:off x="8667776" y="3643314"/>
            <a:ext cx="663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หมายเหตุ</a:t>
            </a:r>
            <a:endParaRPr lang="th-TH" sz="1400" dirty="0"/>
          </a:p>
        </p:txBody>
      </p:sp>
      <p:cxnSp>
        <p:nvCxnSpPr>
          <p:cNvPr id="85" name="Straight Connector 84"/>
          <p:cNvCxnSpPr/>
          <p:nvPr/>
        </p:nvCxnSpPr>
        <p:spPr>
          <a:xfrm>
            <a:off x="166654" y="4214818"/>
            <a:ext cx="9572692" cy="1588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166654" y="4429132"/>
            <a:ext cx="9572692" cy="1588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166654" y="4643446"/>
            <a:ext cx="9572692" cy="1588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166654" y="4857760"/>
            <a:ext cx="9572692" cy="1588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166654" y="5072074"/>
            <a:ext cx="9572692" cy="1588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166654" y="5286388"/>
            <a:ext cx="9572692" cy="1588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166654" y="5500702"/>
            <a:ext cx="9572692" cy="1588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166654" y="5715016"/>
            <a:ext cx="9572692" cy="1588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166654" y="5929330"/>
            <a:ext cx="9572692" cy="1588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166654" y="6143644"/>
            <a:ext cx="9572692" cy="1588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66654" y="6357958"/>
            <a:ext cx="9572692" cy="1588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52670" y="0"/>
            <a:ext cx="4725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1400" dirty="0" smtClean="0"/>
              <a:t>แผนการจัดการเรียนรู้ รูปแบบ </a:t>
            </a:r>
            <a:r>
              <a:rPr lang="en-US" sz="1400" dirty="0" smtClean="0"/>
              <a:t>Active Learning</a:t>
            </a:r>
            <a:endParaRPr lang="th-TH" sz="1400" dirty="0" smtClean="0"/>
          </a:p>
          <a:p>
            <a:pPr algn="ctr"/>
            <a:r>
              <a:rPr lang="th-TH" sz="1400" dirty="0" smtClean="0"/>
              <a:t>กลุ่มสาระการเรียนรู้.    วิทยาศาสตร์    รายวิชา ฟิสิกส์ 4     ระดับชั้น. ม.6/1  จำนวน.. 2 . ชั่วโมง</a:t>
            </a:r>
          </a:p>
        </p:txBody>
      </p:sp>
      <p:sp>
        <p:nvSpPr>
          <p:cNvPr id="3" name="Rectangle 2"/>
          <p:cNvSpPr/>
          <p:nvPr/>
        </p:nvSpPr>
        <p:spPr>
          <a:xfrm>
            <a:off x="166654" y="500042"/>
            <a:ext cx="9572692" cy="300039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261577" y="1999843"/>
            <a:ext cx="3000396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6654" y="571480"/>
            <a:ext cx="46185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ชื่อหน่วยการเรียนรู้           มาตรฐานการเรียนรู้               ตัวชี้วัดหรือผลการเรียนรู้ที่คาดหวัง</a:t>
            </a:r>
            <a:endParaRPr lang="th-TH" sz="1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66654" y="928670"/>
            <a:ext cx="9572692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1310059" y="1999843"/>
            <a:ext cx="3000396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3167447" y="1999843"/>
            <a:ext cx="3000396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739215" y="1999843"/>
            <a:ext cx="3000396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>
            <a:off x="4667248" y="714356"/>
            <a:ext cx="257176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310190" y="500042"/>
            <a:ext cx="1159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พฤติกรรมการเรียนรู้</a:t>
            </a:r>
            <a:endParaRPr lang="th-TH" sz="1400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4131860" y="2107000"/>
            <a:ext cx="2786082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989116" y="2107000"/>
            <a:ext cx="2786082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667248" y="714356"/>
            <a:ext cx="874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Knowledge</a:t>
            </a:r>
            <a:endParaRPr lang="th-TH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5595942" y="714356"/>
            <a:ext cx="6832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Practice</a:t>
            </a:r>
            <a:endParaRPr lang="th-TH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6453198" y="714356"/>
            <a:ext cx="6947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Attitude</a:t>
            </a:r>
            <a:endParaRPr lang="th-TH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8024834" y="571480"/>
            <a:ext cx="1069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กิจกรรมการเรียนรู้</a:t>
            </a:r>
            <a:endParaRPr lang="th-TH" sz="1400" dirty="0"/>
          </a:p>
        </p:txBody>
      </p:sp>
      <p:sp>
        <p:nvSpPr>
          <p:cNvPr id="48" name="Rectangle 47"/>
          <p:cNvSpPr/>
          <p:nvPr/>
        </p:nvSpPr>
        <p:spPr>
          <a:xfrm>
            <a:off x="166654" y="3571876"/>
            <a:ext cx="9572692" cy="292895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49" name="Straight Connector 48"/>
          <p:cNvCxnSpPr/>
          <p:nvPr/>
        </p:nvCxnSpPr>
        <p:spPr>
          <a:xfrm rot="5400000">
            <a:off x="417084" y="5035958"/>
            <a:ext cx="2928958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166654" y="4000504"/>
            <a:ext cx="9572692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23844" y="3643314"/>
            <a:ext cx="10134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ภาระงาน/ชิ้นงาน</a:t>
            </a:r>
            <a:endParaRPr lang="th-TH" sz="1400" dirty="0"/>
          </a:p>
        </p:txBody>
      </p:sp>
      <p:cxnSp>
        <p:nvCxnSpPr>
          <p:cNvPr id="53" name="Straight Connector 52"/>
          <p:cNvCxnSpPr/>
          <p:nvPr/>
        </p:nvCxnSpPr>
        <p:spPr>
          <a:xfrm rot="5400000">
            <a:off x="2203034" y="5035958"/>
            <a:ext cx="2928958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166918" y="3571876"/>
            <a:ext cx="11993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 แนวทางการประเมิน</a:t>
            </a:r>
            <a:endParaRPr lang="th-TH" sz="1400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1881166" y="3786190"/>
            <a:ext cx="1785950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1452935" y="5143115"/>
            <a:ext cx="2714644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881166" y="3786190"/>
            <a:ext cx="9893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dirty="0" smtClean="0"/>
              <a:t>วิธีการ/กระบวนการ</a:t>
            </a:r>
            <a:endParaRPr lang="th-TH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2738422" y="3786190"/>
            <a:ext cx="9348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dirty="0" smtClean="0"/>
              <a:t> ผลงาน/นวัตกรรม</a:t>
            </a:r>
            <a:endParaRPr lang="th-TH" sz="1200" dirty="0"/>
          </a:p>
        </p:txBody>
      </p:sp>
      <p:cxnSp>
        <p:nvCxnSpPr>
          <p:cNvPr id="63" name="Straight Connector 62"/>
          <p:cNvCxnSpPr/>
          <p:nvPr/>
        </p:nvCxnSpPr>
        <p:spPr>
          <a:xfrm rot="5400000">
            <a:off x="3631794" y="5035958"/>
            <a:ext cx="2928958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881430" y="3643314"/>
            <a:ext cx="10182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เครื่องมือประเมิน</a:t>
            </a:r>
            <a:endParaRPr lang="th-TH" sz="1400" dirty="0"/>
          </a:p>
        </p:txBody>
      </p:sp>
      <p:cxnSp>
        <p:nvCxnSpPr>
          <p:cNvPr id="66" name="Straight Connector 65"/>
          <p:cNvCxnSpPr/>
          <p:nvPr/>
        </p:nvCxnSpPr>
        <p:spPr>
          <a:xfrm>
            <a:off x="5095876" y="3786190"/>
            <a:ext cx="3000396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>
            <a:off x="6632190" y="5035958"/>
            <a:ext cx="2928958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024570" y="3571876"/>
            <a:ext cx="1608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เกณฑ์การประเมิน(</a:t>
            </a:r>
            <a:r>
              <a:rPr lang="en-US" sz="1200" dirty="0" smtClean="0"/>
              <a:t>Rubrics</a:t>
            </a:r>
            <a:r>
              <a:rPr lang="th-TH" sz="1400" dirty="0" smtClean="0"/>
              <a:t>)</a:t>
            </a:r>
            <a:endParaRPr lang="th-TH" sz="1400" dirty="0"/>
          </a:p>
        </p:txBody>
      </p:sp>
      <p:cxnSp>
        <p:nvCxnSpPr>
          <p:cNvPr id="69" name="Straight Connector 68"/>
          <p:cNvCxnSpPr/>
          <p:nvPr/>
        </p:nvCxnSpPr>
        <p:spPr>
          <a:xfrm rot="5400000">
            <a:off x="4596207" y="5143115"/>
            <a:ext cx="2714644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80968" y="6500834"/>
            <a:ext cx="1922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dirty="0" smtClean="0"/>
              <a:t>ลงชื่อ........................................ครูผู้สอน</a:t>
            </a:r>
          </a:p>
          <a:p>
            <a:r>
              <a:rPr lang="th-TH" sz="1200" dirty="0" smtClean="0"/>
              <a:t>       (........................................)</a:t>
            </a:r>
            <a:endParaRPr lang="th-TH" sz="1200" dirty="0"/>
          </a:p>
        </p:txBody>
      </p:sp>
      <p:sp>
        <p:nvSpPr>
          <p:cNvPr id="79" name="TextBox 78"/>
          <p:cNvSpPr txBox="1"/>
          <p:nvPr/>
        </p:nvSpPr>
        <p:spPr>
          <a:xfrm>
            <a:off x="2381232" y="6500834"/>
            <a:ext cx="2270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dirty="0" smtClean="0"/>
              <a:t>ลงชื่อ........................................หัวหน้ากลุ่มสาระฯ</a:t>
            </a:r>
          </a:p>
          <a:p>
            <a:r>
              <a:rPr lang="th-TH" sz="1200" dirty="0" smtClean="0"/>
              <a:t>       (........................................)</a:t>
            </a:r>
            <a:endParaRPr lang="th-TH" sz="1200" dirty="0"/>
          </a:p>
        </p:txBody>
      </p:sp>
      <p:sp>
        <p:nvSpPr>
          <p:cNvPr id="80" name="TextBox 79"/>
          <p:cNvSpPr txBox="1"/>
          <p:nvPr/>
        </p:nvSpPr>
        <p:spPr>
          <a:xfrm>
            <a:off x="4881562" y="6500834"/>
            <a:ext cx="2007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dirty="0" smtClean="0"/>
              <a:t>ลงชื่อ........................................ฝ่ายวิชาการ</a:t>
            </a:r>
          </a:p>
          <a:p>
            <a:r>
              <a:rPr lang="th-TH" sz="1200" dirty="0" smtClean="0"/>
              <a:t>       (........................................)</a:t>
            </a:r>
            <a:endParaRPr lang="th-TH" sz="1200" dirty="0"/>
          </a:p>
        </p:txBody>
      </p:sp>
      <p:sp>
        <p:nvSpPr>
          <p:cNvPr id="81" name="TextBox 80"/>
          <p:cNvSpPr txBox="1"/>
          <p:nvPr/>
        </p:nvSpPr>
        <p:spPr>
          <a:xfrm>
            <a:off x="7239016" y="6500834"/>
            <a:ext cx="2356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dirty="0" smtClean="0"/>
              <a:t>ลงชื่อ........................................ผู้อำนวยการโรงเรียน</a:t>
            </a:r>
          </a:p>
          <a:p>
            <a:r>
              <a:rPr lang="th-TH" sz="1200" dirty="0" smtClean="0"/>
              <a:t>       (........................................)</a:t>
            </a:r>
            <a:endParaRPr lang="th-TH" sz="1200" dirty="0"/>
          </a:p>
        </p:txBody>
      </p:sp>
      <p:sp>
        <p:nvSpPr>
          <p:cNvPr id="82" name="TextBox 81"/>
          <p:cNvSpPr txBox="1"/>
          <p:nvPr/>
        </p:nvSpPr>
        <p:spPr>
          <a:xfrm>
            <a:off x="5095876" y="3786190"/>
            <a:ext cx="867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ระดับคุณภาพ</a:t>
            </a:r>
            <a:endParaRPr lang="th-TH" sz="1400" dirty="0"/>
          </a:p>
        </p:txBody>
      </p:sp>
      <p:sp>
        <p:nvSpPr>
          <p:cNvPr id="83" name="TextBox 82"/>
          <p:cNvSpPr txBox="1"/>
          <p:nvPr/>
        </p:nvSpPr>
        <p:spPr>
          <a:xfrm>
            <a:off x="6667512" y="3786190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รายการ</a:t>
            </a:r>
            <a:endParaRPr lang="th-TH" sz="1400" dirty="0"/>
          </a:p>
        </p:txBody>
      </p:sp>
      <p:sp>
        <p:nvSpPr>
          <p:cNvPr id="84" name="TextBox 83"/>
          <p:cNvSpPr txBox="1"/>
          <p:nvPr/>
        </p:nvSpPr>
        <p:spPr>
          <a:xfrm>
            <a:off x="8667776" y="3643314"/>
            <a:ext cx="663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หมายเหตุ</a:t>
            </a:r>
            <a:endParaRPr lang="th-TH" sz="1400" dirty="0"/>
          </a:p>
        </p:txBody>
      </p:sp>
      <p:sp>
        <p:nvSpPr>
          <p:cNvPr id="65" name="TextBox 64"/>
          <p:cNvSpPr txBox="1"/>
          <p:nvPr/>
        </p:nvSpPr>
        <p:spPr>
          <a:xfrm>
            <a:off x="309530" y="928670"/>
            <a:ext cx="8980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b="1" dirty="0" smtClean="0"/>
              <a:t>เรือแรงดันน้ำ</a:t>
            </a:r>
            <a:endParaRPr lang="th-TH" sz="1400" b="1" dirty="0"/>
          </a:p>
        </p:txBody>
      </p: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1238224" y="928670"/>
            <a:ext cx="153279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1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rdiaUPC" pitchFamily="34" charset="-34"/>
                <a:cs typeface="CordiaUPC" pitchFamily="34" charset="-34"/>
              </a:rPr>
              <a:t>มาตรฐาน  </a:t>
            </a:r>
            <a:r>
              <a:rPr lang="th-TH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rdiaUPC" pitchFamily="34" charset="-34"/>
                <a:cs typeface="CordiaUPC" pitchFamily="34" charset="-34"/>
              </a:rPr>
              <a:t>ว 5.1</a:t>
            </a:r>
            <a:r>
              <a:rPr lang="th-TH" sz="1400" dirty="0">
                <a:latin typeface="CordiaUPC" pitchFamily="34" charset="-34"/>
                <a:cs typeface="CordiaUPC" pitchFamily="34" charset="-34"/>
              </a:rPr>
              <a:t>  </a:t>
            </a:r>
            <a:r>
              <a:rPr lang="en-US" sz="1400" dirty="0" smtClean="0">
                <a:latin typeface="CordiaUPC" pitchFamily="34" charset="-34"/>
                <a:cs typeface="CordiaUPC" pitchFamily="34" charset="-34"/>
              </a:rPr>
              <a:t>:</a:t>
            </a:r>
          </a:p>
          <a:p>
            <a:r>
              <a:rPr lang="en-US" sz="1400" dirty="0" smtClean="0">
                <a:latin typeface="CordiaUPC" pitchFamily="34" charset="-34"/>
                <a:cs typeface="CordiaUPC" pitchFamily="34" charset="-34"/>
              </a:rPr>
              <a:t> </a:t>
            </a:r>
            <a:r>
              <a:rPr lang="en-US" sz="1400" dirty="0" err="1">
                <a:latin typeface="CordiaUPC" pitchFamily="34" charset="-34"/>
                <a:cs typeface="CordiaUPC" pitchFamily="34" charset="-34"/>
              </a:rPr>
              <a:t>เข้าใจความสัมพันธ์</a:t>
            </a:r>
            <a:r>
              <a:rPr lang="en-US" sz="1400" dirty="0" err="1" smtClean="0">
                <a:latin typeface="CordiaUPC" pitchFamily="34" charset="-34"/>
                <a:cs typeface="CordiaUPC" pitchFamily="34" charset="-34"/>
              </a:rPr>
              <a:t>ระหว่าง</a:t>
            </a:r>
            <a:endParaRPr lang="en-US" sz="1400" dirty="0" smtClean="0">
              <a:latin typeface="CordiaUPC" pitchFamily="34" charset="-34"/>
              <a:cs typeface="CordiaUPC" pitchFamily="34" charset="-34"/>
            </a:endParaRPr>
          </a:p>
          <a:p>
            <a:r>
              <a:rPr lang="en-US" sz="1400" dirty="0" err="1" smtClean="0">
                <a:latin typeface="CordiaUPC" pitchFamily="34" charset="-34"/>
                <a:cs typeface="CordiaUPC" pitchFamily="34" charset="-34"/>
              </a:rPr>
              <a:t>พลังงาน</a:t>
            </a:r>
            <a:r>
              <a:rPr lang="en-US" sz="1400" dirty="0" err="1">
                <a:latin typeface="CordiaUPC" pitchFamily="34" charset="-34"/>
                <a:cs typeface="CordiaUPC" pitchFamily="34" charset="-34"/>
              </a:rPr>
              <a:t>กับการ</a:t>
            </a:r>
            <a:r>
              <a:rPr lang="en-US" sz="1400" dirty="0" err="1" smtClean="0">
                <a:latin typeface="CordiaUPC" pitchFamily="34" charset="-34"/>
                <a:cs typeface="CordiaUPC" pitchFamily="34" charset="-34"/>
              </a:rPr>
              <a:t>ดำรงช</a:t>
            </a:r>
            <a:r>
              <a:rPr lang="th-TH" sz="1400" dirty="0" smtClean="0">
                <a:latin typeface="CordiaUPC" pitchFamily="34" charset="-34"/>
                <a:cs typeface="CordiaUPC" pitchFamily="34" charset="-34"/>
              </a:rPr>
              <a:t>ี</a:t>
            </a:r>
            <a:r>
              <a:rPr lang="en-US" sz="1400" dirty="0" err="1" smtClean="0">
                <a:latin typeface="CordiaUPC" pitchFamily="34" charset="-34"/>
                <a:cs typeface="CordiaUPC" pitchFamily="34" charset="-34"/>
              </a:rPr>
              <a:t>วิต</a:t>
            </a:r>
            <a:r>
              <a:rPr lang="en-US" sz="1400" dirty="0" smtClean="0">
                <a:latin typeface="CordiaUPC" pitchFamily="34" charset="-34"/>
                <a:cs typeface="CordiaUPC" pitchFamily="34" charset="-34"/>
              </a:rPr>
              <a:t> </a:t>
            </a:r>
          </a:p>
          <a:p>
            <a:r>
              <a:rPr lang="en-US" sz="1400" dirty="0" err="1" smtClean="0">
                <a:latin typeface="CordiaUPC" pitchFamily="34" charset="-34"/>
                <a:cs typeface="CordiaUPC" pitchFamily="34" charset="-34"/>
              </a:rPr>
              <a:t>การ</a:t>
            </a:r>
            <a:r>
              <a:rPr lang="en-US" sz="1400" dirty="0" err="1">
                <a:latin typeface="CordiaUPC" pitchFamily="34" charset="-34"/>
                <a:cs typeface="CordiaUPC" pitchFamily="34" charset="-34"/>
              </a:rPr>
              <a:t>เปลี่ยนรูป</a:t>
            </a:r>
            <a:r>
              <a:rPr lang="en-US" sz="1400" dirty="0" err="1" smtClean="0">
                <a:latin typeface="CordiaUPC" pitchFamily="34" charset="-34"/>
                <a:cs typeface="CordiaUPC" pitchFamily="34" charset="-34"/>
              </a:rPr>
              <a:t>พลังงาน</a:t>
            </a:r>
            <a:endParaRPr lang="en-US" sz="1400" dirty="0" smtClean="0">
              <a:latin typeface="CordiaUPC" pitchFamily="34" charset="-34"/>
              <a:cs typeface="CordiaUPC" pitchFamily="34" charset="-34"/>
            </a:endParaRPr>
          </a:p>
          <a:p>
            <a:r>
              <a:rPr lang="en-US" sz="1400" dirty="0" err="1" smtClean="0">
                <a:latin typeface="CordiaUPC" pitchFamily="34" charset="-34"/>
                <a:cs typeface="CordiaUPC" pitchFamily="34" charset="-34"/>
              </a:rPr>
              <a:t>ปฏิสัมพันธ์ระหว่างสาร</a:t>
            </a:r>
            <a:endParaRPr lang="en-US" sz="1400" dirty="0" smtClean="0">
              <a:latin typeface="CordiaUPC" pitchFamily="34" charset="-34"/>
              <a:cs typeface="CordiaUPC" pitchFamily="34" charset="-34"/>
            </a:endParaRPr>
          </a:p>
          <a:p>
            <a:r>
              <a:rPr lang="en-US" sz="1400" dirty="0" err="1" smtClean="0">
                <a:latin typeface="CordiaUPC" pitchFamily="34" charset="-34"/>
                <a:cs typeface="CordiaUPC" pitchFamily="34" charset="-34"/>
              </a:rPr>
              <a:t>และ</a:t>
            </a:r>
            <a:r>
              <a:rPr lang="en-US" sz="1400" dirty="0" err="1">
                <a:latin typeface="CordiaUPC" pitchFamily="34" charset="-34"/>
                <a:cs typeface="CordiaUPC" pitchFamily="34" charset="-34"/>
              </a:rPr>
              <a:t>พลังงาน</a:t>
            </a:r>
            <a:r>
              <a:rPr lang="en-US" sz="1400" dirty="0">
                <a:latin typeface="CordiaUPC" pitchFamily="34" charset="-34"/>
                <a:cs typeface="CordiaUPC" pitchFamily="34" charset="-34"/>
              </a:rPr>
              <a:t> </a:t>
            </a:r>
            <a:r>
              <a:rPr lang="en-US" sz="1400" dirty="0" err="1">
                <a:latin typeface="CordiaUPC" pitchFamily="34" charset="-34"/>
                <a:cs typeface="CordiaUPC" pitchFamily="34" charset="-34"/>
              </a:rPr>
              <a:t>ผลของ</a:t>
            </a:r>
            <a:r>
              <a:rPr lang="en-US" sz="1400" dirty="0" err="1" smtClean="0">
                <a:latin typeface="CordiaUPC" pitchFamily="34" charset="-34"/>
                <a:cs typeface="CordiaUPC" pitchFamily="34" charset="-34"/>
              </a:rPr>
              <a:t>การใช้</a:t>
            </a:r>
            <a:endParaRPr lang="en-US" sz="1400" dirty="0" smtClean="0">
              <a:latin typeface="CordiaUPC" pitchFamily="34" charset="-34"/>
              <a:cs typeface="CordiaUPC" pitchFamily="34" charset="-34"/>
            </a:endParaRPr>
          </a:p>
          <a:p>
            <a:r>
              <a:rPr lang="en-US" sz="1400" dirty="0" err="1" smtClean="0">
                <a:latin typeface="CordiaUPC" pitchFamily="34" charset="-34"/>
                <a:cs typeface="CordiaUPC" pitchFamily="34" charset="-34"/>
              </a:rPr>
              <a:t>พลังงาน</a:t>
            </a:r>
            <a:r>
              <a:rPr lang="en-US" sz="1400" dirty="0" err="1">
                <a:latin typeface="CordiaUPC" pitchFamily="34" charset="-34"/>
                <a:cs typeface="CordiaUPC" pitchFamily="34" charset="-34"/>
              </a:rPr>
              <a:t>ต่อ</a:t>
            </a:r>
            <a:r>
              <a:rPr lang="en-US" sz="1400" dirty="0" err="1" smtClean="0">
                <a:latin typeface="CordiaUPC" pitchFamily="34" charset="-34"/>
                <a:cs typeface="CordiaUPC" pitchFamily="34" charset="-34"/>
              </a:rPr>
              <a:t>ชีวิตสิ่งแวดล้อม</a:t>
            </a:r>
            <a:endParaRPr lang="en-US" sz="1400" dirty="0" smtClean="0">
              <a:latin typeface="CordiaUPC" pitchFamily="34" charset="-34"/>
              <a:cs typeface="CordiaUPC" pitchFamily="34" charset="-34"/>
            </a:endParaRPr>
          </a:p>
          <a:p>
            <a:r>
              <a:rPr lang="en-US" sz="1400" dirty="0" err="1" smtClean="0">
                <a:latin typeface="CordiaUPC" pitchFamily="34" charset="-34"/>
                <a:cs typeface="CordiaUPC" pitchFamily="34" charset="-34"/>
              </a:rPr>
              <a:t>มีกระบวนการ</a:t>
            </a:r>
            <a:r>
              <a:rPr lang="en-US" sz="1400" dirty="0" smtClean="0">
                <a:latin typeface="CordiaUPC" pitchFamily="34" charset="-34"/>
                <a:cs typeface="CordiaUPC" pitchFamily="34" charset="-34"/>
              </a:rPr>
              <a:t> </a:t>
            </a:r>
            <a:r>
              <a:rPr lang="en-US" sz="1400" dirty="0" err="1" smtClean="0">
                <a:latin typeface="CordiaUPC" pitchFamily="34" charset="-34"/>
                <a:cs typeface="CordiaUPC" pitchFamily="34" charset="-34"/>
              </a:rPr>
              <a:t>สืบเสาะหา</a:t>
            </a:r>
            <a:endParaRPr lang="en-US" sz="1400" dirty="0" smtClean="0">
              <a:latin typeface="CordiaUPC" pitchFamily="34" charset="-34"/>
              <a:cs typeface="CordiaUPC" pitchFamily="34" charset="-34"/>
            </a:endParaRPr>
          </a:p>
          <a:p>
            <a:r>
              <a:rPr lang="en-US" sz="1400" dirty="0" err="1" smtClean="0">
                <a:latin typeface="CordiaUPC" pitchFamily="34" charset="-34"/>
                <a:cs typeface="CordiaUPC" pitchFamily="34" charset="-34"/>
              </a:rPr>
              <a:t>ความรู้</a:t>
            </a:r>
            <a:r>
              <a:rPr lang="en-US" sz="1400" dirty="0" smtClean="0">
                <a:latin typeface="CordiaUPC" pitchFamily="34" charset="-34"/>
                <a:cs typeface="CordiaUPC" pitchFamily="34" charset="-34"/>
              </a:rPr>
              <a:t> </a:t>
            </a:r>
            <a:r>
              <a:rPr lang="en-US" sz="1400" dirty="0" err="1">
                <a:latin typeface="CordiaUPC" pitchFamily="34" charset="-34"/>
                <a:cs typeface="CordiaUPC" pitchFamily="34" charset="-34"/>
              </a:rPr>
              <a:t>สื่อสารสิ่งที่</a:t>
            </a:r>
            <a:r>
              <a:rPr lang="en-US" sz="1400" dirty="0" err="1" smtClean="0">
                <a:latin typeface="CordiaUPC" pitchFamily="34" charset="-34"/>
                <a:cs typeface="CordiaUPC" pitchFamily="34" charset="-34"/>
              </a:rPr>
              <a:t>เรียนนรู้</a:t>
            </a:r>
            <a:endParaRPr lang="en-US" sz="1400" dirty="0" smtClean="0">
              <a:latin typeface="CordiaUPC" pitchFamily="34" charset="-34"/>
              <a:cs typeface="CordiaUPC" pitchFamily="34" charset="-34"/>
            </a:endParaRPr>
          </a:p>
          <a:p>
            <a:r>
              <a:rPr lang="en-US" sz="1400" dirty="0" err="1" smtClean="0">
                <a:latin typeface="CordiaUPC" pitchFamily="34" charset="-34"/>
                <a:cs typeface="CordiaUPC" pitchFamily="34" charset="-34"/>
              </a:rPr>
              <a:t>และ</a:t>
            </a:r>
            <a:r>
              <a:rPr lang="en-US" sz="1400" dirty="0" err="1">
                <a:latin typeface="CordiaUPC" pitchFamily="34" charset="-34"/>
                <a:cs typeface="CordiaUPC" pitchFamily="34" charset="-34"/>
              </a:rPr>
              <a:t>นำไปใช้ประโยชน์</a:t>
            </a:r>
            <a:endParaRPr lang="th-TH" sz="1400" dirty="0">
              <a:latin typeface="CordiaUPC" pitchFamily="34" charset="-34"/>
              <a:cs typeface="CordiaUPC" pitchFamily="34" charset="-34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809860" y="928670"/>
            <a:ext cx="184537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1.สืบค้น ทดลอง และอธิบายปัจจัย</a:t>
            </a:r>
          </a:p>
          <a:p>
            <a:r>
              <a:rPr lang="th-TH" sz="1400" dirty="0" smtClean="0"/>
              <a:t>   ที่มีผลต่อความดันของของเหลว </a:t>
            </a:r>
          </a:p>
          <a:p>
            <a:r>
              <a:rPr lang="th-TH" sz="1400" dirty="0" smtClean="0"/>
              <a:t>   ตลอดจนหลักการของเครื่อง</a:t>
            </a:r>
          </a:p>
          <a:p>
            <a:r>
              <a:rPr lang="th-TH" sz="1400" dirty="0" smtClean="0"/>
              <a:t>   วัดความดันได้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524504" y="928670"/>
            <a:ext cx="872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สืบค้น ทดลอง</a:t>
            </a:r>
          </a:p>
          <a:p>
            <a:r>
              <a:rPr lang="th-TH" sz="1400" dirty="0" smtClean="0"/>
              <a:t> อธิบาย</a:t>
            </a:r>
            <a:endParaRPr lang="th-TH" sz="1400" dirty="0"/>
          </a:p>
        </p:txBody>
      </p:sp>
      <p:pic>
        <p:nvPicPr>
          <p:cNvPr id="75" name="Picture 36" descr="IMG4_001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24" y="2071678"/>
            <a:ext cx="1285884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" name="TextBox 75"/>
          <p:cNvSpPr txBox="1"/>
          <p:nvPr/>
        </p:nvSpPr>
        <p:spPr>
          <a:xfrm>
            <a:off x="7239016" y="928670"/>
            <a:ext cx="2108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u="sng" dirty="0" smtClean="0"/>
              <a:t>ขั้นสร้างความสนใจ-สำรวจและค้นหา</a:t>
            </a:r>
          </a:p>
          <a:p>
            <a:r>
              <a:rPr lang="th-TH" sz="1200" dirty="0" smtClean="0"/>
              <a:t>1. ศึกษาภาพการเคลื่อนที่ของเรือแรงดันน้ำ</a:t>
            </a:r>
          </a:p>
          <a:p>
            <a:r>
              <a:rPr lang="th-TH" sz="1200" dirty="0" smtClean="0"/>
              <a:t>2.วิเคราะห์ปัจจัยที่มีผลต่อการเคลื่อนที่ของเรือ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239016" y="1500174"/>
            <a:ext cx="206338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u="sng" dirty="0" smtClean="0"/>
              <a:t>ขั้นอธิบายและลงข้อสรุป</a:t>
            </a:r>
          </a:p>
          <a:p>
            <a:r>
              <a:rPr lang="th-TH" sz="1200" dirty="0" smtClean="0"/>
              <a:t>3. ออกแบบและทดลอง</a:t>
            </a:r>
          </a:p>
          <a:p>
            <a:r>
              <a:rPr lang="th-TH" sz="1200" dirty="0" smtClean="0"/>
              <a:t>    ปัจจัยที่มีผลต่อประสิทธิภาพเรือแรงดันน้ำ</a:t>
            </a:r>
          </a:p>
          <a:p>
            <a:r>
              <a:rPr lang="th-TH" sz="1200" u="sng" dirty="0" smtClean="0"/>
              <a:t>ขั้นขยายความรู้</a:t>
            </a:r>
          </a:p>
          <a:p>
            <a:r>
              <a:rPr lang="th-TH" sz="1200" dirty="0" smtClean="0"/>
              <a:t>4. อภิปราย และรายงาน</a:t>
            </a:r>
          </a:p>
          <a:p>
            <a:r>
              <a:rPr lang="th-TH" sz="1200" dirty="0" smtClean="0"/>
              <a:t>    ข้อมูลปัจจัยที่มีผลต่อ</a:t>
            </a:r>
          </a:p>
          <a:p>
            <a:r>
              <a:rPr lang="th-TH" sz="1200" dirty="0" smtClean="0"/>
              <a:t>ประสิทธิภาพเรือแรงดันน้ำ</a:t>
            </a:r>
          </a:p>
          <a:p>
            <a:endParaRPr lang="th-TH" sz="1200" u="sng" dirty="0" smtClean="0"/>
          </a:p>
          <a:p>
            <a:r>
              <a:rPr lang="th-TH" sz="1200" u="sng" dirty="0" smtClean="0"/>
              <a:t>ขั้นประเมินและสรุป</a:t>
            </a:r>
          </a:p>
          <a:p>
            <a:r>
              <a:rPr lang="th-TH" sz="1200" dirty="0" smtClean="0"/>
              <a:t>5. เปรียบเทียบและสรุปปัจจัยที่มีผลต่อแรงดัน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66654" y="4000504"/>
            <a:ext cx="184698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th-TH" sz="1400" dirty="0" smtClean="0"/>
              <a:t>1. วิเคราะห์ปัจจัยที่มีผลต่อ</a:t>
            </a:r>
          </a:p>
          <a:p>
            <a:pPr marL="342900" indent="-342900"/>
            <a:r>
              <a:rPr lang="th-TH" sz="1400" dirty="0" smtClean="0"/>
              <a:t>    เรือแรงดันน้ำ</a:t>
            </a:r>
          </a:p>
          <a:p>
            <a:pPr marL="342900" indent="-342900"/>
            <a:r>
              <a:rPr lang="th-TH" sz="1400" dirty="0" smtClean="0"/>
              <a:t>2. ประดิษฐ์เรือแรงดันน้ำโดยใช้</a:t>
            </a:r>
          </a:p>
          <a:p>
            <a:pPr marL="342900" indent="-342900"/>
            <a:r>
              <a:rPr lang="th-TH" sz="1400" dirty="0" smtClean="0"/>
              <a:t>   ปัจจัยที่มีผลต่อประสิทธิภาพเรือ</a:t>
            </a:r>
          </a:p>
          <a:p>
            <a:pPr marL="342900" indent="-342900"/>
            <a:r>
              <a:rPr lang="th-TH" sz="1400" dirty="0" smtClean="0"/>
              <a:t>    มากที่สุด</a:t>
            </a:r>
            <a:endParaRPr lang="th-TH" sz="1400" dirty="0"/>
          </a:p>
        </p:txBody>
      </p:sp>
      <p:sp>
        <p:nvSpPr>
          <p:cNvPr id="97" name="TextBox 96"/>
          <p:cNvSpPr txBox="1"/>
          <p:nvPr/>
        </p:nvSpPr>
        <p:spPr>
          <a:xfrm>
            <a:off x="1881166" y="4000504"/>
            <a:ext cx="90762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1400" dirty="0" smtClean="0"/>
              <a:t>สืบค้น ทดลอง</a:t>
            </a:r>
          </a:p>
          <a:p>
            <a:pPr algn="ctr"/>
            <a:r>
              <a:rPr lang="th-TH" sz="1400" dirty="0" smtClean="0"/>
              <a:t>อธิบาย และ</a:t>
            </a:r>
            <a:endParaRPr lang="th-TH" sz="1400" dirty="0" smtClean="0"/>
          </a:p>
          <a:p>
            <a:pPr algn="ctr"/>
            <a:r>
              <a:rPr lang="th-TH" sz="1400" dirty="0" smtClean="0"/>
              <a:t>วิเคราะห์</a:t>
            </a:r>
            <a:r>
              <a:rPr lang="th-TH" sz="1400" dirty="0" smtClean="0"/>
              <a:t>ปัจจัย</a:t>
            </a:r>
            <a:endParaRPr lang="th-TH" sz="1400" dirty="0"/>
          </a:p>
        </p:txBody>
      </p:sp>
      <p:sp>
        <p:nvSpPr>
          <p:cNvPr id="98" name="TextBox 97"/>
          <p:cNvSpPr txBox="1"/>
          <p:nvPr/>
        </p:nvSpPr>
        <p:spPr>
          <a:xfrm>
            <a:off x="2809860" y="4000504"/>
            <a:ext cx="8162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เรือแรงดันน้ำ</a:t>
            </a:r>
            <a:endParaRPr lang="th-TH" sz="1400" dirty="0"/>
          </a:p>
        </p:txBody>
      </p:sp>
      <p:sp>
        <p:nvSpPr>
          <p:cNvPr id="99" name="TextBox 98"/>
          <p:cNvSpPr txBox="1"/>
          <p:nvPr/>
        </p:nvSpPr>
        <p:spPr>
          <a:xfrm>
            <a:off x="3667116" y="4000504"/>
            <a:ext cx="154882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1.เครื่องมือการวิเคราะห์</a:t>
            </a:r>
          </a:p>
          <a:p>
            <a:r>
              <a:rPr lang="th-TH" sz="1400" dirty="0" smtClean="0"/>
              <a:t>   ปัจจัยเรือแรงดันน้ำ</a:t>
            </a:r>
          </a:p>
          <a:p>
            <a:r>
              <a:rPr lang="th-TH" sz="1400" dirty="0" smtClean="0"/>
              <a:t>2. เกณฑ์การประเมิน</a:t>
            </a:r>
          </a:p>
          <a:p>
            <a:r>
              <a:rPr lang="th-TH" sz="1400" dirty="0" smtClean="0"/>
              <a:t>  ประสิทธิภาพเรือแรงดันน้ำ</a:t>
            </a:r>
            <a:endParaRPr lang="th-TH" sz="1400" dirty="0"/>
          </a:p>
        </p:txBody>
      </p:sp>
      <p:sp>
        <p:nvSpPr>
          <p:cNvPr id="100" name="TextBox 99"/>
          <p:cNvSpPr txBox="1"/>
          <p:nvPr/>
        </p:nvSpPr>
        <p:spPr>
          <a:xfrm>
            <a:off x="5881694" y="4000504"/>
            <a:ext cx="23663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th-TH" sz="1200" dirty="0" smtClean="0"/>
              <a:t>    ใช้กระบวนการกลุ่มวิเคราะห์ปัจจัยที่มีผลต่อ</a:t>
            </a:r>
          </a:p>
          <a:p>
            <a:pPr marL="342900" indent="-342900"/>
            <a:r>
              <a:rPr lang="th-TH" sz="1200" dirty="0" smtClean="0"/>
              <a:t>    ประสิทธิภาพเรือแรงดันน้ำ อธิบายและเลือกปัจจัย</a:t>
            </a:r>
          </a:p>
          <a:p>
            <a:pPr marL="342900" indent="-342900"/>
            <a:r>
              <a:rPr lang="th-TH" sz="1200" dirty="0" smtClean="0"/>
              <a:t>    มีที่ผลต่อคุณภาพเรือแรงดันน้ำ ออกแบบ ทดลอง</a:t>
            </a:r>
          </a:p>
          <a:p>
            <a:pPr marL="342900" indent="-342900"/>
            <a:r>
              <a:rPr lang="th-TH" sz="1200" dirty="0" smtClean="0"/>
              <a:t>    เก็บข้อมูล หาข้อสรุป นำเสนอประสิทธิภาพเรือ</a:t>
            </a:r>
          </a:p>
          <a:p>
            <a:pPr marL="342900" indent="-342900"/>
            <a:r>
              <a:rPr lang="th-TH" sz="1200" dirty="0" smtClean="0"/>
              <a:t>    แรงดันน้ำ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881694" y="4929198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th-TH" sz="1200" dirty="0" smtClean="0"/>
              <a:t>    ใช้กระบวนการกลุ่มวิเคราะห์ปัจจัยที่มีผลต่อ</a:t>
            </a:r>
          </a:p>
          <a:p>
            <a:pPr marL="342900" indent="-342900"/>
            <a:r>
              <a:rPr lang="th-TH" sz="1200" dirty="0" smtClean="0"/>
              <a:t>    ประสิทธิภาพเรือแรงดันน้ำ อธิบายและเลือกปัจจัย</a:t>
            </a:r>
          </a:p>
          <a:p>
            <a:pPr marL="342900" indent="-342900"/>
            <a:r>
              <a:rPr lang="th-TH" sz="1200" dirty="0" smtClean="0"/>
              <a:t>    มีที่ผลต่อคุณภาพเรือแรงดันน้ำ ออกแบบ ทดลอง</a:t>
            </a:r>
          </a:p>
          <a:p>
            <a:pPr marL="342900" indent="-342900"/>
            <a:r>
              <a:rPr lang="th-TH" sz="1200" dirty="0" smtClean="0"/>
              <a:t>    เก็บข้อมูล หาข้อสรุป ไม่สามารถนำเสนอ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5881694" y="5715016"/>
            <a:ext cx="24000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th-TH" sz="1200" dirty="0" smtClean="0"/>
              <a:t>    ใช้กระบวนการกลุ่มวิเคราะห์ปัจจัยที่มีผลต่อ</a:t>
            </a:r>
          </a:p>
          <a:p>
            <a:pPr marL="342900" indent="-342900"/>
            <a:r>
              <a:rPr lang="th-TH" sz="1200" dirty="0" smtClean="0"/>
              <a:t>  ประสิทธิภาพเรือแรงดันน้ำ </a:t>
            </a:r>
            <a:r>
              <a:rPr lang="th-TH" sz="1200" u="sng" dirty="0" smtClean="0"/>
              <a:t>ไม่สามารถอธิบาย</a:t>
            </a:r>
            <a:r>
              <a:rPr lang="th-TH" sz="1200" dirty="0" smtClean="0"/>
              <a:t>ปัจจัย</a:t>
            </a:r>
          </a:p>
          <a:p>
            <a:pPr marL="342900" indent="-342900"/>
            <a:r>
              <a:rPr lang="th-TH" sz="1200" dirty="0" smtClean="0"/>
              <a:t>    มีที่ผลต่อคุณภาพเรือแรงดันน้ำ ออกแบบ ทดลอง</a:t>
            </a:r>
          </a:p>
          <a:p>
            <a:pPr marL="342900" indent="-342900"/>
            <a:r>
              <a:rPr lang="th-TH" sz="1200" dirty="0" smtClean="0"/>
              <a:t>    เก็บข้อมูล หาข้อสรุป</a:t>
            </a:r>
          </a:p>
        </p:txBody>
      </p:sp>
      <p:cxnSp>
        <p:nvCxnSpPr>
          <p:cNvPr id="104" name="Straight Connector 103"/>
          <p:cNvCxnSpPr/>
          <p:nvPr/>
        </p:nvCxnSpPr>
        <p:spPr>
          <a:xfrm rot="10800000">
            <a:off x="5095876" y="4929198"/>
            <a:ext cx="3000396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10800000">
            <a:off x="5095876" y="5715016"/>
            <a:ext cx="3000396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381628" y="4286256"/>
            <a:ext cx="2600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dirty="0" smtClean="0"/>
              <a:t>5</a:t>
            </a:r>
            <a:endParaRPr lang="th-TH" sz="1600" dirty="0"/>
          </a:p>
        </p:txBody>
      </p:sp>
      <p:sp>
        <p:nvSpPr>
          <p:cNvPr id="107" name="TextBox 106"/>
          <p:cNvSpPr txBox="1"/>
          <p:nvPr/>
        </p:nvSpPr>
        <p:spPr>
          <a:xfrm>
            <a:off x="5381628" y="5143512"/>
            <a:ext cx="2600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dirty="0" smtClean="0"/>
              <a:t>4</a:t>
            </a:r>
            <a:endParaRPr lang="th-TH" sz="1600" dirty="0"/>
          </a:p>
        </p:txBody>
      </p:sp>
      <p:sp>
        <p:nvSpPr>
          <p:cNvPr id="108" name="TextBox 107"/>
          <p:cNvSpPr txBox="1"/>
          <p:nvPr/>
        </p:nvSpPr>
        <p:spPr>
          <a:xfrm>
            <a:off x="5381628" y="5929330"/>
            <a:ext cx="2600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dirty="0" smtClean="0"/>
              <a:t>3</a:t>
            </a:r>
            <a:endParaRPr lang="th-TH" sz="1600" dirty="0"/>
          </a:p>
        </p:txBody>
      </p:sp>
      <p:sp>
        <p:nvSpPr>
          <p:cNvPr id="109" name="TextBox 108"/>
          <p:cNvSpPr txBox="1"/>
          <p:nvPr/>
        </p:nvSpPr>
        <p:spPr>
          <a:xfrm>
            <a:off x="8096272" y="4000504"/>
            <a:ext cx="174438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1.ประสิทธิภาพของเรือแรงดันน้ำ</a:t>
            </a:r>
          </a:p>
          <a:p>
            <a:r>
              <a:rPr lang="th-TH" sz="1400" dirty="0" smtClean="0"/>
              <a:t>   ชี้วัดได้...</a:t>
            </a:r>
          </a:p>
          <a:p>
            <a:r>
              <a:rPr lang="th-TH" sz="1400" dirty="0" smtClean="0"/>
              <a:t>    1.1 ระยะทาง หรือ</a:t>
            </a:r>
          </a:p>
          <a:p>
            <a:r>
              <a:rPr lang="th-TH" sz="1400" dirty="0" smtClean="0"/>
              <a:t>    1.2 อัตราเร็ว</a:t>
            </a:r>
          </a:p>
          <a:p>
            <a:r>
              <a:rPr lang="th-TH" sz="1400" dirty="0" smtClean="0"/>
              <a:t> 2.ครูอภิปรายเปรียบเทียบ</a:t>
            </a:r>
          </a:p>
          <a:p>
            <a:r>
              <a:rPr lang="th-TH" sz="1400" dirty="0" smtClean="0"/>
              <a:t>    เครื่องมือวัดความดันเพิ่มเติม</a:t>
            </a:r>
            <a:endParaRPr lang="th-TH" sz="1400" dirty="0"/>
          </a:p>
        </p:txBody>
      </p:sp>
      <p:sp>
        <p:nvSpPr>
          <p:cNvPr id="85" name="TextBox 84"/>
          <p:cNvSpPr txBox="1"/>
          <p:nvPr/>
        </p:nvSpPr>
        <p:spPr>
          <a:xfrm>
            <a:off x="4667248" y="928670"/>
            <a:ext cx="104708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1.ปัจจัยที่มีผล</a:t>
            </a:r>
          </a:p>
          <a:p>
            <a:r>
              <a:rPr lang="th-TH" sz="1400" dirty="0" smtClean="0"/>
              <a:t>ต่อ</a:t>
            </a:r>
            <a:r>
              <a:rPr lang="th-TH" sz="1400" dirty="0" smtClean="0"/>
              <a:t>ความดันใน</a:t>
            </a:r>
          </a:p>
          <a:p>
            <a:r>
              <a:rPr lang="th-TH" sz="1400" dirty="0" smtClean="0"/>
              <a:t>ของเหลว</a:t>
            </a:r>
          </a:p>
          <a:p>
            <a:r>
              <a:rPr lang="th-TH" sz="1400" dirty="0" smtClean="0"/>
              <a:t>2.หลักการของ</a:t>
            </a:r>
          </a:p>
          <a:p>
            <a:r>
              <a:rPr lang="th-TH" sz="1400" dirty="0" smtClean="0"/>
              <a:t>เครื่องวัดความดัน</a:t>
            </a:r>
            <a:endParaRPr lang="th-TH" sz="1400" dirty="0"/>
          </a:p>
        </p:txBody>
      </p:sp>
      <p:sp>
        <p:nvSpPr>
          <p:cNvPr id="86" name="TextBox 85"/>
          <p:cNvSpPr txBox="1"/>
          <p:nvPr/>
        </p:nvSpPr>
        <p:spPr>
          <a:xfrm>
            <a:off x="6381760" y="928670"/>
            <a:ext cx="580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 smtClean="0"/>
              <a:t>      ไม่มี</a:t>
            </a:r>
            <a:endParaRPr lang="th-TH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584</Words>
  <Application>Microsoft Office PowerPoint</Application>
  <PresentationFormat>A4 Paper (210x297 mm)</PresentationFormat>
  <Paragraphs>121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beer</dc:creator>
  <cp:lastModifiedBy>beer</cp:lastModifiedBy>
  <cp:revision>71</cp:revision>
  <dcterms:created xsi:type="dcterms:W3CDTF">2017-10-06T18:37:38Z</dcterms:created>
  <dcterms:modified xsi:type="dcterms:W3CDTF">2017-10-08T17:36:28Z</dcterms:modified>
</cp:coreProperties>
</file>