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223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C186B-6BA3-42F5-8148-BF09332928A8}" type="datetimeFigureOut">
              <a:rPr lang="th-TH" smtClean="0"/>
              <a:t>01/07/64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87DE1-4000-4377-954F-3B2F00A72DC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88184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C186B-6BA3-42F5-8148-BF09332928A8}" type="datetimeFigureOut">
              <a:rPr lang="th-TH" smtClean="0"/>
              <a:t>01/07/64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87DE1-4000-4377-954F-3B2F00A72DC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78424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C186B-6BA3-42F5-8148-BF09332928A8}" type="datetimeFigureOut">
              <a:rPr lang="th-TH" smtClean="0"/>
              <a:t>01/07/64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87DE1-4000-4377-954F-3B2F00A72DC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07875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C186B-6BA3-42F5-8148-BF09332928A8}" type="datetimeFigureOut">
              <a:rPr lang="th-TH" smtClean="0"/>
              <a:t>01/07/64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87DE1-4000-4377-954F-3B2F00A72DC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87378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C186B-6BA3-42F5-8148-BF09332928A8}" type="datetimeFigureOut">
              <a:rPr lang="th-TH" smtClean="0"/>
              <a:t>01/07/64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87DE1-4000-4377-954F-3B2F00A72DC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92059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C186B-6BA3-42F5-8148-BF09332928A8}" type="datetimeFigureOut">
              <a:rPr lang="th-TH" smtClean="0"/>
              <a:t>01/07/64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87DE1-4000-4377-954F-3B2F00A72DC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86542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C186B-6BA3-42F5-8148-BF09332928A8}" type="datetimeFigureOut">
              <a:rPr lang="th-TH" smtClean="0"/>
              <a:t>01/07/64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87DE1-4000-4377-954F-3B2F00A72DC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18720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C186B-6BA3-42F5-8148-BF09332928A8}" type="datetimeFigureOut">
              <a:rPr lang="th-TH" smtClean="0"/>
              <a:t>01/07/64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87DE1-4000-4377-954F-3B2F00A72DC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93588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C186B-6BA3-42F5-8148-BF09332928A8}" type="datetimeFigureOut">
              <a:rPr lang="th-TH" smtClean="0"/>
              <a:t>01/07/64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87DE1-4000-4377-954F-3B2F00A72DC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02107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C186B-6BA3-42F5-8148-BF09332928A8}" type="datetimeFigureOut">
              <a:rPr lang="th-TH" smtClean="0"/>
              <a:t>01/07/64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87DE1-4000-4377-954F-3B2F00A72DC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71405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C186B-6BA3-42F5-8148-BF09332928A8}" type="datetimeFigureOut">
              <a:rPr lang="th-TH" smtClean="0"/>
              <a:t>01/07/64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87DE1-4000-4377-954F-3B2F00A72DC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62648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C186B-6BA3-42F5-8148-BF09332928A8}" type="datetimeFigureOut">
              <a:rPr lang="th-TH" smtClean="0"/>
              <a:t>01/07/64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87DE1-4000-4377-954F-3B2F00A72DC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47774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jpe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JP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7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5" Type="http://schemas.openxmlformats.org/officeDocument/2006/relationships/image" Target="../media/image23.JPG"/><Relationship Id="rId2" Type="http://schemas.openxmlformats.org/officeDocument/2006/relationships/image" Target="../media/image26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2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9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7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5" Type="http://schemas.openxmlformats.org/officeDocument/2006/relationships/image" Target="../media/image23.JPG"/><Relationship Id="rId2" Type="http://schemas.openxmlformats.org/officeDocument/2006/relationships/image" Target="../media/image28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2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9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7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5" Type="http://schemas.openxmlformats.org/officeDocument/2006/relationships/image" Target="../media/image23.JPG"/><Relationship Id="rId2" Type="http://schemas.openxmlformats.org/officeDocument/2006/relationships/image" Target="../media/image29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2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9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xmlns="" id="{662D49A0-C27E-4582-B501-6644D37C48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pic>
        <p:nvPicPr>
          <p:cNvPr id="67" name="รูปภาพ 66">
            <a:extLst>
              <a:ext uri="{FF2B5EF4-FFF2-40B4-BE49-F238E27FC236}">
                <a16:creationId xmlns:a16="http://schemas.microsoft.com/office/drawing/2014/main" xmlns="" id="{79C17C0D-5ABF-4728-A968-31A83E3D7D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14" y="3437107"/>
            <a:ext cx="5124070" cy="1332864"/>
          </a:xfrm>
          <a:prstGeom prst="rect">
            <a:avLst/>
          </a:prstGeom>
        </p:spPr>
      </p:pic>
      <p:pic>
        <p:nvPicPr>
          <p:cNvPr id="69" name="รูปภาพ 68">
            <a:extLst>
              <a:ext uri="{FF2B5EF4-FFF2-40B4-BE49-F238E27FC236}">
                <a16:creationId xmlns:a16="http://schemas.microsoft.com/office/drawing/2014/main" xmlns="" id="{EA863D30-6830-482A-B843-53EC86BABB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99" y="5696802"/>
            <a:ext cx="5124070" cy="775902"/>
          </a:xfrm>
          <a:prstGeom prst="rect">
            <a:avLst/>
          </a:prstGeom>
        </p:spPr>
      </p:pic>
      <p:pic>
        <p:nvPicPr>
          <p:cNvPr id="71" name="รูปภาพ 70">
            <a:extLst>
              <a:ext uri="{FF2B5EF4-FFF2-40B4-BE49-F238E27FC236}">
                <a16:creationId xmlns:a16="http://schemas.microsoft.com/office/drawing/2014/main" xmlns="" id="{715E0588-CC98-4385-85F8-161D7794E6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13" y="4823909"/>
            <a:ext cx="5124070" cy="818280"/>
          </a:xfrm>
          <a:prstGeom prst="rect">
            <a:avLst/>
          </a:prstGeom>
        </p:spPr>
      </p:pic>
      <p:pic>
        <p:nvPicPr>
          <p:cNvPr id="73" name="รูปภาพ 72">
            <a:extLst>
              <a:ext uri="{FF2B5EF4-FFF2-40B4-BE49-F238E27FC236}">
                <a16:creationId xmlns:a16="http://schemas.microsoft.com/office/drawing/2014/main" xmlns="" id="{88C16C68-F3C8-4371-AD6B-4D5D401BAE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11" y="6521119"/>
            <a:ext cx="5124070" cy="1504069"/>
          </a:xfrm>
          <a:prstGeom prst="rect">
            <a:avLst/>
          </a:prstGeom>
        </p:spPr>
      </p:pic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xmlns="" id="{764BC195-BBF2-4718-AC6A-A8DC3168F980}"/>
              </a:ext>
            </a:extLst>
          </p:cNvPr>
          <p:cNvSpPr txBox="1"/>
          <p:nvPr/>
        </p:nvSpPr>
        <p:spPr>
          <a:xfrm>
            <a:off x="1957453" y="268398"/>
            <a:ext cx="3982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400" dirty="0">
                <a:solidFill>
                  <a:srgbClr val="0000FF"/>
                </a:solidFill>
                <a:effectLst>
                  <a:glow rad="127000">
                    <a:schemeClr val="bg1"/>
                  </a:glo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รายงานการสอนออนไลน์</a:t>
            </a: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xmlns="" id="{9F3945F3-F49D-4C60-81F8-58DE31CC36B9}"/>
              </a:ext>
            </a:extLst>
          </p:cNvPr>
          <p:cNvSpPr txBox="1"/>
          <p:nvPr/>
        </p:nvSpPr>
        <p:spPr>
          <a:xfrm>
            <a:off x="3744295" y="912774"/>
            <a:ext cx="2803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>
                <a:effectLst>
                  <a:glow rad="50800">
                    <a:schemeClr val="bg1"/>
                  </a:glo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วันจันทร์ ที่</a:t>
            </a:r>
            <a:r>
              <a:rPr lang="en-US" sz="2400" b="1" dirty="0">
                <a:effectLst>
                  <a:glow rad="50800">
                    <a:schemeClr val="bg1"/>
                  </a:glo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11 </a:t>
            </a:r>
            <a:r>
              <a:rPr lang="th-TH" sz="2400" b="1" dirty="0">
                <a:effectLst>
                  <a:glow rad="50800">
                    <a:schemeClr val="bg1"/>
                  </a:glo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มกราคม </a:t>
            </a:r>
            <a:r>
              <a:rPr lang="en-US" sz="2400" b="1" dirty="0">
                <a:effectLst>
                  <a:glow rad="50800">
                    <a:schemeClr val="bg1"/>
                  </a:glo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2563</a:t>
            </a:r>
            <a:endParaRPr lang="th-TH" sz="2400" b="1" dirty="0">
              <a:effectLst>
                <a:glow rad="50800">
                  <a:schemeClr val="bg1"/>
                </a:glow>
              </a:effectLst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xmlns="" id="{BA3B0B71-221B-4618-AD43-324D4EE34A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054" y="840310"/>
            <a:ext cx="4150606" cy="45719"/>
          </a:xfrm>
          <a:prstGeom prst="rect">
            <a:avLst/>
          </a:prstGeom>
        </p:spPr>
      </p:pic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xmlns="" id="{63A9B20F-28A2-4230-AC9B-1209F36A90B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97708" y="682651"/>
            <a:ext cx="456202" cy="476238"/>
          </a:xfrm>
          <a:prstGeom prst="rect">
            <a:avLst/>
          </a:prstGeom>
        </p:spPr>
      </p:pic>
      <p:pic>
        <p:nvPicPr>
          <p:cNvPr id="25" name="รูปภาพ 24">
            <a:extLst>
              <a:ext uri="{FF2B5EF4-FFF2-40B4-BE49-F238E27FC236}">
                <a16:creationId xmlns:a16="http://schemas.microsoft.com/office/drawing/2014/main" xmlns="" id="{9C295807-4A9D-45C4-A8E2-4B711627D11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23115" y="1707724"/>
            <a:ext cx="2843636" cy="696019"/>
          </a:xfrm>
          <a:prstGeom prst="rect">
            <a:avLst/>
          </a:prstGeom>
        </p:spPr>
      </p:pic>
      <p:sp>
        <p:nvSpPr>
          <p:cNvPr id="27" name="กล่องข้อความ 26">
            <a:extLst>
              <a:ext uri="{FF2B5EF4-FFF2-40B4-BE49-F238E27FC236}">
                <a16:creationId xmlns:a16="http://schemas.microsoft.com/office/drawing/2014/main" xmlns="" id="{B92853C2-DA85-4813-BBCD-17A80349036D}"/>
              </a:ext>
            </a:extLst>
          </p:cNvPr>
          <p:cNvSpPr txBox="1"/>
          <p:nvPr/>
        </p:nvSpPr>
        <p:spPr>
          <a:xfrm>
            <a:off x="582218" y="1767891"/>
            <a:ext cx="2485809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b="1" dirty="0">
                <a:effectLst>
                  <a:glow rad="101600">
                    <a:schemeClr val="bg1"/>
                  </a:glow>
                </a:effectLst>
                <a:latin typeface="DB Ozone X Bold" panose="02000506090000020004" pitchFamily="2" charset="-34"/>
                <a:cs typeface="DB Ozone X Bold" panose="02000506090000020004" pitchFamily="2" charset="-34"/>
              </a:rPr>
              <a:t>วิชา </a:t>
            </a:r>
            <a:r>
              <a:rPr lang="en-US" sz="2400" b="1" dirty="0">
                <a:effectLst>
                  <a:glow rad="101600">
                    <a:schemeClr val="bg1"/>
                  </a:glow>
                </a:effectLst>
                <a:latin typeface="DB Ozone X Bold" panose="02000506090000020004" pitchFamily="2" charset="-34"/>
                <a:cs typeface="DB Ozone X Bold" panose="02000506090000020004" pitchFamily="2" charset="-34"/>
              </a:rPr>
              <a:t>: </a:t>
            </a:r>
            <a:r>
              <a:rPr lang="th-TH" sz="2400" b="1" dirty="0">
                <a:effectLst>
                  <a:glow rad="101600">
                    <a:schemeClr val="bg1"/>
                  </a:glow>
                </a:effectLst>
                <a:latin typeface="DB Ozone X Bold" panose="02000506090000020004" pitchFamily="2" charset="-34"/>
                <a:cs typeface="DB Ozone X Bold" panose="02000506090000020004" pitchFamily="2" charset="-34"/>
              </a:rPr>
              <a:t>คอมพิวเตอร์</a:t>
            </a:r>
          </a:p>
        </p:txBody>
      </p:sp>
      <p:sp>
        <p:nvSpPr>
          <p:cNvPr id="29" name="กล่องข้อความ 28">
            <a:extLst>
              <a:ext uri="{FF2B5EF4-FFF2-40B4-BE49-F238E27FC236}">
                <a16:creationId xmlns:a16="http://schemas.microsoft.com/office/drawing/2014/main" xmlns="" id="{861DA335-9CF1-4CDD-99B6-A9795B18D4AF}"/>
              </a:ext>
            </a:extLst>
          </p:cNvPr>
          <p:cNvSpPr txBox="1"/>
          <p:nvPr/>
        </p:nvSpPr>
        <p:spPr>
          <a:xfrm>
            <a:off x="539359" y="2431490"/>
            <a:ext cx="39472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latin typeface="CordiaUPC" panose="020B0304020202020204" pitchFamily="34" charset="-34"/>
                <a:cs typeface="CordiaUPC" panose="020B0304020202020204" pitchFamily="34" charset="-34"/>
              </a:rPr>
              <a:t>ระดับชั้น  : มัธยมศึกษาปีที่ 1/2</a:t>
            </a:r>
          </a:p>
          <a:p>
            <a:r>
              <a:rPr lang="th-TH" sz="2000" dirty="0">
                <a:latin typeface="CordiaUPC" panose="020B0304020202020204" pitchFamily="34" charset="-34"/>
                <a:cs typeface="CordiaUPC" panose="020B0304020202020204" pitchFamily="34" charset="-34"/>
              </a:rPr>
              <a:t>เวลาเรียน : 09.30-10.30 น.</a:t>
            </a:r>
            <a:br>
              <a:rPr lang="th-TH" sz="2000" dirty="0">
                <a:latin typeface="CordiaUPC" panose="020B0304020202020204" pitchFamily="34" charset="-34"/>
                <a:cs typeface="CordiaUPC" panose="020B0304020202020204" pitchFamily="34" charset="-34"/>
              </a:rPr>
            </a:br>
            <a:r>
              <a:rPr lang="th-TH" sz="2000" dirty="0">
                <a:latin typeface="CordiaUPC" panose="020B0304020202020204" pitchFamily="34" charset="-34"/>
                <a:cs typeface="CordiaUPC" panose="020B0304020202020204" pitchFamily="34" charset="-34"/>
              </a:rPr>
              <a:t>จำนวนนักเรียนทั้งหมด 30 คน </a:t>
            </a:r>
            <a:r>
              <a:rPr lang="th-TH" sz="2000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	เข้า</a:t>
            </a:r>
            <a:r>
              <a:rPr lang="th-TH" sz="2000" dirty="0">
                <a:latin typeface="CordiaUPC" panose="020B0304020202020204" pitchFamily="34" charset="-34"/>
                <a:cs typeface="CordiaUPC" panose="020B0304020202020204" pitchFamily="34" charset="-34"/>
              </a:rPr>
              <a:t>เรียน 24 คน</a:t>
            </a:r>
          </a:p>
        </p:txBody>
      </p:sp>
      <p:sp>
        <p:nvSpPr>
          <p:cNvPr id="30" name="กล่องข้อความ 29">
            <a:extLst>
              <a:ext uri="{FF2B5EF4-FFF2-40B4-BE49-F238E27FC236}">
                <a16:creationId xmlns:a16="http://schemas.microsoft.com/office/drawing/2014/main" xmlns="" id="{4B991047-7616-452A-976A-B6A928D49CDC}"/>
              </a:ext>
            </a:extLst>
          </p:cNvPr>
          <p:cNvSpPr txBox="1"/>
          <p:nvPr/>
        </p:nvSpPr>
        <p:spPr>
          <a:xfrm>
            <a:off x="755318" y="3423601"/>
            <a:ext cx="453040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>
                <a:latin typeface="CordiaUPC" panose="020B0304020202020204" pitchFamily="34" charset="-34"/>
                <a:cs typeface="CordiaUPC" panose="020B0304020202020204" pitchFamily="34" charset="-34"/>
              </a:rPr>
              <a:t>ผลการจัดการเรียนการสอน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h-TH" sz="1600" dirty="0">
                <a:latin typeface="CordiaUPC" panose="020B0304020202020204" pitchFamily="34" charset="-34"/>
                <a:cs typeface="CordiaUPC" panose="020B0304020202020204" pitchFamily="34" charset="-34"/>
              </a:rPr>
              <a:t>นักเรียนมีความรู้และความเข้าใจในเนื้อหาวิชา และกิจกรรมที่ได้เรียนรู้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h-TH" sz="1600" dirty="0">
                <a:latin typeface="CordiaUPC" panose="020B0304020202020204" pitchFamily="34" charset="-34"/>
                <a:cs typeface="CordiaUPC" panose="020B0304020202020204" pitchFamily="34" charset="-34"/>
              </a:rPr>
              <a:t> นักเรียนมีการเรียนรู้ได้ตามเป้าหมายที่ตั้งไว้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h-TH" sz="1600" dirty="0">
                <a:latin typeface="CordiaUPC" panose="020B0304020202020204" pitchFamily="34" charset="-34"/>
                <a:cs typeface="CordiaUPC" panose="020B0304020202020204" pitchFamily="34" charset="-34"/>
              </a:rPr>
              <a:t> นักเรียนมีความกระตือรือร้นในการเรียนรู้ที่แปลกใหม่และพร้อมยอมรับ</a:t>
            </a:r>
          </a:p>
          <a:p>
            <a:r>
              <a:rPr lang="th-TH" sz="1600" dirty="0">
                <a:latin typeface="CordiaUPC" panose="020B0304020202020204" pitchFamily="34" charset="-34"/>
                <a:cs typeface="CordiaUPC" panose="020B0304020202020204" pitchFamily="34" charset="-34"/>
              </a:rPr>
              <a:t>       การเปลี่ยนแปลงตามสถานการณ์</a:t>
            </a:r>
          </a:p>
        </p:txBody>
      </p:sp>
      <p:sp>
        <p:nvSpPr>
          <p:cNvPr id="31" name="กล่องข้อความ 30">
            <a:extLst>
              <a:ext uri="{FF2B5EF4-FFF2-40B4-BE49-F238E27FC236}">
                <a16:creationId xmlns:a16="http://schemas.microsoft.com/office/drawing/2014/main" xmlns="" id="{10C5F967-E30E-4DDB-8D05-A60E3A79966C}"/>
              </a:ext>
            </a:extLst>
          </p:cNvPr>
          <p:cNvSpPr txBox="1"/>
          <p:nvPr/>
        </p:nvSpPr>
        <p:spPr>
          <a:xfrm>
            <a:off x="755318" y="4824457"/>
            <a:ext cx="362952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>
                <a:latin typeface="CordiaUPC" panose="020B0304020202020204" pitchFamily="34" charset="-34"/>
                <a:cs typeface="CordiaUPC" panose="020B0304020202020204" pitchFamily="34" charset="-34"/>
              </a:rPr>
              <a:t>สื่อและอุปกรณ์การจัดการเรียนรู้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h-TH" sz="1600" dirty="0">
                <a:latin typeface="CordiaUPC" panose="020B0304020202020204" pitchFamily="34" charset="-34"/>
                <a:cs typeface="CordiaUPC" panose="020B0304020202020204" pitchFamily="34" charset="-34"/>
              </a:rPr>
              <a:t>แผนการจัดการเรียนรู้ แผนที่ 1 เรื่อง เทคโนโลยีสารสนเทศ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h-TH" sz="1600" dirty="0">
                <a:latin typeface="CordiaUPC" panose="020B0304020202020204" pitchFamily="34" charset="-34"/>
                <a:cs typeface="CordiaUPC" panose="020B0304020202020204" pitchFamily="34" charset="-34"/>
              </a:rPr>
              <a:t> ใบงานที่ 1.1 เรื่อง การใช้งานเทคโนโลยี</a:t>
            </a:r>
          </a:p>
        </p:txBody>
      </p:sp>
      <p:sp>
        <p:nvSpPr>
          <p:cNvPr id="32" name="กล่องข้อความ 31">
            <a:extLst>
              <a:ext uri="{FF2B5EF4-FFF2-40B4-BE49-F238E27FC236}">
                <a16:creationId xmlns:a16="http://schemas.microsoft.com/office/drawing/2014/main" xmlns="" id="{590B8FD9-EC79-4809-9B39-56D83DD4FBCD}"/>
              </a:ext>
            </a:extLst>
          </p:cNvPr>
          <p:cNvSpPr txBox="1"/>
          <p:nvPr/>
        </p:nvSpPr>
        <p:spPr>
          <a:xfrm>
            <a:off x="860248" y="5683517"/>
            <a:ext cx="34195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application </a:t>
            </a:r>
            <a:r>
              <a:rPr lang="th-TH" sz="2000" b="1" dirty="0">
                <a:solidFill>
                  <a:srgbClr val="0000FF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ที่ใช้ในการจัดการเรียนการสอน</a:t>
            </a:r>
          </a:p>
        </p:txBody>
      </p:sp>
      <p:pic>
        <p:nvPicPr>
          <p:cNvPr id="34" name="รูปภาพ 33">
            <a:extLst>
              <a:ext uri="{FF2B5EF4-FFF2-40B4-BE49-F238E27FC236}">
                <a16:creationId xmlns:a16="http://schemas.microsoft.com/office/drawing/2014/main" xmlns="" id="{A0B8DABE-DC95-47E7-A6FF-EE5FAD2CAAC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41" y="6022579"/>
            <a:ext cx="498358" cy="492243"/>
          </a:xfrm>
          <a:prstGeom prst="rect">
            <a:avLst/>
          </a:prstGeom>
        </p:spPr>
      </p:pic>
      <p:pic>
        <p:nvPicPr>
          <p:cNvPr id="36" name="รูปภาพ 35">
            <a:extLst>
              <a:ext uri="{FF2B5EF4-FFF2-40B4-BE49-F238E27FC236}">
                <a16:creationId xmlns:a16="http://schemas.microsoft.com/office/drawing/2014/main" xmlns="" id="{CFF4C56A-F079-4690-85F7-558961A8873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956" y="6016282"/>
            <a:ext cx="492243" cy="486128"/>
          </a:xfrm>
          <a:prstGeom prst="rect">
            <a:avLst/>
          </a:prstGeom>
        </p:spPr>
      </p:pic>
      <p:pic>
        <p:nvPicPr>
          <p:cNvPr id="38" name="รูปภาพ 37">
            <a:extLst>
              <a:ext uri="{FF2B5EF4-FFF2-40B4-BE49-F238E27FC236}">
                <a16:creationId xmlns:a16="http://schemas.microsoft.com/office/drawing/2014/main" xmlns="" id="{BC44817C-B839-4D4E-9182-A818A6CF8F0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676" y="6027465"/>
            <a:ext cx="501415" cy="501415"/>
          </a:xfrm>
          <a:prstGeom prst="rect">
            <a:avLst/>
          </a:prstGeom>
        </p:spPr>
      </p:pic>
      <p:sp>
        <p:nvSpPr>
          <p:cNvPr id="41" name="กล่องข้อความ 40">
            <a:extLst>
              <a:ext uri="{FF2B5EF4-FFF2-40B4-BE49-F238E27FC236}">
                <a16:creationId xmlns:a16="http://schemas.microsoft.com/office/drawing/2014/main" xmlns="" id="{CBEDE806-BD5E-42C0-9614-EA6305C7E802}"/>
              </a:ext>
            </a:extLst>
          </p:cNvPr>
          <p:cNvSpPr txBox="1"/>
          <p:nvPr/>
        </p:nvSpPr>
        <p:spPr>
          <a:xfrm>
            <a:off x="798817" y="6464221"/>
            <a:ext cx="3595856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>
                <a:latin typeface="CordiaUPC" panose="020B0304020202020204" pitchFamily="34" charset="-34"/>
                <a:cs typeface="CordiaUPC" panose="020B0304020202020204" pitchFamily="34" charset="-34"/>
              </a:rPr>
              <a:t>ปัญหาและอุปสรรคในการจัดการเรียนการสอน</a:t>
            </a:r>
          </a:p>
          <a:p>
            <a:r>
              <a:rPr lang="th-TH" sz="1600" dirty="0">
                <a:latin typeface="CordiaUPC" panose="020B0304020202020204" pitchFamily="34" charset="-34"/>
                <a:cs typeface="CordiaUPC" panose="020B0304020202020204" pitchFamily="34" charset="-34"/>
              </a:rPr>
              <a:t>แผนการจัดการเรียนรู้ แผนที่ 1 เรื่อง เทคโนโลยีสารสนเทศ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h-TH" sz="1600" dirty="0">
                <a:latin typeface="CordiaUPC" panose="020B0304020202020204" pitchFamily="34" charset="-34"/>
                <a:cs typeface="CordiaUPC" panose="020B0304020202020204" pitchFamily="34" charset="-34"/>
              </a:rPr>
              <a:t> นักเรียนบางคนมีปัญหาเรื่องกาขาดอุปกรณ์เทคโนโลยี</a:t>
            </a:r>
          </a:p>
          <a:p>
            <a:r>
              <a:rPr lang="th-TH" sz="1600" dirty="0">
                <a:latin typeface="CordiaUPC" panose="020B0304020202020204" pitchFamily="34" charset="-34"/>
                <a:cs typeface="CordiaUPC" panose="020B0304020202020204" pitchFamily="34" charset="-34"/>
              </a:rPr>
              <a:t>       ที่ใช้ในการเรียนออนไลน์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h-TH" sz="1600" dirty="0">
                <a:latin typeface="CordiaUPC" panose="020B0304020202020204" pitchFamily="34" charset="-34"/>
                <a:cs typeface="CordiaUPC" panose="020B0304020202020204" pitchFamily="34" charset="-34"/>
              </a:rPr>
              <a:t>สัญญาณอินเตอร์เน็ตที่ไม่เสถียรในบางครั้ง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h-TH" sz="1600" dirty="0">
                <a:latin typeface="CordiaUPC" panose="020B0304020202020204" pitchFamily="34" charset="-34"/>
                <a:cs typeface="CordiaUPC" panose="020B0304020202020204" pitchFamily="34" charset="-34"/>
              </a:rPr>
              <a:t>นักเรียนยังขาดสมาธิในการเรียนรู้</a:t>
            </a:r>
          </a:p>
        </p:txBody>
      </p:sp>
      <p:sp>
        <p:nvSpPr>
          <p:cNvPr id="42" name="กล่องข้อความ 41">
            <a:extLst>
              <a:ext uri="{FF2B5EF4-FFF2-40B4-BE49-F238E27FC236}">
                <a16:creationId xmlns:a16="http://schemas.microsoft.com/office/drawing/2014/main" xmlns="" id="{6393B261-1B84-4919-A10C-20C1631C6D45}"/>
              </a:ext>
            </a:extLst>
          </p:cNvPr>
          <p:cNvSpPr txBox="1"/>
          <p:nvPr/>
        </p:nvSpPr>
        <p:spPr>
          <a:xfrm>
            <a:off x="1132053" y="8190894"/>
            <a:ext cx="19960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600" dirty="0">
                <a:latin typeface="CordiaUPC" panose="020B0304020202020204" pitchFamily="34" charset="-34"/>
                <a:cs typeface="CordiaUPC" panose="020B0304020202020204" pitchFamily="34" charset="-34"/>
              </a:rPr>
              <a:t>ผู้</a:t>
            </a:r>
            <a:r>
              <a:rPr lang="th-TH" sz="1600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รายงาน...................................</a:t>
            </a:r>
            <a:endParaRPr lang="th-TH" sz="16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algn="ctr"/>
            <a:r>
              <a:rPr lang="th-TH" sz="1600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(...........................................)</a:t>
            </a:r>
            <a:r>
              <a:rPr lang="th-TH" sz="1600" dirty="0">
                <a:latin typeface="CordiaUPC" panose="020B0304020202020204" pitchFamily="34" charset="-34"/>
                <a:cs typeface="CordiaUPC" panose="020B0304020202020204" pitchFamily="34" charset="-34"/>
              </a:rPr>
              <a:t/>
            </a:r>
            <a:br>
              <a:rPr lang="th-TH" sz="1600" dirty="0">
                <a:latin typeface="CordiaUPC" panose="020B0304020202020204" pitchFamily="34" charset="-34"/>
                <a:cs typeface="CordiaUPC" panose="020B0304020202020204" pitchFamily="34" charset="-34"/>
              </a:rPr>
            </a:br>
            <a:r>
              <a:rPr lang="th-TH" sz="1600" dirty="0">
                <a:latin typeface="CordiaUPC" panose="020B0304020202020204" pitchFamily="34" charset="-34"/>
                <a:cs typeface="CordiaUPC" panose="020B0304020202020204" pitchFamily="34" charset="-34"/>
              </a:rPr>
              <a:t>ตำแหน่ง ครู</a:t>
            </a:r>
          </a:p>
        </p:txBody>
      </p:sp>
      <p:sp>
        <p:nvSpPr>
          <p:cNvPr id="43" name="กล่องข้อความ 42">
            <a:extLst>
              <a:ext uri="{FF2B5EF4-FFF2-40B4-BE49-F238E27FC236}">
                <a16:creationId xmlns:a16="http://schemas.microsoft.com/office/drawing/2014/main" xmlns="" id="{50E10E54-E5C1-45DE-9A29-0563453CAE13}"/>
              </a:ext>
            </a:extLst>
          </p:cNvPr>
          <p:cNvSpPr txBox="1"/>
          <p:nvPr/>
        </p:nvSpPr>
        <p:spPr>
          <a:xfrm>
            <a:off x="3426040" y="8177012"/>
            <a:ext cx="25715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600" dirty="0">
                <a:latin typeface="CordiaUPC" panose="020B0304020202020204" pitchFamily="34" charset="-34"/>
                <a:cs typeface="CordiaUPC" panose="020B0304020202020204" pitchFamily="34" charset="-34"/>
              </a:rPr>
              <a:t>ผู้รับรอง...................................</a:t>
            </a:r>
          </a:p>
          <a:p>
            <a:pPr algn="ctr"/>
            <a:r>
              <a:rPr lang="th-TH" sz="1600" dirty="0">
                <a:latin typeface="CordiaUPC" panose="020B0304020202020204" pitchFamily="34" charset="-34"/>
                <a:cs typeface="CordiaUPC" panose="020B0304020202020204" pitchFamily="34" charset="-34"/>
              </a:rPr>
              <a:t>(</a:t>
            </a:r>
            <a:r>
              <a:rPr lang="th-TH" sz="1600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นาย</a:t>
            </a:r>
            <a:r>
              <a:rPr lang="th-TH" sz="1600" dirty="0" err="1" smtClean="0">
                <a:latin typeface="CordiaUPC" panose="020B0304020202020204" pitchFamily="34" charset="-34"/>
                <a:cs typeface="CordiaUPC" panose="020B0304020202020204" pitchFamily="34" charset="-34"/>
              </a:rPr>
              <a:t>นพดล</a:t>
            </a:r>
            <a:r>
              <a:rPr lang="th-TH" sz="1600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   คำเรียง)</a:t>
            </a:r>
            <a:endParaRPr lang="th-TH" sz="1600" dirty="0">
              <a:latin typeface="CordiaUPC" panose="020B0304020202020204" pitchFamily="34" charset="-34"/>
              <a:cs typeface="CordiaUPC" panose="020B0304020202020204" pitchFamily="34" charset="-34"/>
            </a:endParaRPr>
          </a:p>
          <a:p>
            <a:pPr algn="ctr"/>
            <a:r>
              <a:rPr lang="th-TH" sz="1600" dirty="0">
                <a:latin typeface="CordiaUPC" panose="020B0304020202020204" pitchFamily="34" charset="-34"/>
                <a:cs typeface="CordiaUPC" panose="020B0304020202020204" pitchFamily="34" charset="-34"/>
              </a:rPr>
              <a:t>ผู้อำนวยการ</a:t>
            </a:r>
            <a:r>
              <a:rPr lang="th-TH" sz="1600" dirty="0" smtClean="0">
                <a:latin typeface="CordiaUPC" panose="020B0304020202020204" pitchFamily="34" charset="-34"/>
                <a:cs typeface="CordiaUPC" panose="020B0304020202020204" pitchFamily="34" charset="-34"/>
              </a:rPr>
              <a:t>โรงเรียนบรรหารแจ่มใสวิทยา 5</a:t>
            </a:r>
            <a:endParaRPr lang="th-TH" sz="1600" dirty="0"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44" name="กล่องข้อความ 43">
            <a:extLst>
              <a:ext uri="{FF2B5EF4-FFF2-40B4-BE49-F238E27FC236}">
                <a16:creationId xmlns:a16="http://schemas.microsoft.com/office/drawing/2014/main" xmlns="" id="{E15460E3-A064-4A58-8D2B-7BD4378FF4D4}"/>
              </a:ext>
            </a:extLst>
          </p:cNvPr>
          <p:cNvSpPr txBox="1"/>
          <p:nvPr/>
        </p:nvSpPr>
        <p:spPr>
          <a:xfrm>
            <a:off x="1577371" y="1309641"/>
            <a:ext cx="37032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2000" b="1" dirty="0">
                <a:effectLst>
                  <a:glow rad="76200">
                    <a:schemeClr val="bg1"/>
                  </a:glo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กลุ่มสาระการเรียนรูวิทยาศาสตร์และทคโนโลยี</a:t>
            </a:r>
          </a:p>
        </p:txBody>
      </p:sp>
      <p:sp>
        <p:nvSpPr>
          <p:cNvPr id="45" name="กล่องข้อความ 44">
            <a:extLst>
              <a:ext uri="{FF2B5EF4-FFF2-40B4-BE49-F238E27FC236}">
                <a16:creationId xmlns:a16="http://schemas.microsoft.com/office/drawing/2014/main" xmlns="" id="{C6D5C98F-453E-4CC4-9B51-485B03E7D894}"/>
              </a:ext>
            </a:extLst>
          </p:cNvPr>
          <p:cNvSpPr txBox="1"/>
          <p:nvPr/>
        </p:nvSpPr>
        <p:spPr>
          <a:xfrm>
            <a:off x="673568" y="9050866"/>
            <a:ext cx="25490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 smtClean="0">
                <a:effectLst>
                  <a:glow rad="76200">
                    <a:schemeClr val="bg1"/>
                  </a:glow>
                </a:effectLst>
                <a:latin typeface="CordiaUPC" panose="020B0304020202020204" pitchFamily="34" charset="-34"/>
                <a:cs typeface="CordiaUPC" panose="020B0304020202020204" pitchFamily="34" charset="-34"/>
              </a:rPr>
              <a:t>โรงเรียนบรรหารแจ่มใสวิทยา 5</a:t>
            </a:r>
            <a:endParaRPr lang="th-TH" sz="2000" b="1" dirty="0">
              <a:effectLst>
                <a:glow rad="76200">
                  <a:schemeClr val="bg1"/>
                </a:glow>
              </a:effectLst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pic>
        <p:nvPicPr>
          <p:cNvPr id="49" name="รูปภาพ 48">
            <a:extLst>
              <a:ext uri="{FF2B5EF4-FFF2-40B4-BE49-F238E27FC236}">
                <a16:creationId xmlns:a16="http://schemas.microsoft.com/office/drawing/2014/main" xmlns="" id="{CFA69D64-835B-4752-A6A6-243C0566141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60" y="3553620"/>
            <a:ext cx="411103" cy="390288"/>
          </a:xfrm>
          <a:prstGeom prst="rect">
            <a:avLst/>
          </a:prstGeom>
        </p:spPr>
      </p:pic>
      <p:pic>
        <p:nvPicPr>
          <p:cNvPr id="51" name="รูปภาพ 50">
            <a:extLst>
              <a:ext uri="{FF2B5EF4-FFF2-40B4-BE49-F238E27FC236}">
                <a16:creationId xmlns:a16="http://schemas.microsoft.com/office/drawing/2014/main" xmlns="" id="{1CAF02AB-DF25-43F5-9472-D7770F4C8A5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38" y="4883248"/>
            <a:ext cx="293120" cy="319448"/>
          </a:xfrm>
          <a:prstGeom prst="rect">
            <a:avLst/>
          </a:prstGeom>
        </p:spPr>
      </p:pic>
      <p:pic>
        <p:nvPicPr>
          <p:cNvPr id="53" name="รูปภาพ 52">
            <a:extLst>
              <a:ext uri="{FF2B5EF4-FFF2-40B4-BE49-F238E27FC236}">
                <a16:creationId xmlns:a16="http://schemas.microsoft.com/office/drawing/2014/main" xmlns="" id="{9BF28ACB-1312-451A-88EC-98E0638DE8B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44" y="6463433"/>
            <a:ext cx="398757" cy="342892"/>
          </a:xfrm>
          <a:prstGeom prst="rect">
            <a:avLst/>
          </a:prstGeom>
        </p:spPr>
      </p:pic>
      <p:pic>
        <p:nvPicPr>
          <p:cNvPr id="55" name="รูปภาพ 54">
            <a:extLst>
              <a:ext uri="{FF2B5EF4-FFF2-40B4-BE49-F238E27FC236}">
                <a16:creationId xmlns:a16="http://schemas.microsoft.com/office/drawing/2014/main" xmlns="" id="{766244C2-7D35-4698-AB87-A66536220A4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48" y="5784190"/>
            <a:ext cx="411102" cy="417493"/>
          </a:xfrm>
          <a:prstGeom prst="rect">
            <a:avLst/>
          </a:prstGeom>
        </p:spPr>
      </p:pic>
      <p:sp>
        <p:nvSpPr>
          <p:cNvPr id="56" name="วงรี 55">
            <a:extLst>
              <a:ext uri="{FF2B5EF4-FFF2-40B4-BE49-F238E27FC236}">
                <a16:creationId xmlns:a16="http://schemas.microsoft.com/office/drawing/2014/main" xmlns="" id="{2B2A27EB-927B-4F7B-BE2B-08D97B9AA9B3}"/>
              </a:ext>
            </a:extLst>
          </p:cNvPr>
          <p:cNvSpPr/>
          <p:nvPr/>
        </p:nvSpPr>
        <p:spPr>
          <a:xfrm>
            <a:off x="5187473" y="3834773"/>
            <a:ext cx="1086912" cy="1086912"/>
          </a:xfrm>
          <a:prstGeom prst="ellipse">
            <a:avLst/>
          </a:prstGeom>
          <a:blipFill>
            <a:blip r:embed="rId1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58" name="รูปภาพ 57">
            <a:extLst>
              <a:ext uri="{FF2B5EF4-FFF2-40B4-BE49-F238E27FC236}">
                <a16:creationId xmlns:a16="http://schemas.microsoft.com/office/drawing/2014/main" xmlns="" id="{6C8172E2-CD6F-4F13-BEAD-A319D72BBC3F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196" y="3887084"/>
            <a:ext cx="1068083" cy="1035994"/>
          </a:xfrm>
          <a:prstGeom prst="rect">
            <a:avLst/>
          </a:prstGeom>
        </p:spPr>
      </p:pic>
      <p:sp>
        <p:nvSpPr>
          <p:cNvPr id="59" name="วงรี 58">
            <a:extLst>
              <a:ext uri="{FF2B5EF4-FFF2-40B4-BE49-F238E27FC236}">
                <a16:creationId xmlns:a16="http://schemas.microsoft.com/office/drawing/2014/main" xmlns="" id="{C3F386C5-A88A-4F89-B26D-6AB947A08A01}"/>
              </a:ext>
            </a:extLst>
          </p:cNvPr>
          <p:cNvSpPr/>
          <p:nvPr/>
        </p:nvSpPr>
        <p:spPr>
          <a:xfrm>
            <a:off x="4486605" y="5042078"/>
            <a:ext cx="1572308" cy="1572308"/>
          </a:xfrm>
          <a:prstGeom prst="ellipse">
            <a:avLst/>
          </a:prstGeom>
          <a:blipFill>
            <a:blip r:embed="rId1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60" name="รูปภาพ 59">
            <a:extLst>
              <a:ext uri="{FF2B5EF4-FFF2-40B4-BE49-F238E27FC236}">
                <a16:creationId xmlns:a16="http://schemas.microsoft.com/office/drawing/2014/main" xmlns="" id="{382334FE-A4AD-4A88-AE00-E053C5856D4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642" y="5114164"/>
            <a:ext cx="1545070" cy="1498651"/>
          </a:xfrm>
          <a:prstGeom prst="rect">
            <a:avLst/>
          </a:prstGeom>
        </p:spPr>
      </p:pic>
      <p:sp>
        <p:nvSpPr>
          <p:cNvPr id="61" name="วงรี 60">
            <a:extLst>
              <a:ext uri="{FF2B5EF4-FFF2-40B4-BE49-F238E27FC236}">
                <a16:creationId xmlns:a16="http://schemas.microsoft.com/office/drawing/2014/main" xmlns="" id="{32C34300-921F-42F4-93BB-257E18702783}"/>
              </a:ext>
            </a:extLst>
          </p:cNvPr>
          <p:cNvSpPr/>
          <p:nvPr/>
        </p:nvSpPr>
        <p:spPr>
          <a:xfrm>
            <a:off x="5110245" y="6792412"/>
            <a:ext cx="1224343" cy="1224343"/>
          </a:xfrm>
          <a:prstGeom prst="ellipse">
            <a:avLst/>
          </a:prstGeom>
          <a:blipFill>
            <a:blip r:embed="rId1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62" name="รูปภาพ 61">
            <a:extLst>
              <a:ext uri="{FF2B5EF4-FFF2-40B4-BE49-F238E27FC236}">
                <a16:creationId xmlns:a16="http://schemas.microsoft.com/office/drawing/2014/main" xmlns="" id="{2E2D1F24-665E-43B2-A97C-94A79DA5D2B6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282" y="6864498"/>
            <a:ext cx="1203133" cy="1166987"/>
          </a:xfrm>
          <a:prstGeom prst="rect">
            <a:avLst/>
          </a:prstGeom>
        </p:spPr>
      </p:pic>
      <p:pic>
        <p:nvPicPr>
          <p:cNvPr id="64" name="รูปภาพ 63">
            <a:extLst>
              <a:ext uri="{FF2B5EF4-FFF2-40B4-BE49-F238E27FC236}">
                <a16:creationId xmlns:a16="http://schemas.microsoft.com/office/drawing/2014/main" xmlns="" id="{8D0B1B09-5A57-44FF-835D-B292D42B4541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02" y="471815"/>
            <a:ext cx="1136130" cy="1103381"/>
          </a:xfrm>
          <a:prstGeom prst="rect">
            <a:avLst/>
          </a:prstGeom>
        </p:spPr>
      </p:pic>
      <p:pic>
        <p:nvPicPr>
          <p:cNvPr id="65" name="รูปภาพ 64">
            <a:extLst>
              <a:ext uri="{FF2B5EF4-FFF2-40B4-BE49-F238E27FC236}">
                <a16:creationId xmlns:a16="http://schemas.microsoft.com/office/drawing/2014/main" xmlns="" id="{16538E5D-E8BB-4BFC-8FA1-ED6EE3EA9EBA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18" y="631015"/>
            <a:ext cx="534174" cy="700836"/>
          </a:xfrm>
          <a:prstGeom prst="rect">
            <a:avLst/>
          </a:prstGeom>
        </p:spPr>
      </p:pic>
      <p:pic>
        <p:nvPicPr>
          <p:cNvPr id="75" name="รูปภาพ 74">
            <a:extLst>
              <a:ext uri="{FF2B5EF4-FFF2-40B4-BE49-F238E27FC236}">
                <a16:creationId xmlns:a16="http://schemas.microsoft.com/office/drawing/2014/main" xmlns="" id="{161325A8-9AD2-4F94-AEF0-B0131F9DCBB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061" y="1445285"/>
            <a:ext cx="2050825" cy="2047965"/>
          </a:xfrm>
          <a:prstGeom prst="rect">
            <a:avLst/>
          </a:prstGeom>
        </p:spPr>
      </p:pic>
      <p:sp>
        <p:nvSpPr>
          <p:cNvPr id="76" name="วงรี 75">
            <a:extLst>
              <a:ext uri="{FF2B5EF4-FFF2-40B4-BE49-F238E27FC236}">
                <a16:creationId xmlns:a16="http://schemas.microsoft.com/office/drawing/2014/main" xmlns="" id="{36BE8C67-D475-4AC6-B466-05CF4B0ACCBA}"/>
              </a:ext>
            </a:extLst>
          </p:cNvPr>
          <p:cNvSpPr/>
          <p:nvPr/>
        </p:nvSpPr>
        <p:spPr>
          <a:xfrm>
            <a:off x="4495127" y="1602204"/>
            <a:ext cx="1766196" cy="1747367"/>
          </a:xfrm>
          <a:prstGeom prst="ellipse">
            <a:avLst/>
          </a:prstGeom>
          <a:blipFill>
            <a:blip r:embed="rId24"/>
            <a:stretch>
              <a:fillRect l="-41344" t="-6915" r="-37176" b="-7160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284" y="6050206"/>
            <a:ext cx="369759" cy="43162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946" y="6050206"/>
            <a:ext cx="413227" cy="41322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204166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xmlns="" id="{662D49A0-C27E-4582-B501-6644D37C48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pic>
        <p:nvPicPr>
          <p:cNvPr id="67" name="รูปภาพ 66">
            <a:extLst>
              <a:ext uri="{FF2B5EF4-FFF2-40B4-BE49-F238E27FC236}">
                <a16:creationId xmlns:a16="http://schemas.microsoft.com/office/drawing/2014/main" xmlns="" id="{79C17C0D-5ABF-4728-A968-31A83E3D7D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14" y="3437107"/>
            <a:ext cx="5124070" cy="1332864"/>
          </a:xfrm>
          <a:prstGeom prst="rect">
            <a:avLst/>
          </a:prstGeom>
        </p:spPr>
      </p:pic>
      <p:pic>
        <p:nvPicPr>
          <p:cNvPr id="69" name="รูปภาพ 68">
            <a:extLst>
              <a:ext uri="{FF2B5EF4-FFF2-40B4-BE49-F238E27FC236}">
                <a16:creationId xmlns:a16="http://schemas.microsoft.com/office/drawing/2014/main" xmlns="" id="{EA863D30-6830-482A-B843-53EC86BABB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99" y="5696802"/>
            <a:ext cx="5124070" cy="775902"/>
          </a:xfrm>
          <a:prstGeom prst="rect">
            <a:avLst/>
          </a:prstGeom>
        </p:spPr>
      </p:pic>
      <p:pic>
        <p:nvPicPr>
          <p:cNvPr id="71" name="รูปภาพ 70">
            <a:extLst>
              <a:ext uri="{FF2B5EF4-FFF2-40B4-BE49-F238E27FC236}">
                <a16:creationId xmlns:a16="http://schemas.microsoft.com/office/drawing/2014/main" xmlns="" id="{715E0588-CC98-4385-85F8-161D7794E6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13" y="4823909"/>
            <a:ext cx="5124070" cy="818280"/>
          </a:xfrm>
          <a:prstGeom prst="rect">
            <a:avLst/>
          </a:prstGeom>
        </p:spPr>
      </p:pic>
      <p:pic>
        <p:nvPicPr>
          <p:cNvPr id="73" name="รูปภาพ 72">
            <a:extLst>
              <a:ext uri="{FF2B5EF4-FFF2-40B4-BE49-F238E27FC236}">
                <a16:creationId xmlns:a16="http://schemas.microsoft.com/office/drawing/2014/main" xmlns="" id="{88C16C68-F3C8-4371-AD6B-4D5D401BAE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11" y="6521119"/>
            <a:ext cx="5124070" cy="1504069"/>
          </a:xfrm>
          <a:prstGeom prst="rect">
            <a:avLst/>
          </a:prstGeom>
        </p:spPr>
      </p:pic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xmlns="" id="{764BC195-BBF2-4718-AC6A-A8DC3168F980}"/>
              </a:ext>
            </a:extLst>
          </p:cNvPr>
          <p:cNvSpPr txBox="1"/>
          <p:nvPr/>
        </p:nvSpPr>
        <p:spPr>
          <a:xfrm>
            <a:off x="1968592" y="403227"/>
            <a:ext cx="45191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800" dirty="0">
                <a:solidFill>
                  <a:srgbClr val="0000FF"/>
                </a:solidFill>
                <a:effectLst>
                  <a:glow rad="127000">
                    <a:schemeClr val="bg1"/>
                  </a:glow>
                </a:effectLst>
                <a:latin typeface="DB Ozone X Bold" panose="02000506090000020004" pitchFamily="2" charset="-34"/>
                <a:cs typeface="DB Ozone X Bold" panose="02000506090000020004" pitchFamily="2" charset="-34"/>
              </a:rPr>
              <a:t>รายงานการสอนออนไลน์</a:t>
            </a: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xmlns="" id="{9F3945F3-F49D-4C60-81F8-58DE31CC36B9}"/>
              </a:ext>
            </a:extLst>
          </p:cNvPr>
          <p:cNvSpPr txBox="1"/>
          <p:nvPr/>
        </p:nvSpPr>
        <p:spPr>
          <a:xfrm>
            <a:off x="4128357" y="1107874"/>
            <a:ext cx="2307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>
                <a:effectLst>
                  <a:glow rad="50800">
                    <a:schemeClr val="bg1"/>
                  </a:glow>
                </a:effectLst>
                <a:latin typeface="DB Ozone X Bold" panose="02000506090000020004" pitchFamily="2" charset="-34"/>
                <a:cs typeface="DB Ozone X Bold" panose="02000506090000020004" pitchFamily="2" charset="-34"/>
              </a:rPr>
              <a:t>วันจันทร์ ที่</a:t>
            </a:r>
            <a:r>
              <a:rPr lang="en-US" sz="2000" b="1" dirty="0">
                <a:effectLst>
                  <a:glow rad="50800">
                    <a:schemeClr val="bg1"/>
                  </a:glow>
                </a:effectLst>
                <a:latin typeface="DB Ozone X Bold" panose="02000506090000020004" pitchFamily="2" charset="-34"/>
                <a:cs typeface="DB Ozone X Bold" panose="02000506090000020004" pitchFamily="2" charset="-34"/>
              </a:rPr>
              <a:t>11 </a:t>
            </a:r>
            <a:r>
              <a:rPr lang="th-TH" sz="2000" b="1" dirty="0">
                <a:effectLst>
                  <a:glow rad="50800">
                    <a:schemeClr val="bg1"/>
                  </a:glow>
                </a:effectLst>
                <a:latin typeface="DB Ozone X Bold" panose="02000506090000020004" pitchFamily="2" charset="-34"/>
                <a:cs typeface="DB Ozone X Bold" panose="02000506090000020004" pitchFamily="2" charset="-34"/>
              </a:rPr>
              <a:t>มกราคม </a:t>
            </a:r>
            <a:r>
              <a:rPr lang="en-US" sz="2000" b="1" dirty="0">
                <a:effectLst>
                  <a:glow rad="50800">
                    <a:schemeClr val="bg1"/>
                  </a:glow>
                </a:effectLst>
                <a:latin typeface="DB Ozone X Bold" panose="02000506090000020004" pitchFamily="2" charset="-34"/>
                <a:cs typeface="DB Ozone X Bold" panose="02000506090000020004" pitchFamily="2" charset="-34"/>
              </a:rPr>
              <a:t>2563</a:t>
            </a:r>
            <a:endParaRPr lang="th-TH" sz="2000" b="1" dirty="0">
              <a:effectLst>
                <a:glow rad="50800">
                  <a:schemeClr val="bg1"/>
                </a:glow>
              </a:effectLst>
              <a:latin typeface="DB Ozone X Bold" panose="02000506090000020004" pitchFamily="2" charset="-34"/>
              <a:cs typeface="DB Ozone X Bold" panose="02000506090000020004" pitchFamily="2" charset="-34"/>
            </a:endParaRPr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xmlns="" id="{BA3B0B71-221B-4618-AD43-324D4EE34A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054" y="1065160"/>
            <a:ext cx="4150606" cy="45719"/>
          </a:xfrm>
          <a:prstGeom prst="rect">
            <a:avLst/>
          </a:prstGeom>
        </p:spPr>
      </p:pic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xmlns="" id="{63A9B20F-28A2-4230-AC9B-1209F36A90B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97708" y="907501"/>
            <a:ext cx="456202" cy="476238"/>
          </a:xfrm>
          <a:prstGeom prst="rect">
            <a:avLst/>
          </a:prstGeom>
        </p:spPr>
      </p:pic>
      <p:pic>
        <p:nvPicPr>
          <p:cNvPr id="25" name="รูปภาพ 24">
            <a:extLst>
              <a:ext uri="{FF2B5EF4-FFF2-40B4-BE49-F238E27FC236}">
                <a16:creationId xmlns:a16="http://schemas.microsoft.com/office/drawing/2014/main" xmlns="" id="{9C295807-4A9D-45C4-A8E2-4B711627D11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23115" y="1707724"/>
            <a:ext cx="2843636" cy="696019"/>
          </a:xfrm>
          <a:prstGeom prst="rect">
            <a:avLst/>
          </a:prstGeom>
        </p:spPr>
      </p:pic>
      <p:sp>
        <p:nvSpPr>
          <p:cNvPr id="27" name="กล่องข้อความ 26">
            <a:extLst>
              <a:ext uri="{FF2B5EF4-FFF2-40B4-BE49-F238E27FC236}">
                <a16:creationId xmlns:a16="http://schemas.microsoft.com/office/drawing/2014/main" xmlns="" id="{B92853C2-DA85-4813-BBCD-17A80349036D}"/>
              </a:ext>
            </a:extLst>
          </p:cNvPr>
          <p:cNvSpPr txBox="1"/>
          <p:nvPr/>
        </p:nvSpPr>
        <p:spPr>
          <a:xfrm>
            <a:off x="582218" y="1767891"/>
            <a:ext cx="24352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effectLst>
                  <a:glow rad="101600">
                    <a:schemeClr val="bg1"/>
                  </a:glow>
                </a:effectLst>
                <a:latin typeface="DB Ozone X Bold" panose="02000506090000020004" pitchFamily="2" charset="-34"/>
                <a:cs typeface="DB Ozone X Bold" panose="02000506090000020004" pitchFamily="2" charset="-34"/>
              </a:rPr>
              <a:t>วิชา </a:t>
            </a:r>
            <a:r>
              <a:rPr lang="en-US" sz="3200" b="1" dirty="0">
                <a:effectLst>
                  <a:glow rad="101600">
                    <a:schemeClr val="bg1"/>
                  </a:glow>
                </a:effectLst>
                <a:latin typeface="DB Ozone X Bold" panose="02000506090000020004" pitchFamily="2" charset="-34"/>
                <a:cs typeface="DB Ozone X Bold" panose="02000506090000020004" pitchFamily="2" charset="-34"/>
              </a:rPr>
              <a:t>: </a:t>
            </a:r>
            <a:r>
              <a:rPr lang="th-TH" sz="3200" b="1" dirty="0">
                <a:effectLst>
                  <a:glow rad="101600">
                    <a:schemeClr val="bg1"/>
                  </a:glow>
                </a:effectLst>
                <a:latin typeface="DB Ozone X Bold" panose="02000506090000020004" pitchFamily="2" charset="-34"/>
                <a:cs typeface="DB Ozone X Bold" panose="02000506090000020004" pitchFamily="2" charset="-34"/>
              </a:rPr>
              <a:t>คอมพิวเตอร์</a:t>
            </a:r>
          </a:p>
        </p:txBody>
      </p:sp>
      <p:sp>
        <p:nvSpPr>
          <p:cNvPr id="29" name="กล่องข้อความ 28">
            <a:extLst>
              <a:ext uri="{FF2B5EF4-FFF2-40B4-BE49-F238E27FC236}">
                <a16:creationId xmlns:a16="http://schemas.microsoft.com/office/drawing/2014/main" xmlns="" id="{861DA335-9CF1-4CDD-99B6-A9795B18D4AF}"/>
              </a:ext>
            </a:extLst>
          </p:cNvPr>
          <p:cNvSpPr txBox="1"/>
          <p:nvPr/>
        </p:nvSpPr>
        <p:spPr>
          <a:xfrm>
            <a:off x="539359" y="2431490"/>
            <a:ext cx="28456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dirty="0">
                <a:latin typeface="DB Ozone X Medium" panose="02000506090000020004" pitchFamily="2" charset="-34"/>
                <a:cs typeface="DB Ozone X Medium" panose="02000506090000020004" pitchFamily="2" charset="-34"/>
              </a:rPr>
              <a:t>ระดับชั้น  : มัธยมศึกษาปีที่ 1/2</a:t>
            </a:r>
          </a:p>
          <a:p>
            <a:r>
              <a:rPr lang="th-TH" sz="1600" dirty="0">
                <a:latin typeface="DB Ozone X Medium" panose="02000506090000020004" pitchFamily="2" charset="-34"/>
                <a:cs typeface="DB Ozone X Medium" panose="02000506090000020004" pitchFamily="2" charset="-34"/>
              </a:rPr>
              <a:t>เวลาเรียน : 09.30-10.30 น.</a:t>
            </a:r>
            <a:br>
              <a:rPr lang="th-TH" sz="1600" dirty="0">
                <a:latin typeface="DB Ozone X Medium" panose="02000506090000020004" pitchFamily="2" charset="-34"/>
                <a:cs typeface="DB Ozone X Medium" panose="02000506090000020004" pitchFamily="2" charset="-34"/>
              </a:rPr>
            </a:br>
            <a:r>
              <a:rPr lang="th-TH" sz="1600" dirty="0">
                <a:latin typeface="DB Ozone X Medium" panose="02000506090000020004" pitchFamily="2" charset="-34"/>
                <a:cs typeface="DB Ozone X Medium" panose="02000506090000020004" pitchFamily="2" charset="-34"/>
              </a:rPr>
              <a:t>จำนวนนักเรียนทั้งหมด 30 คน เข้าเรียน 24 คน</a:t>
            </a:r>
          </a:p>
        </p:txBody>
      </p:sp>
      <p:sp>
        <p:nvSpPr>
          <p:cNvPr id="30" name="กล่องข้อความ 29">
            <a:extLst>
              <a:ext uri="{FF2B5EF4-FFF2-40B4-BE49-F238E27FC236}">
                <a16:creationId xmlns:a16="http://schemas.microsoft.com/office/drawing/2014/main" xmlns="" id="{4B991047-7616-452A-976A-B6A928D49CDC}"/>
              </a:ext>
            </a:extLst>
          </p:cNvPr>
          <p:cNvSpPr txBox="1"/>
          <p:nvPr/>
        </p:nvSpPr>
        <p:spPr>
          <a:xfrm>
            <a:off x="755318" y="3423601"/>
            <a:ext cx="453040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>
                <a:latin typeface="DB Ozone X Medium" panose="02000506090000020004" pitchFamily="2" charset="-34"/>
                <a:cs typeface="DB Ozone X Medium" panose="02000506090000020004" pitchFamily="2" charset="-34"/>
              </a:rPr>
              <a:t>ผลการจัดการเรียนการสอน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h-TH" sz="1600" dirty="0">
                <a:latin typeface="DB Ozone X Medium" panose="02000506090000020004" pitchFamily="2" charset="-34"/>
                <a:cs typeface="DB Ozone X Medium" panose="02000506090000020004" pitchFamily="2" charset="-34"/>
              </a:rPr>
              <a:t>นักเรียนมีความรู้และความเข้าใจในเนื้อหาวิชา และกิจกรรมที่ได้เรียนรู้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h-TH" sz="1600" dirty="0">
                <a:latin typeface="DB Ozone X Medium" panose="02000506090000020004" pitchFamily="2" charset="-34"/>
                <a:cs typeface="DB Ozone X Medium" panose="02000506090000020004" pitchFamily="2" charset="-34"/>
              </a:rPr>
              <a:t> นักเรียนมีการเรียนรู้ได้ตามเป้าหมายที่ตั้งไว้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h-TH" sz="1600" dirty="0">
                <a:latin typeface="DB Ozone X Medium" panose="02000506090000020004" pitchFamily="2" charset="-34"/>
                <a:cs typeface="DB Ozone X Medium" panose="02000506090000020004" pitchFamily="2" charset="-34"/>
              </a:rPr>
              <a:t> นักเรียนมีความกระตือรือร้นในการเรียนรู้ที่แปลกใหม่และพร้อมยอมรับ</a:t>
            </a:r>
          </a:p>
          <a:p>
            <a:r>
              <a:rPr lang="th-TH" sz="1600" dirty="0">
                <a:latin typeface="DB Ozone X Medium" panose="02000506090000020004" pitchFamily="2" charset="-34"/>
                <a:cs typeface="DB Ozone X Medium" panose="02000506090000020004" pitchFamily="2" charset="-34"/>
              </a:rPr>
              <a:t>       การเปลี่ยนแปลงตามสถานการณ์</a:t>
            </a:r>
          </a:p>
        </p:txBody>
      </p:sp>
      <p:sp>
        <p:nvSpPr>
          <p:cNvPr id="31" name="กล่องข้อความ 30">
            <a:extLst>
              <a:ext uri="{FF2B5EF4-FFF2-40B4-BE49-F238E27FC236}">
                <a16:creationId xmlns:a16="http://schemas.microsoft.com/office/drawing/2014/main" xmlns="" id="{10C5F967-E30E-4DDB-8D05-A60E3A79966C}"/>
              </a:ext>
            </a:extLst>
          </p:cNvPr>
          <p:cNvSpPr txBox="1"/>
          <p:nvPr/>
        </p:nvSpPr>
        <p:spPr>
          <a:xfrm>
            <a:off x="755318" y="4824457"/>
            <a:ext cx="380745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>
                <a:latin typeface="DB Ozone X Medium" panose="02000506090000020004" pitchFamily="2" charset="-34"/>
                <a:cs typeface="DB Ozone X Medium" panose="02000506090000020004" pitchFamily="2" charset="-34"/>
              </a:rPr>
              <a:t>สื่อและอุปกรณ์การจัดการเรียนรู้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h-TH" sz="1600" dirty="0">
                <a:latin typeface="DB Ozone X Medium" panose="02000506090000020004" pitchFamily="2" charset="-34"/>
                <a:cs typeface="DB Ozone X Medium" panose="02000506090000020004" pitchFamily="2" charset="-34"/>
              </a:rPr>
              <a:t>แผนการจัดการเรียนรู้ แผนที่ 1 เรื่อง เทคโนโลยีสารสนเทศ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h-TH" sz="1600" dirty="0">
                <a:latin typeface="DB Ozone X Medium" panose="02000506090000020004" pitchFamily="2" charset="-34"/>
                <a:cs typeface="DB Ozone X Medium" panose="02000506090000020004" pitchFamily="2" charset="-34"/>
              </a:rPr>
              <a:t> ใบงานที่ 1.1 เรื่อง การใช้งานเทคโนโลยี</a:t>
            </a:r>
          </a:p>
        </p:txBody>
      </p:sp>
      <p:sp>
        <p:nvSpPr>
          <p:cNvPr id="32" name="กล่องข้อความ 31">
            <a:extLst>
              <a:ext uri="{FF2B5EF4-FFF2-40B4-BE49-F238E27FC236}">
                <a16:creationId xmlns:a16="http://schemas.microsoft.com/office/drawing/2014/main" xmlns="" id="{590B8FD9-EC79-4809-9B39-56D83DD4FBCD}"/>
              </a:ext>
            </a:extLst>
          </p:cNvPr>
          <p:cNvSpPr txBox="1"/>
          <p:nvPr/>
        </p:nvSpPr>
        <p:spPr>
          <a:xfrm>
            <a:off x="755318" y="5683517"/>
            <a:ext cx="3373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latin typeface="DB Ozone X Medium" panose="02000506090000020004" pitchFamily="2" charset="-34"/>
                <a:cs typeface="DB Ozone X Medium" panose="02000506090000020004" pitchFamily="2" charset="-34"/>
              </a:rPr>
              <a:t>application </a:t>
            </a:r>
            <a:r>
              <a:rPr lang="th-TH" sz="2000" b="1" dirty="0">
                <a:solidFill>
                  <a:srgbClr val="0000FF"/>
                </a:solidFill>
                <a:latin typeface="DB Ozone X Medium" panose="02000506090000020004" pitchFamily="2" charset="-34"/>
                <a:cs typeface="DB Ozone X Medium" panose="02000506090000020004" pitchFamily="2" charset="-34"/>
              </a:rPr>
              <a:t>ที่ใช้ในการจัดการเรียนการสอน</a:t>
            </a:r>
          </a:p>
        </p:txBody>
      </p:sp>
      <p:pic>
        <p:nvPicPr>
          <p:cNvPr id="34" name="รูปภาพ 33">
            <a:extLst>
              <a:ext uri="{FF2B5EF4-FFF2-40B4-BE49-F238E27FC236}">
                <a16:creationId xmlns:a16="http://schemas.microsoft.com/office/drawing/2014/main" xmlns="" id="{A0B8DABE-DC95-47E7-A6FF-EE5FAD2CAAC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41" y="6022579"/>
            <a:ext cx="498358" cy="492243"/>
          </a:xfrm>
          <a:prstGeom prst="rect">
            <a:avLst/>
          </a:prstGeom>
        </p:spPr>
      </p:pic>
      <p:pic>
        <p:nvPicPr>
          <p:cNvPr id="36" name="รูปภาพ 35">
            <a:extLst>
              <a:ext uri="{FF2B5EF4-FFF2-40B4-BE49-F238E27FC236}">
                <a16:creationId xmlns:a16="http://schemas.microsoft.com/office/drawing/2014/main" xmlns="" id="{CFF4C56A-F079-4690-85F7-558961A8873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956" y="6016282"/>
            <a:ext cx="492243" cy="486128"/>
          </a:xfrm>
          <a:prstGeom prst="rect">
            <a:avLst/>
          </a:prstGeom>
        </p:spPr>
      </p:pic>
      <p:pic>
        <p:nvPicPr>
          <p:cNvPr id="38" name="รูปภาพ 37">
            <a:extLst>
              <a:ext uri="{FF2B5EF4-FFF2-40B4-BE49-F238E27FC236}">
                <a16:creationId xmlns:a16="http://schemas.microsoft.com/office/drawing/2014/main" xmlns="" id="{BC44817C-B839-4D4E-9182-A818A6CF8F0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532" y="6029926"/>
            <a:ext cx="501415" cy="501415"/>
          </a:xfrm>
          <a:prstGeom prst="rect">
            <a:avLst/>
          </a:prstGeom>
        </p:spPr>
      </p:pic>
      <p:pic>
        <p:nvPicPr>
          <p:cNvPr id="40" name="รูปภาพ 39">
            <a:extLst>
              <a:ext uri="{FF2B5EF4-FFF2-40B4-BE49-F238E27FC236}">
                <a16:creationId xmlns:a16="http://schemas.microsoft.com/office/drawing/2014/main" xmlns="" id="{09FCD49E-8BEF-4AEF-84CF-87D7C152AB1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199" y="6024907"/>
            <a:ext cx="476955" cy="476955"/>
          </a:xfrm>
          <a:prstGeom prst="rect">
            <a:avLst/>
          </a:prstGeom>
        </p:spPr>
      </p:pic>
      <p:sp>
        <p:nvSpPr>
          <p:cNvPr id="41" name="กล่องข้อความ 40">
            <a:extLst>
              <a:ext uri="{FF2B5EF4-FFF2-40B4-BE49-F238E27FC236}">
                <a16:creationId xmlns:a16="http://schemas.microsoft.com/office/drawing/2014/main" xmlns="" id="{CBEDE806-BD5E-42C0-9614-EA6305C7E802}"/>
              </a:ext>
            </a:extLst>
          </p:cNvPr>
          <p:cNvSpPr txBox="1"/>
          <p:nvPr/>
        </p:nvSpPr>
        <p:spPr>
          <a:xfrm>
            <a:off x="798817" y="6464221"/>
            <a:ext cx="3595856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>
                <a:latin typeface="DB Ozone X Medium" panose="02000506090000020004" pitchFamily="2" charset="-34"/>
                <a:cs typeface="DB Ozone X Medium" panose="02000506090000020004" pitchFamily="2" charset="-34"/>
              </a:rPr>
              <a:t>ปัญหาและอุปสรรคในการจัดการเรียนการสอน</a:t>
            </a:r>
          </a:p>
          <a:p>
            <a:r>
              <a:rPr lang="th-TH" sz="1600" dirty="0">
                <a:latin typeface="DB Ozone X Medium" panose="02000506090000020004" pitchFamily="2" charset="-34"/>
                <a:cs typeface="DB Ozone X Medium" panose="02000506090000020004" pitchFamily="2" charset="-34"/>
              </a:rPr>
              <a:t>แผนการจัดการเรียนรู้ แผนที่ 1 เรื่อง เทคโนโลยีสารสนเทศ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h-TH" sz="1600" dirty="0">
                <a:latin typeface="DB Ozone X Medium" panose="02000506090000020004" pitchFamily="2" charset="-34"/>
                <a:cs typeface="DB Ozone X Medium" panose="02000506090000020004" pitchFamily="2" charset="-34"/>
              </a:rPr>
              <a:t> นักเรียนบางคนมีปัญหาเรื่องกาขาดอุปกรณ์เทคโนโลยี</a:t>
            </a:r>
          </a:p>
          <a:p>
            <a:r>
              <a:rPr lang="th-TH" sz="1600" dirty="0">
                <a:latin typeface="DB Ozone X Medium" panose="02000506090000020004" pitchFamily="2" charset="-34"/>
                <a:cs typeface="DB Ozone X Medium" panose="02000506090000020004" pitchFamily="2" charset="-34"/>
              </a:rPr>
              <a:t>       ที่ใช้ในการเรียนออนไลน์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h-TH" sz="1600" dirty="0">
                <a:latin typeface="DB Ozone X Medium" panose="02000506090000020004" pitchFamily="2" charset="-34"/>
                <a:cs typeface="DB Ozone X Medium" panose="02000506090000020004" pitchFamily="2" charset="-34"/>
              </a:rPr>
              <a:t>สัญญาณอินเตอร์เน็ตที่ไม่เสถียรในบางครั้ง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h-TH" sz="1600" dirty="0">
                <a:latin typeface="DB Ozone X Medium" panose="02000506090000020004" pitchFamily="2" charset="-34"/>
                <a:cs typeface="DB Ozone X Medium" panose="02000506090000020004" pitchFamily="2" charset="-34"/>
              </a:rPr>
              <a:t>นักเรียนยังขาดสมาธิในการเรียนรู้</a:t>
            </a:r>
          </a:p>
        </p:txBody>
      </p:sp>
      <p:sp>
        <p:nvSpPr>
          <p:cNvPr id="42" name="กล่องข้อความ 41">
            <a:extLst>
              <a:ext uri="{FF2B5EF4-FFF2-40B4-BE49-F238E27FC236}">
                <a16:creationId xmlns:a16="http://schemas.microsoft.com/office/drawing/2014/main" xmlns="" id="{6393B261-1B84-4919-A10C-20C1631C6D45}"/>
              </a:ext>
            </a:extLst>
          </p:cNvPr>
          <p:cNvSpPr txBox="1"/>
          <p:nvPr/>
        </p:nvSpPr>
        <p:spPr>
          <a:xfrm>
            <a:off x="1055910" y="8190894"/>
            <a:ext cx="21483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600" dirty="0">
                <a:latin typeface="DB Ozone X Medium" panose="02000506090000020004" pitchFamily="2" charset="-34"/>
                <a:cs typeface="DB Ozone X Medium" panose="02000506090000020004" pitchFamily="2" charset="-34"/>
              </a:rPr>
              <a:t>ผู้รายงาย...................................</a:t>
            </a:r>
          </a:p>
          <a:p>
            <a:pPr algn="ctr"/>
            <a:r>
              <a:rPr lang="th-TH" sz="1600" dirty="0">
                <a:latin typeface="DB Ozone X Medium" panose="02000506090000020004" pitchFamily="2" charset="-34"/>
                <a:cs typeface="DB Ozone X Medium" panose="02000506090000020004" pitchFamily="2" charset="-34"/>
              </a:rPr>
              <a:t>(นางกัญญาลักษณ์ คำมา)</a:t>
            </a:r>
            <a:br>
              <a:rPr lang="th-TH" sz="1600" dirty="0">
                <a:latin typeface="DB Ozone X Medium" panose="02000506090000020004" pitchFamily="2" charset="-34"/>
                <a:cs typeface="DB Ozone X Medium" panose="02000506090000020004" pitchFamily="2" charset="-34"/>
              </a:rPr>
            </a:br>
            <a:r>
              <a:rPr lang="th-TH" sz="1600" dirty="0">
                <a:latin typeface="DB Ozone X Medium" panose="02000506090000020004" pitchFamily="2" charset="-34"/>
                <a:cs typeface="DB Ozone X Medium" panose="02000506090000020004" pitchFamily="2" charset="-34"/>
              </a:rPr>
              <a:t>ตำแหน่ง ครู</a:t>
            </a:r>
          </a:p>
        </p:txBody>
      </p:sp>
      <p:sp>
        <p:nvSpPr>
          <p:cNvPr id="43" name="กล่องข้อความ 42">
            <a:extLst>
              <a:ext uri="{FF2B5EF4-FFF2-40B4-BE49-F238E27FC236}">
                <a16:creationId xmlns:a16="http://schemas.microsoft.com/office/drawing/2014/main" xmlns="" id="{50E10E54-E5C1-45DE-9A29-0563453CAE13}"/>
              </a:ext>
            </a:extLst>
          </p:cNvPr>
          <p:cNvSpPr txBox="1"/>
          <p:nvPr/>
        </p:nvSpPr>
        <p:spPr>
          <a:xfrm>
            <a:off x="3335471" y="8236972"/>
            <a:ext cx="27526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600" dirty="0">
                <a:latin typeface="DB Ozone X Medium" panose="02000506090000020004" pitchFamily="2" charset="-34"/>
                <a:cs typeface="DB Ozone X Medium" panose="02000506090000020004" pitchFamily="2" charset="-34"/>
              </a:rPr>
              <a:t>ผู้รับรอง...................................</a:t>
            </a:r>
          </a:p>
          <a:p>
            <a:pPr algn="ctr"/>
            <a:r>
              <a:rPr lang="th-TH" sz="1600" dirty="0">
                <a:latin typeface="DB Ozone X Medium" panose="02000506090000020004" pitchFamily="2" charset="-34"/>
                <a:cs typeface="DB Ozone X Medium" panose="02000506090000020004" pitchFamily="2" charset="-34"/>
              </a:rPr>
              <a:t>(นายห้องสื่อ ครูคอม)</a:t>
            </a:r>
          </a:p>
          <a:p>
            <a:pPr algn="ctr"/>
            <a:r>
              <a:rPr lang="th-TH" sz="1600" dirty="0">
                <a:latin typeface="DB Ozone X Medium" panose="02000506090000020004" pitchFamily="2" charset="-34"/>
                <a:cs typeface="DB Ozone X Medium" panose="02000506090000020004" pitchFamily="2" charset="-34"/>
              </a:rPr>
              <a:t>ผู้อำนวยการโรงเรียนห้องสื่อครูคอมวิทยาคม</a:t>
            </a:r>
          </a:p>
        </p:txBody>
      </p:sp>
      <p:sp>
        <p:nvSpPr>
          <p:cNvPr id="44" name="กล่องข้อความ 43">
            <a:extLst>
              <a:ext uri="{FF2B5EF4-FFF2-40B4-BE49-F238E27FC236}">
                <a16:creationId xmlns:a16="http://schemas.microsoft.com/office/drawing/2014/main" xmlns="" id="{E15460E3-A064-4A58-8D2B-7BD4378FF4D4}"/>
              </a:ext>
            </a:extLst>
          </p:cNvPr>
          <p:cNvSpPr txBox="1"/>
          <p:nvPr/>
        </p:nvSpPr>
        <p:spPr>
          <a:xfrm>
            <a:off x="3743170" y="9147933"/>
            <a:ext cx="28135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b="1" dirty="0">
                <a:effectLst>
                  <a:glow rad="76200">
                    <a:schemeClr val="bg1"/>
                  </a:glow>
                </a:effectLst>
                <a:latin typeface="DB Ozone X Medium" panose="02000506090000020004" pitchFamily="2" charset="-34"/>
                <a:cs typeface="DB Ozone X Medium" panose="02000506090000020004" pitchFamily="2" charset="-34"/>
              </a:rPr>
              <a:t>กลุ่มสาระการเรียนรูวิทยาศาสตร์และทคโนโลยี</a:t>
            </a:r>
          </a:p>
        </p:txBody>
      </p:sp>
      <p:sp>
        <p:nvSpPr>
          <p:cNvPr id="45" name="กล่องข้อความ 44">
            <a:extLst>
              <a:ext uri="{FF2B5EF4-FFF2-40B4-BE49-F238E27FC236}">
                <a16:creationId xmlns:a16="http://schemas.microsoft.com/office/drawing/2014/main" xmlns="" id="{C6D5C98F-453E-4CC4-9B51-485B03E7D894}"/>
              </a:ext>
            </a:extLst>
          </p:cNvPr>
          <p:cNvSpPr txBox="1"/>
          <p:nvPr/>
        </p:nvSpPr>
        <p:spPr>
          <a:xfrm>
            <a:off x="674337" y="9154873"/>
            <a:ext cx="20185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b="1" dirty="0">
                <a:effectLst>
                  <a:glow rad="76200">
                    <a:schemeClr val="bg1"/>
                  </a:glow>
                </a:effectLst>
                <a:latin typeface="DB Ozone X Medium" panose="02000506090000020004" pitchFamily="2" charset="-34"/>
                <a:cs typeface="DB Ozone X Medium" panose="02000506090000020004" pitchFamily="2" charset="-34"/>
              </a:rPr>
              <a:t>โรงเรียนห้องสื่อครูคอมวิทยาคม</a:t>
            </a:r>
          </a:p>
        </p:txBody>
      </p:sp>
      <p:pic>
        <p:nvPicPr>
          <p:cNvPr id="49" name="รูปภาพ 48">
            <a:extLst>
              <a:ext uri="{FF2B5EF4-FFF2-40B4-BE49-F238E27FC236}">
                <a16:creationId xmlns:a16="http://schemas.microsoft.com/office/drawing/2014/main" xmlns="" id="{CFA69D64-835B-4752-A6A6-243C0566141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60" y="3553620"/>
            <a:ext cx="411103" cy="390288"/>
          </a:xfrm>
          <a:prstGeom prst="rect">
            <a:avLst/>
          </a:prstGeom>
        </p:spPr>
      </p:pic>
      <p:pic>
        <p:nvPicPr>
          <p:cNvPr id="51" name="รูปภาพ 50">
            <a:extLst>
              <a:ext uri="{FF2B5EF4-FFF2-40B4-BE49-F238E27FC236}">
                <a16:creationId xmlns:a16="http://schemas.microsoft.com/office/drawing/2014/main" xmlns="" id="{1CAF02AB-DF25-43F5-9472-D7770F4C8A5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38" y="4883248"/>
            <a:ext cx="293120" cy="319448"/>
          </a:xfrm>
          <a:prstGeom prst="rect">
            <a:avLst/>
          </a:prstGeom>
        </p:spPr>
      </p:pic>
      <p:pic>
        <p:nvPicPr>
          <p:cNvPr id="53" name="รูปภาพ 52">
            <a:extLst>
              <a:ext uri="{FF2B5EF4-FFF2-40B4-BE49-F238E27FC236}">
                <a16:creationId xmlns:a16="http://schemas.microsoft.com/office/drawing/2014/main" xmlns="" id="{9BF28ACB-1312-451A-88EC-98E0638DE8B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44" y="6463433"/>
            <a:ext cx="398757" cy="342892"/>
          </a:xfrm>
          <a:prstGeom prst="rect">
            <a:avLst/>
          </a:prstGeom>
        </p:spPr>
      </p:pic>
      <p:pic>
        <p:nvPicPr>
          <p:cNvPr id="55" name="รูปภาพ 54">
            <a:extLst>
              <a:ext uri="{FF2B5EF4-FFF2-40B4-BE49-F238E27FC236}">
                <a16:creationId xmlns:a16="http://schemas.microsoft.com/office/drawing/2014/main" xmlns="" id="{766244C2-7D35-4698-AB87-A66536220A43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48" y="5784190"/>
            <a:ext cx="411102" cy="417493"/>
          </a:xfrm>
          <a:prstGeom prst="rect">
            <a:avLst/>
          </a:prstGeom>
        </p:spPr>
      </p:pic>
      <p:sp>
        <p:nvSpPr>
          <p:cNvPr id="56" name="วงรี 55">
            <a:extLst>
              <a:ext uri="{FF2B5EF4-FFF2-40B4-BE49-F238E27FC236}">
                <a16:creationId xmlns:a16="http://schemas.microsoft.com/office/drawing/2014/main" xmlns="" id="{2B2A27EB-927B-4F7B-BE2B-08D97B9AA9B3}"/>
              </a:ext>
            </a:extLst>
          </p:cNvPr>
          <p:cNvSpPr/>
          <p:nvPr/>
        </p:nvSpPr>
        <p:spPr>
          <a:xfrm>
            <a:off x="5187473" y="3834773"/>
            <a:ext cx="1086912" cy="1086912"/>
          </a:xfrm>
          <a:prstGeom prst="ellipse">
            <a:avLst/>
          </a:prstGeom>
          <a:blipFill>
            <a:blip r:embed="rId1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58" name="รูปภาพ 57">
            <a:extLst>
              <a:ext uri="{FF2B5EF4-FFF2-40B4-BE49-F238E27FC236}">
                <a16:creationId xmlns:a16="http://schemas.microsoft.com/office/drawing/2014/main" xmlns="" id="{6C8172E2-CD6F-4F13-BEAD-A319D72BBC3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196" y="3887084"/>
            <a:ext cx="1068083" cy="1035994"/>
          </a:xfrm>
          <a:prstGeom prst="rect">
            <a:avLst/>
          </a:prstGeom>
        </p:spPr>
      </p:pic>
      <p:sp>
        <p:nvSpPr>
          <p:cNvPr id="59" name="วงรี 58">
            <a:extLst>
              <a:ext uri="{FF2B5EF4-FFF2-40B4-BE49-F238E27FC236}">
                <a16:creationId xmlns:a16="http://schemas.microsoft.com/office/drawing/2014/main" xmlns="" id="{C3F386C5-A88A-4F89-B26D-6AB947A08A01}"/>
              </a:ext>
            </a:extLst>
          </p:cNvPr>
          <p:cNvSpPr/>
          <p:nvPr/>
        </p:nvSpPr>
        <p:spPr>
          <a:xfrm>
            <a:off x="4486605" y="5042078"/>
            <a:ext cx="1572308" cy="1572308"/>
          </a:xfrm>
          <a:prstGeom prst="ellipse">
            <a:avLst/>
          </a:prstGeom>
          <a:blipFill>
            <a:blip r:embed="rId1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60" name="รูปภาพ 59">
            <a:extLst>
              <a:ext uri="{FF2B5EF4-FFF2-40B4-BE49-F238E27FC236}">
                <a16:creationId xmlns:a16="http://schemas.microsoft.com/office/drawing/2014/main" xmlns="" id="{382334FE-A4AD-4A88-AE00-E053C5856D4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642" y="5114164"/>
            <a:ext cx="1545070" cy="1498651"/>
          </a:xfrm>
          <a:prstGeom prst="rect">
            <a:avLst/>
          </a:prstGeom>
        </p:spPr>
      </p:pic>
      <p:sp>
        <p:nvSpPr>
          <p:cNvPr id="61" name="วงรี 60">
            <a:extLst>
              <a:ext uri="{FF2B5EF4-FFF2-40B4-BE49-F238E27FC236}">
                <a16:creationId xmlns:a16="http://schemas.microsoft.com/office/drawing/2014/main" xmlns="" id="{32C34300-921F-42F4-93BB-257E18702783}"/>
              </a:ext>
            </a:extLst>
          </p:cNvPr>
          <p:cNvSpPr/>
          <p:nvPr/>
        </p:nvSpPr>
        <p:spPr>
          <a:xfrm>
            <a:off x="5110245" y="6792412"/>
            <a:ext cx="1224343" cy="1224343"/>
          </a:xfrm>
          <a:prstGeom prst="ellipse">
            <a:avLst/>
          </a:prstGeom>
          <a:blipFill>
            <a:blip r:embed="rId1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62" name="รูปภาพ 61">
            <a:extLst>
              <a:ext uri="{FF2B5EF4-FFF2-40B4-BE49-F238E27FC236}">
                <a16:creationId xmlns:a16="http://schemas.microsoft.com/office/drawing/2014/main" xmlns="" id="{2E2D1F24-665E-43B2-A97C-94A79DA5D2B6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282" y="6864498"/>
            <a:ext cx="1203133" cy="1166987"/>
          </a:xfrm>
          <a:prstGeom prst="rect">
            <a:avLst/>
          </a:prstGeom>
        </p:spPr>
      </p:pic>
      <p:pic>
        <p:nvPicPr>
          <p:cNvPr id="64" name="รูปภาพ 63">
            <a:extLst>
              <a:ext uri="{FF2B5EF4-FFF2-40B4-BE49-F238E27FC236}">
                <a16:creationId xmlns:a16="http://schemas.microsoft.com/office/drawing/2014/main" xmlns="" id="{8D0B1B09-5A57-44FF-835D-B292D42B4541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02" y="471815"/>
            <a:ext cx="1136130" cy="1103381"/>
          </a:xfrm>
          <a:prstGeom prst="rect">
            <a:avLst/>
          </a:prstGeom>
        </p:spPr>
      </p:pic>
      <p:pic>
        <p:nvPicPr>
          <p:cNvPr id="65" name="รูปภาพ 64">
            <a:extLst>
              <a:ext uri="{FF2B5EF4-FFF2-40B4-BE49-F238E27FC236}">
                <a16:creationId xmlns:a16="http://schemas.microsoft.com/office/drawing/2014/main" xmlns="" id="{16538E5D-E8BB-4BFC-8FA1-ED6EE3EA9EBA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18" y="631015"/>
            <a:ext cx="534174" cy="700836"/>
          </a:xfrm>
          <a:prstGeom prst="rect">
            <a:avLst/>
          </a:prstGeom>
        </p:spPr>
      </p:pic>
      <p:pic>
        <p:nvPicPr>
          <p:cNvPr id="75" name="รูปภาพ 74">
            <a:extLst>
              <a:ext uri="{FF2B5EF4-FFF2-40B4-BE49-F238E27FC236}">
                <a16:creationId xmlns:a16="http://schemas.microsoft.com/office/drawing/2014/main" xmlns="" id="{161325A8-9AD2-4F94-AEF0-B0131F9DCBB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061" y="1445285"/>
            <a:ext cx="2050825" cy="2047965"/>
          </a:xfrm>
          <a:prstGeom prst="rect">
            <a:avLst/>
          </a:prstGeom>
        </p:spPr>
      </p:pic>
      <p:sp>
        <p:nvSpPr>
          <p:cNvPr id="76" name="วงรี 75">
            <a:extLst>
              <a:ext uri="{FF2B5EF4-FFF2-40B4-BE49-F238E27FC236}">
                <a16:creationId xmlns:a16="http://schemas.microsoft.com/office/drawing/2014/main" xmlns="" id="{36BE8C67-D475-4AC6-B466-05CF4B0ACCBA}"/>
              </a:ext>
            </a:extLst>
          </p:cNvPr>
          <p:cNvSpPr/>
          <p:nvPr/>
        </p:nvSpPr>
        <p:spPr>
          <a:xfrm>
            <a:off x="4495127" y="1602204"/>
            <a:ext cx="1766196" cy="1747367"/>
          </a:xfrm>
          <a:prstGeom prst="ellipse">
            <a:avLst/>
          </a:prstGeom>
          <a:blipFill>
            <a:blip r:embed="rId25"/>
            <a:stretch>
              <a:fillRect l="-41344" t="-6915" r="-37176" b="-7160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45610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xmlns="" id="{662D49A0-C27E-4582-B501-6644D37C48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pic>
        <p:nvPicPr>
          <p:cNvPr id="67" name="รูปภาพ 66">
            <a:extLst>
              <a:ext uri="{FF2B5EF4-FFF2-40B4-BE49-F238E27FC236}">
                <a16:creationId xmlns:a16="http://schemas.microsoft.com/office/drawing/2014/main" xmlns="" id="{79C17C0D-5ABF-4728-A968-31A83E3D7D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14" y="3437107"/>
            <a:ext cx="5124070" cy="1332864"/>
          </a:xfrm>
          <a:prstGeom prst="rect">
            <a:avLst/>
          </a:prstGeom>
        </p:spPr>
      </p:pic>
      <p:pic>
        <p:nvPicPr>
          <p:cNvPr id="69" name="รูปภาพ 68">
            <a:extLst>
              <a:ext uri="{FF2B5EF4-FFF2-40B4-BE49-F238E27FC236}">
                <a16:creationId xmlns:a16="http://schemas.microsoft.com/office/drawing/2014/main" xmlns="" id="{EA863D30-6830-482A-B843-53EC86BABB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99" y="5696802"/>
            <a:ext cx="5124070" cy="775902"/>
          </a:xfrm>
          <a:prstGeom prst="rect">
            <a:avLst/>
          </a:prstGeom>
        </p:spPr>
      </p:pic>
      <p:pic>
        <p:nvPicPr>
          <p:cNvPr id="71" name="รูปภาพ 70">
            <a:extLst>
              <a:ext uri="{FF2B5EF4-FFF2-40B4-BE49-F238E27FC236}">
                <a16:creationId xmlns:a16="http://schemas.microsoft.com/office/drawing/2014/main" xmlns="" id="{715E0588-CC98-4385-85F8-161D7794E6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13" y="4823909"/>
            <a:ext cx="5124070" cy="818280"/>
          </a:xfrm>
          <a:prstGeom prst="rect">
            <a:avLst/>
          </a:prstGeom>
        </p:spPr>
      </p:pic>
      <p:pic>
        <p:nvPicPr>
          <p:cNvPr id="73" name="รูปภาพ 72">
            <a:extLst>
              <a:ext uri="{FF2B5EF4-FFF2-40B4-BE49-F238E27FC236}">
                <a16:creationId xmlns:a16="http://schemas.microsoft.com/office/drawing/2014/main" xmlns="" id="{88C16C68-F3C8-4371-AD6B-4D5D401BAE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11" y="6521119"/>
            <a:ext cx="5124070" cy="1504069"/>
          </a:xfrm>
          <a:prstGeom prst="rect">
            <a:avLst/>
          </a:prstGeom>
        </p:spPr>
      </p:pic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xmlns="" id="{764BC195-BBF2-4718-AC6A-A8DC3168F980}"/>
              </a:ext>
            </a:extLst>
          </p:cNvPr>
          <p:cNvSpPr txBox="1"/>
          <p:nvPr/>
        </p:nvSpPr>
        <p:spPr>
          <a:xfrm>
            <a:off x="1968592" y="403227"/>
            <a:ext cx="45191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800" dirty="0">
                <a:solidFill>
                  <a:srgbClr val="0000FF"/>
                </a:solidFill>
                <a:effectLst>
                  <a:glow rad="127000">
                    <a:schemeClr val="bg1"/>
                  </a:glow>
                </a:effectLst>
                <a:latin typeface="DB Ozone X Bold" panose="02000506090000020004" pitchFamily="2" charset="-34"/>
                <a:cs typeface="DB Ozone X Bold" panose="02000506090000020004" pitchFamily="2" charset="-34"/>
              </a:rPr>
              <a:t>รายงานการสอนออนไลน์</a:t>
            </a: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xmlns="" id="{9F3945F3-F49D-4C60-81F8-58DE31CC36B9}"/>
              </a:ext>
            </a:extLst>
          </p:cNvPr>
          <p:cNvSpPr txBox="1"/>
          <p:nvPr/>
        </p:nvSpPr>
        <p:spPr>
          <a:xfrm>
            <a:off x="4128357" y="1107874"/>
            <a:ext cx="2307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>
                <a:effectLst>
                  <a:glow rad="50800">
                    <a:schemeClr val="bg1"/>
                  </a:glow>
                </a:effectLst>
                <a:latin typeface="DB Ozone X Bold" panose="02000506090000020004" pitchFamily="2" charset="-34"/>
                <a:cs typeface="DB Ozone X Bold" panose="02000506090000020004" pitchFamily="2" charset="-34"/>
              </a:rPr>
              <a:t>วันจันทร์ ที่</a:t>
            </a:r>
            <a:r>
              <a:rPr lang="en-US" sz="2000" b="1" dirty="0">
                <a:effectLst>
                  <a:glow rad="50800">
                    <a:schemeClr val="bg1"/>
                  </a:glow>
                </a:effectLst>
                <a:latin typeface="DB Ozone X Bold" panose="02000506090000020004" pitchFamily="2" charset="-34"/>
                <a:cs typeface="DB Ozone X Bold" panose="02000506090000020004" pitchFamily="2" charset="-34"/>
              </a:rPr>
              <a:t>11 </a:t>
            </a:r>
            <a:r>
              <a:rPr lang="th-TH" sz="2000" b="1" dirty="0">
                <a:effectLst>
                  <a:glow rad="50800">
                    <a:schemeClr val="bg1"/>
                  </a:glow>
                </a:effectLst>
                <a:latin typeface="DB Ozone X Bold" panose="02000506090000020004" pitchFamily="2" charset="-34"/>
                <a:cs typeface="DB Ozone X Bold" panose="02000506090000020004" pitchFamily="2" charset="-34"/>
              </a:rPr>
              <a:t>มกราคม </a:t>
            </a:r>
            <a:r>
              <a:rPr lang="en-US" sz="2000" b="1" dirty="0">
                <a:effectLst>
                  <a:glow rad="50800">
                    <a:schemeClr val="bg1"/>
                  </a:glow>
                </a:effectLst>
                <a:latin typeface="DB Ozone X Bold" panose="02000506090000020004" pitchFamily="2" charset="-34"/>
                <a:cs typeface="DB Ozone X Bold" panose="02000506090000020004" pitchFamily="2" charset="-34"/>
              </a:rPr>
              <a:t>2563</a:t>
            </a:r>
            <a:endParaRPr lang="th-TH" sz="2000" b="1" dirty="0">
              <a:effectLst>
                <a:glow rad="50800">
                  <a:schemeClr val="bg1"/>
                </a:glow>
              </a:effectLst>
              <a:latin typeface="DB Ozone X Bold" panose="02000506090000020004" pitchFamily="2" charset="-34"/>
              <a:cs typeface="DB Ozone X Bold" panose="02000506090000020004" pitchFamily="2" charset="-34"/>
            </a:endParaRPr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xmlns="" id="{BA3B0B71-221B-4618-AD43-324D4EE34A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054" y="1065160"/>
            <a:ext cx="4150606" cy="45719"/>
          </a:xfrm>
          <a:prstGeom prst="rect">
            <a:avLst/>
          </a:prstGeom>
        </p:spPr>
      </p:pic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xmlns="" id="{63A9B20F-28A2-4230-AC9B-1209F36A90B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97708" y="907501"/>
            <a:ext cx="456202" cy="476238"/>
          </a:xfrm>
          <a:prstGeom prst="rect">
            <a:avLst/>
          </a:prstGeom>
        </p:spPr>
      </p:pic>
      <p:pic>
        <p:nvPicPr>
          <p:cNvPr id="25" name="รูปภาพ 24">
            <a:extLst>
              <a:ext uri="{FF2B5EF4-FFF2-40B4-BE49-F238E27FC236}">
                <a16:creationId xmlns:a16="http://schemas.microsoft.com/office/drawing/2014/main" xmlns="" id="{9C295807-4A9D-45C4-A8E2-4B711627D11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23115" y="1707724"/>
            <a:ext cx="2843636" cy="696019"/>
          </a:xfrm>
          <a:prstGeom prst="rect">
            <a:avLst/>
          </a:prstGeom>
        </p:spPr>
      </p:pic>
      <p:sp>
        <p:nvSpPr>
          <p:cNvPr id="27" name="กล่องข้อความ 26">
            <a:extLst>
              <a:ext uri="{FF2B5EF4-FFF2-40B4-BE49-F238E27FC236}">
                <a16:creationId xmlns:a16="http://schemas.microsoft.com/office/drawing/2014/main" xmlns="" id="{B92853C2-DA85-4813-BBCD-17A80349036D}"/>
              </a:ext>
            </a:extLst>
          </p:cNvPr>
          <p:cNvSpPr txBox="1"/>
          <p:nvPr/>
        </p:nvSpPr>
        <p:spPr>
          <a:xfrm>
            <a:off x="582218" y="1767891"/>
            <a:ext cx="24352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effectLst>
                  <a:glow rad="101600">
                    <a:schemeClr val="bg1"/>
                  </a:glow>
                </a:effectLst>
                <a:latin typeface="DB Ozone X Bold" panose="02000506090000020004" pitchFamily="2" charset="-34"/>
                <a:cs typeface="DB Ozone X Bold" panose="02000506090000020004" pitchFamily="2" charset="-34"/>
              </a:rPr>
              <a:t>วิชา </a:t>
            </a:r>
            <a:r>
              <a:rPr lang="en-US" sz="3200" b="1" dirty="0">
                <a:effectLst>
                  <a:glow rad="101600">
                    <a:schemeClr val="bg1"/>
                  </a:glow>
                </a:effectLst>
                <a:latin typeface="DB Ozone X Bold" panose="02000506090000020004" pitchFamily="2" charset="-34"/>
                <a:cs typeface="DB Ozone X Bold" panose="02000506090000020004" pitchFamily="2" charset="-34"/>
              </a:rPr>
              <a:t>: </a:t>
            </a:r>
            <a:r>
              <a:rPr lang="th-TH" sz="3200" b="1" dirty="0">
                <a:effectLst>
                  <a:glow rad="101600">
                    <a:schemeClr val="bg1"/>
                  </a:glow>
                </a:effectLst>
                <a:latin typeface="DB Ozone X Bold" panose="02000506090000020004" pitchFamily="2" charset="-34"/>
                <a:cs typeface="DB Ozone X Bold" panose="02000506090000020004" pitchFamily="2" charset="-34"/>
              </a:rPr>
              <a:t>คอมพิวเตอร์</a:t>
            </a:r>
          </a:p>
        </p:txBody>
      </p:sp>
      <p:sp>
        <p:nvSpPr>
          <p:cNvPr id="29" name="กล่องข้อความ 28">
            <a:extLst>
              <a:ext uri="{FF2B5EF4-FFF2-40B4-BE49-F238E27FC236}">
                <a16:creationId xmlns:a16="http://schemas.microsoft.com/office/drawing/2014/main" xmlns="" id="{861DA335-9CF1-4CDD-99B6-A9795B18D4AF}"/>
              </a:ext>
            </a:extLst>
          </p:cNvPr>
          <p:cNvSpPr txBox="1"/>
          <p:nvPr/>
        </p:nvSpPr>
        <p:spPr>
          <a:xfrm>
            <a:off x="539359" y="2431490"/>
            <a:ext cx="28456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dirty="0">
                <a:latin typeface="DB Ozone X Medium" panose="02000506090000020004" pitchFamily="2" charset="-34"/>
                <a:cs typeface="DB Ozone X Medium" panose="02000506090000020004" pitchFamily="2" charset="-34"/>
              </a:rPr>
              <a:t>ระดับชั้น  : มัธยมศึกษาปีที่ 1/2</a:t>
            </a:r>
          </a:p>
          <a:p>
            <a:r>
              <a:rPr lang="th-TH" sz="1600" dirty="0">
                <a:latin typeface="DB Ozone X Medium" panose="02000506090000020004" pitchFamily="2" charset="-34"/>
                <a:cs typeface="DB Ozone X Medium" panose="02000506090000020004" pitchFamily="2" charset="-34"/>
              </a:rPr>
              <a:t>เวลาเรียน : 09.30-10.30 น.</a:t>
            </a:r>
            <a:br>
              <a:rPr lang="th-TH" sz="1600" dirty="0">
                <a:latin typeface="DB Ozone X Medium" panose="02000506090000020004" pitchFamily="2" charset="-34"/>
                <a:cs typeface="DB Ozone X Medium" panose="02000506090000020004" pitchFamily="2" charset="-34"/>
              </a:rPr>
            </a:br>
            <a:r>
              <a:rPr lang="th-TH" sz="1600" dirty="0">
                <a:latin typeface="DB Ozone X Medium" panose="02000506090000020004" pitchFamily="2" charset="-34"/>
                <a:cs typeface="DB Ozone X Medium" panose="02000506090000020004" pitchFamily="2" charset="-34"/>
              </a:rPr>
              <a:t>จำนวนนักเรียนทั้งหมด 30 คน เข้าเรียน 24 คน</a:t>
            </a:r>
          </a:p>
        </p:txBody>
      </p:sp>
      <p:sp>
        <p:nvSpPr>
          <p:cNvPr id="30" name="กล่องข้อความ 29">
            <a:extLst>
              <a:ext uri="{FF2B5EF4-FFF2-40B4-BE49-F238E27FC236}">
                <a16:creationId xmlns:a16="http://schemas.microsoft.com/office/drawing/2014/main" xmlns="" id="{4B991047-7616-452A-976A-B6A928D49CDC}"/>
              </a:ext>
            </a:extLst>
          </p:cNvPr>
          <p:cNvSpPr txBox="1"/>
          <p:nvPr/>
        </p:nvSpPr>
        <p:spPr>
          <a:xfrm>
            <a:off x="755318" y="3423601"/>
            <a:ext cx="453040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>
                <a:latin typeface="DB Ozone X Medium" panose="02000506090000020004" pitchFamily="2" charset="-34"/>
                <a:cs typeface="DB Ozone X Medium" panose="02000506090000020004" pitchFamily="2" charset="-34"/>
              </a:rPr>
              <a:t>ผลการจัดการเรียนการสอน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h-TH" sz="1600" dirty="0">
                <a:latin typeface="DB Ozone X Medium" panose="02000506090000020004" pitchFamily="2" charset="-34"/>
                <a:cs typeface="DB Ozone X Medium" panose="02000506090000020004" pitchFamily="2" charset="-34"/>
              </a:rPr>
              <a:t>นักเรียนมีความรู้และความเข้าใจในเนื้อหาวิชา และกิจกรรมที่ได้เรียนรู้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h-TH" sz="1600" dirty="0">
                <a:latin typeface="DB Ozone X Medium" panose="02000506090000020004" pitchFamily="2" charset="-34"/>
                <a:cs typeface="DB Ozone X Medium" panose="02000506090000020004" pitchFamily="2" charset="-34"/>
              </a:rPr>
              <a:t> นักเรียนมีการเรียนรู้ได้ตามเป้าหมายที่ตั้งไว้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h-TH" sz="1600" dirty="0">
                <a:latin typeface="DB Ozone X Medium" panose="02000506090000020004" pitchFamily="2" charset="-34"/>
                <a:cs typeface="DB Ozone X Medium" panose="02000506090000020004" pitchFamily="2" charset="-34"/>
              </a:rPr>
              <a:t> นักเรียนมีความกระตือรือร้นในการเรียนรู้ที่แปลกใหม่และพร้อมยอมรับ</a:t>
            </a:r>
          </a:p>
          <a:p>
            <a:r>
              <a:rPr lang="th-TH" sz="1600" dirty="0">
                <a:latin typeface="DB Ozone X Medium" panose="02000506090000020004" pitchFamily="2" charset="-34"/>
                <a:cs typeface="DB Ozone X Medium" panose="02000506090000020004" pitchFamily="2" charset="-34"/>
              </a:rPr>
              <a:t>       การเปลี่ยนแปลงตามสถานการณ์</a:t>
            </a:r>
          </a:p>
        </p:txBody>
      </p:sp>
      <p:sp>
        <p:nvSpPr>
          <p:cNvPr id="31" name="กล่องข้อความ 30">
            <a:extLst>
              <a:ext uri="{FF2B5EF4-FFF2-40B4-BE49-F238E27FC236}">
                <a16:creationId xmlns:a16="http://schemas.microsoft.com/office/drawing/2014/main" xmlns="" id="{10C5F967-E30E-4DDB-8D05-A60E3A79966C}"/>
              </a:ext>
            </a:extLst>
          </p:cNvPr>
          <p:cNvSpPr txBox="1"/>
          <p:nvPr/>
        </p:nvSpPr>
        <p:spPr>
          <a:xfrm>
            <a:off x="755318" y="4824457"/>
            <a:ext cx="380745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>
                <a:latin typeface="DB Ozone X Medium" panose="02000506090000020004" pitchFamily="2" charset="-34"/>
                <a:cs typeface="DB Ozone X Medium" panose="02000506090000020004" pitchFamily="2" charset="-34"/>
              </a:rPr>
              <a:t>สื่อและอุปกรณ์การจัดการเรียนรู้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h-TH" sz="1600" dirty="0">
                <a:latin typeface="DB Ozone X Medium" panose="02000506090000020004" pitchFamily="2" charset="-34"/>
                <a:cs typeface="DB Ozone X Medium" panose="02000506090000020004" pitchFamily="2" charset="-34"/>
              </a:rPr>
              <a:t>แผนการจัดการเรียนรู้ แผนที่ 1 เรื่อง เทคโนโลยีสารสนเทศ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h-TH" sz="1600" dirty="0">
                <a:latin typeface="DB Ozone X Medium" panose="02000506090000020004" pitchFamily="2" charset="-34"/>
                <a:cs typeface="DB Ozone X Medium" panose="02000506090000020004" pitchFamily="2" charset="-34"/>
              </a:rPr>
              <a:t> ใบงานที่ 1.1 เรื่อง การใช้งานเทคโนโลยี</a:t>
            </a:r>
          </a:p>
        </p:txBody>
      </p:sp>
      <p:sp>
        <p:nvSpPr>
          <p:cNvPr id="32" name="กล่องข้อความ 31">
            <a:extLst>
              <a:ext uri="{FF2B5EF4-FFF2-40B4-BE49-F238E27FC236}">
                <a16:creationId xmlns:a16="http://schemas.microsoft.com/office/drawing/2014/main" xmlns="" id="{590B8FD9-EC79-4809-9B39-56D83DD4FBCD}"/>
              </a:ext>
            </a:extLst>
          </p:cNvPr>
          <p:cNvSpPr txBox="1"/>
          <p:nvPr/>
        </p:nvSpPr>
        <p:spPr>
          <a:xfrm>
            <a:off x="755318" y="5683517"/>
            <a:ext cx="3373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latin typeface="DB Ozone X Medium" panose="02000506090000020004" pitchFamily="2" charset="-34"/>
                <a:cs typeface="DB Ozone X Medium" panose="02000506090000020004" pitchFamily="2" charset="-34"/>
              </a:rPr>
              <a:t>application </a:t>
            </a:r>
            <a:r>
              <a:rPr lang="th-TH" sz="2000" b="1" dirty="0">
                <a:solidFill>
                  <a:srgbClr val="0000FF"/>
                </a:solidFill>
                <a:latin typeface="DB Ozone X Medium" panose="02000506090000020004" pitchFamily="2" charset="-34"/>
                <a:cs typeface="DB Ozone X Medium" panose="02000506090000020004" pitchFamily="2" charset="-34"/>
              </a:rPr>
              <a:t>ที่ใช้ในการจัดการเรียนการสอน</a:t>
            </a:r>
          </a:p>
        </p:txBody>
      </p:sp>
      <p:pic>
        <p:nvPicPr>
          <p:cNvPr id="34" name="รูปภาพ 33">
            <a:extLst>
              <a:ext uri="{FF2B5EF4-FFF2-40B4-BE49-F238E27FC236}">
                <a16:creationId xmlns:a16="http://schemas.microsoft.com/office/drawing/2014/main" xmlns="" id="{A0B8DABE-DC95-47E7-A6FF-EE5FAD2CAAC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41" y="6022579"/>
            <a:ext cx="498358" cy="492243"/>
          </a:xfrm>
          <a:prstGeom prst="rect">
            <a:avLst/>
          </a:prstGeom>
        </p:spPr>
      </p:pic>
      <p:pic>
        <p:nvPicPr>
          <p:cNvPr id="36" name="รูปภาพ 35">
            <a:extLst>
              <a:ext uri="{FF2B5EF4-FFF2-40B4-BE49-F238E27FC236}">
                <a16:creationId xmlns:a16="http://schemas.microsoft.com/office/drawing/2014/main" xmlns="" id="{CFF4C56A-F079-4690-85F7-558961A8873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956" y="6016282"/>
            <a:ext cx="492243" cy="486128"/>
          </a:xfrm>
          <a:prstGeom prst="rect">
            <a:avLst/>
          </a:prstGeom>
        </p:spPr>
      </p:pic>
      <p:pic>
        <p:nvPicPr>
          <p:cNvPr id="38" name="รูปภาพ 37">
            <a:extLst>
              <a:ext uri="{FF2B5EF4-FFF2-40B4-BE49-F238E27FC236}">
                <a16:creationId xmlns:a16="http://schemas.microsoft.com/office/drawing/2014/main" xmlns="" id="{BC44817C-B839-4D4E-9182-A818A6CF8F0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532" y="6029926"/>
            <a:ext cx="501415" cy="501415"/>
          </a:xfrm>
          <a:prstGeom prst="rect">
            <a:avLst/>
          </a:prstGeom>
        </p:spPr>
      </p:pic>
      <p:pic>
        <p:nvPicPr>
          <p:cNvPr id="40" name="รูปภาพ 39">
            <a:extLst>
              <a:ext uri="{FF2B5EF4-FFF2-40B4-BE49-F238E27FC236}">
                <a16:creationId xmlns:a16="http://schemas.microsoft.com/office/drawing/2014/main" xmlns="" id="{09FCD49E-8BEF-4AEF-84CF-87D7C152AB1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199" y="6024907"/>
            <a:ext cx="476955" cy="476955"/>
          </a:xfrm>
          <a:prstGeom prst="rect">
            <a:avLst/>
          </a:prstGeom>
        </p:spPr>
      </p:pic>
      <p:sp>
        <p:nvSpPr>
          <p:cNvPr id="41" name="กล่องข้อความ 40">
            <a:extLst>
              <a:ext uri="{FF2B5EF4-FFF2-40B4-BE49-F238E27FC236}">
                <a16:creationId xmlns:a16="http://schemas.microsoft.com/office/drawing/2014/main" xmlns="" id="{CBEDE806-BD5E-42C0-9614-EA6305C7E802}"/>
              </a:ext>
            </a:extLst>
          </p:cNvPr>
          <p:cNvSpPr txBox="1"/>
          <p:nvPr/>
        </p:nvSpPr>
        <p:spPr>
          <a:xfrm>
            <a:off x="798817" y="6464221"/>
            <a:ext cx="3595856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>
                <a:latin typeface="DB Ozone X Medium" panose="02000506090000020004" pitchFamily="2" charset="-34"/>
                <a:cs typeface="DB Ozone X Medium" panose="02000506090000020004" pitchFamily="2" charset="-34"/>
              </a:rPr>
              <a:t>ปัญหาและอุปสรรคในการจัดการเรียนการสอน</a:t>
            </a:r>
          </a:p>
          <a:p>
            <a:r>
              <a:rPr lang="th-TH" sz="1600" dirty="0">
                <a:latin typeface="DB Ozone X Medium" panose="02000506090000020004" pitchFamily="2" charset="-34"/>
                <a:cs typeface="DB Ozone X Medium" panose="02000506090000020004" pitchFamily="2" charset="-34"/>
              </a:rPr>
              <a:t>แผนการจัดการเรียนรู้ แผนที่ 1 เรื่อง เทคโนโลยีสารสนเทศ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h-TH" sz="1600" dirty="0">
                <a:latin typeface="DB Ozone X Medium" panose="02000506090000020004" pitchFamily="2" charset="-34"/>
                <a:cs typeface="DB Ozone X Medium" panose="02000506090000020004" pitchFamily="2" charset="-34"/>
              </a:rPr>
              <a:t> นักเรียนบางคนมีปัญหาเรื่องกาขาดอุปกรณ์เทคโนโลยี</a:t>
            </a:r>
          </a:p>
          <a:p>
            <a:r>
              <a:rPr lang="th-TH" sz="1600" dirty="0">
                <a:latin typeface="DB Ozone X Medium" panose="02000506090000020004" pitchFamily="2" charset="-34"/>
                <a:cs typeface="DB Ozone X Medium" panose="02000506090000020004" pitchFamily="2" charset="-34"/>
              </a:rPr>
              <a:t>       ที่ใช้ในการเรียนออนไลน์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h-TH" sz="1600" dirty="0">
                <a:latin typeface="DB Ozone X Medium" panose="02000506090000020004" pitchFamily="2" charset="-34"/>
                <a:cs typeface="DB Ozone X Medium" panose="02000506090000020004" pitchFamily="2" charset="-34"/>
              </a:rPr>
              <a:t>สัญญาณอินเตอร์เน็ตที่ไม่เสถียรในบางครั้ง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h-TH" sz="1600" dirty="0">
                <a:latin typeface="DB Ozone X Medium" panose="02000506090000020004" pitchFamily="2" charset="-34"/>
                <a:cs typeface="DB Ozone X Medium" panose="02000506090000020004" pitchFamily="2" charset="-34"/>
              </a:rPr>
              <a:t>นักเรียนยังขาดสมาธิในการเรียนรู้</a:t>
            </a:r>
          </a:p>
        </p:txBody>
      </p:sp>
      <p:sp>
        <p:nvSpPr>
          <p:cNvPr id="42" name="กล่องข้อความ 41">
            <a:extLst>
              <a:ext uri="{FF2B5EF4-FFF2-40B4-BE49-F238E27FC236}">
                <a16:creationId xmlns:a16="http://schemas.microsoft.com/office/drawing/2014/main" xmlns="" id="{6393B261-1B84-4919-A10C-20C1631C6D45}"/>
              </a:ext>
            </a:extLst>
          </p:cNvPr>
          <p:cNvSpPr txBox="1"/>
          <p:nvPr/>
        </p:nvSpPr>
        <p:spPr>
          <a:xfrm>
            <a:off x="1055910" y="8190894"/>
            <a:ext cx="21483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600" dirty="0">
                <a:latin typeface="DB Ozone X Medium" panose="02000506090000020004" pitchFamily="2" charset="-34"/>
                <a:cs typeface="DB Ozone X Medium" panose="02000506090000020004" pitchFamily="2" charset="-34"/>
              </a:rPr>
              <a:t>ผู้รายงาย...................................</a:t>
            </a:r>
          </a:p>
          <a:p>
            <a:pPr algn="ctr"/>
            <a:r>
              <a:rPr lang="th-TH" sz="1600" dirty="0">
                <a:latin typeface="DB Ozone X Medium" panose="02000506090000020004" pitchFamily="2" charset="-34"/>
                <a:cs typeface="DB Ozone X Medium" panose="02000506090000020004" pitchFamily="2" charset="-34"/>
              </a:rPr>
              <a:t>(นางกัญญาลักษณ์ คำมา)</a:t>
            </a:r>
            <a:br>
              <a:rPr lang="th-TH" sz="1600" dirty="0">
                <a:latin typeface="DB Ozone X Medium" panose="02000506090000020004" pitchFamily="2" charset="-34"/>
                <a:cs typeface="DB Ozone X Medium" panose="02000506090000020004" pitchFamily="2" charset="-34"/>
              </a:rPr>
            </a:br>
            <a:r>
              <a:rPr lang="th-TH" sz="1600" dirty="0">
                <a:latin typeface="DB Ozone X Medium" panose="02000506090000020004" pitchFamily="2" charset="-34"/>
                <a:cs typeface="DB Ozone X Medium" panose="02000506090000020004" pitchFamily="2" charset="-34"/>
              </a:rPr>
              <a:t>ตำแหน่ง ครู</a:t>
            </a:r>
          </a:p>
        </p:txBody>
      </p:sp>
      <p:sp>
        <p:nvSpPr>
          <p:cNvPr id="43" name="กล่องข้อความ 42">
            <a:extLst>
              <a:ext uri="{FF2B5EF4-FFF2-40B4-BE49-F238E27FC236}">
                <a16:creationId xmlns:a16="http://schemas.microsoft.com/office/drawing/2014/main" xmlns="" id="{50E10E54-E5C1-45DE-9A29-0563453CAE13}"/>
              </a:ext>
            </a:extLst>
          </p:cNvPr>
          <p:cNvSpPr txBox="1"/>
          <p:nvPr/>
        </p:nvSpPr>
        <p:spPr>
          <a:xfrm>
            <a:off x="3335471" y="8236972"/>
            <a:ext cx="27526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600" dirty="0">
                <a:latin typeface="DB Ozone X Medium" panose="02000506090000020004" pitchFamily="2" charset="-34"/>
                <a:cs typeface="DB Ozone X Medium" panose="02000506090000020004" pitchFamily="2" charset="-34"/>
              </a:rPr>
              <a:t>ผู้รับรอง...................................</a:t>
            </a:r>
          </a:p>
          <a:p>
            <a:pPr algn="ctr"/>
            <a:r>
              <a:rPr lang="th-TH" sz="1600" dirty="0">
                <a:latin typeface="DB Ozone X Medium" panose="02000506090000020004" pitchFamily="2" charset="-34"/>
                <a:cs typeface="DB Ozone X Medium" panose="02000506090000020004" pitchFamily="2" charset="-34"/>
              </a:rPr>
              <a:t>(นายห้องสื่อ ครูคอม)</a:t>
            </a:r>
          </a:p>
          <a:p>
            <a:pPr algn="ctr"/>
            <a:r>
              <a:rPr lang="th-TH" sz="1600" dirty="0">
                <a:latin typeface="DB Ozone X Medium" panose="02000506090000020004" pitchFamily="2" charset="-34"/>
                <a:cs typeface="DB Ozone X Medium" panose="02000506090000020004" pitchFamily="2" charset="-34"/>
              </a:rPr>
              <a:t>ผู้อำนวยการโรงเรียนห้องสื่อครูคอมวิทยาคม</a:t>
            </a:r>
          </a:p>
        </p:txBody>
      </p:sp>
      <p:sp>
        <p:nvSpPr>
          <p:cNvPr id="44" name="กล่องข้อความ 43">
            <a:extLst>
              <a:ext uri="{FF2B5EF4-FFF2-40B4-BE49-F238E27FC236}">
                <a16:creationId xmlns:a16="http://schemas.microsoft.com/office/drawing/2014/main" xmlns="" id="{E15460E3-A064-4A58-8D2B-7BD4378FF4D4}"/>
              </a:ext>
            </a:extLst>
          </p:cNvPr>
          <p:cNvSpPr txBox="1"/>
          <p:nvPr/>
        </p:nvSpPr>
        <p:spPr>
          <a:xfrm>
            <a:off x="3743170" y="9147933"/>
            <a:ext cx="28135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b="1" dirty="0">
                <a:effectLst>
                  <a:glow rad="76200">
                    <a:schemeClr val="bg1"/>
                  </a:glow>
                </a:effectLst>
                <a:latin typeface="DB Ozone X Medium" panose="02000506090000020004" pitchFamily="2" charset="-34"/>
                <a:cs typeface="DB Ozone X Medium" panose="02000506090000020004" pitchFamily="2" charset="-34"/>
              </a:rPr>
              <a:t>กลุ่มสาระการเรียนรูวิทยาศาสตร์และทคโนโลยี</a:t>
            </a:r>
          </a:p>
        </p:txBody>
      </p:sp>
      <p:sp>
        <p:nvSpPr>
          <p:cNvPr id="45" name="กล่องข้อความ 44">
            <a:extLst>
              <a:ext uri="{FF2B5EF4-FFF2-40B4-BE49-F238E27FC236}">
                <a16:creationId xmlns:a16="http://schemas.microsoft.com/office/drawing/2014/main" xmlns="" id="{C6D5C98F-453E-4CC4-9B51-485B03E7D894}"/>
              </a:ext>
            </a:extLst>
          </p:cNvPr>
          <p:cNvSpPr txBox="1"/>
          <p:nvPr/>
        </p:nvSpPr>
        <p:spPr>
          <a:xfrm>
            <a:off x="674337" y="9154873"/>
            <a:ext cx="20185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b="1" dirty="0">
                <a:effectLst>
                  <a:glow rad="76200">
                    <a:schemeClr val="bg1"/>
                  </a:glow>
                </a:effectLst>
                <a:latin typeface="DB Ozone X Medium" panose="02000506090000020004" pitchFamily="2" charset="-34"/>
                <a:cs typeface="DB Ozone X Medium" panose="02000506090000020004" pitchFamily="2" charset="-34"/>
              </a:rPr>
              <a:t>โรงเรียนห้องสื่อครูคอมวิทยาคม</a:t>
            </a:r>
          </a:p>
        </p:txBody>
      </p:sp>
      <p:pic>
        <p:nvPicPr>
          <p:cNvPr id="49" name="รูปภาพ 48">
            <a:extLst>
              <a:ext uri="{FF2B5EF4-FFF2-40B4-BE49-F238E27FC236}">
                <a16:creationId xmlns:a16="http://schemas.microsoft.com/office/drawing/2014/main" xmlns="" id="{CFA69D64-835B-4752-A6A6-243C0566141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60" y="3553620"/>
            <a:ext cx="411103" cy="390288"/>
          </a:xfrm>
          <a:prstGeom prst="rect">
            <a:avLst/>
          </a:prstGeom>
        </p:spPr>
      </p:pic>
      <p:pic>
        <p:nvPicPr>
          <p:cNvPr id="51" name="รูปภาพ 50">
            <a:extLst>
              <a:ext uri="{FF2B5EF4-FFF2-40B4-BE49-F238E27FC236}">
                <a16:creationId xmlns:a16="http://schemas.microsoft.com/office/drawing/2014/main" xmlns="" id="{1CAF02AB-DF25-43F5-9472-D7770F4C8A5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38" y="4883248"/>
            <a:ext cx="293120" cy="319448"/>
          </a:xfrm>
          <a:prstGeom prst="rect">
            <a:avLst/>
          </a:prstGeom>
        </p:spPr>
      </p:pic>
      <p:pic>
        <p:nvPicPr>
          <p:cNvPr id="53" name="รูปภาพ 52">
            <a:extLst>
              <a:ext uri="{FF2B5EF4-FFF2-40B4-BE49-F238E27FC236}">
                <a16:creationId xmlns:a16="http://schemas.microsoft.com/office/drawing/2014/main" xmlns="" id="{9BF28ACB-1312-451A-88EC-98E0638DE8B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44" y="6463433"/>
            <a:ext cx="398757" cy="342892"/>
          </a:xfrm>
          <a:prstGeom prst="rect">
            <a:avLst/>
          </a:prstGeom>
        </p:spPr>
      </p:pic>
      <p:pic>
        <p:nvPicPr>
          <p:cNvPr id="55" name="รูปภาพ 54">
            <a:extLst>
              <a:ext uri="{FF2B5EF4-FFF2-40B4-BE49-F238E27FC236}">
                <a16:creationId xmlns:a16="http://schemas.microsoft.com/office/drawing/2014/main" xmlns="" id="{766244C2-7D35-4698-AB87-A66536220A43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48" y="5784190"/>
            <a:ext cx="411102" cy="417493"/>
          </a:xfrm>
          <a:prstGeom prst="rect">
            <a:avLst/>
          </a:prstGeom>
        </p:spPr>
      </p:pic>
      <p:sp>
        <p:nvSpPr>
          <p:cNvPr id="56" name="วงรี 55">
            <a:extLst>
              <a:ext uri="{FF2B5EF4-FFF2-40B4-BE49-F238E27FC236}">
                <a16:creationId xmlns:a16="http://schemas.microsoft.com/office/drawing/2014/main" xmlns="" id="{2B2A27EB-927B-4F7B-BE2B-08D97B9AA9B3}"/>
              </a:ext>
            </a:extLst>
          </p:cNvPr>
          <p:cNvSpPr/>
          <p:nvPr/>
        </p:nvSpPr>
        <p:spPr>
          <a:xfrm>
            <a:off x="5187473" y="3834773"/>
            <a:ext cx="1086912" cy="1086912"/>
          </a:xfrm>
          <a:prstGeom prst="ellipse">
            <a:avLst/>
          </a:prstGeom>
          <a:blipFill>
            <a:blip r:embed="rId1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58" name="รูปภาพ 57">
            <a:extLst>
              <a:ext uri="{FF2B5EF4-FFF2-40B4-BE49-F238E27FC236}">
                <a16:creationId xmlns:a16="http://schemas.microsoft.com/office/drawing/2014/main" xmlns="" id="{6C8172E2-CD6F-4F13-BEAD-A319D72BBC3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196" y="3887084"/>
            <a:ext cx="1068083" cy="1035994"/>
          </a:xfrm>
          <a:prstGeom prst="rect">
            <a:avLst/>
          </a:prstGeom>
        </p:spPr>
      </p:pic>
      <p:sp>
        <p:nvSpPr>
          <p:cNvPr id="59" name="วงรี 58">
            <a:extLst>
              <a:ext uri="{FF2B5EF4-FFF2-40B4-BE49-F238E27FC236}">
                <a16:creationId xmlns:a16="http://schemas.microsoft.com/office/drawing/2014/main" xmlns="" id="{C3F386C5-A88A-4F89-B26D-6AB947A08A01}"/>
              </a:ext>
            </a:extLst>
          </p:cNvPr>
          <p:cNvSpPr/>
          <p:nvPr/>
        </p:nvSpPr>
        <p:spPr>
          <a:xfrm>
            <a:off x="4486605" y="5042078"/>
            <a:ext cx="1572308" cy="1572308"/>
          </a:xfrm>
          <a:prstGeom prst="ellipse">
            <a:avLst/>
          </a:prstGeom>
          <a:blipFill>
            <a:blip r:embed="rId1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60" name="รูปภาพ 59">
            <a:extLst>
              <a:ext uri="{FF2B5EF4-FFF2-40B4-BE49-F238E27FC236}">
                <a16:creationId xmlns:a16="http://schemas.microsoft.com/office/drawing/2014/main" xmlns="" id="{382334FE-A4AD-4A88-AE00-E053C5856D4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642" y="5114164"/>
            <a:ext cx="1545070" cy="1498651"/>
          </a:xfrm>
          <a:prstGeom prst="rect">
            <a:avLst/>
          </a:prstGeom>
        </p:spPr>
      </p:pic>
      <p:sp>
        <p:nvSpPr>
          <p:cNvPr id="61" name="วงรี 60">
            <a:extLst>
              <a:ext uri="{FF2B5EF4-FFF2-40B4-BE49-F238E27FC236}">
                <a16:creationId xmlns:a16="http://schemas.microsoft.com/office/drawing/2014/main" xmlns="" id="{32C34300-921F-42F4-93BB-257E18702783}"/>
              </a:ext>
            </a:extLst>
          </p:cNvPr>
          <p:cNvSpPr/>
          <p:nvPr/>
        </p:nvSpPr>
        <p:spPr>
          <a:xfrm>
            <a:off x="5110245" y="6792412"/>
            <a:ext cx="1224343" cy="1224343"/>
          </a:xfrm>
          <a:prstGeom prst="ellipse">
            <a:avLst/>
          </a:prstGeom>
          <a:blipFill>
            <a:blip r:embed="rId1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62" name="รูปภาพ 61">
            <a:extLst>
              <a:ext uri="{FF2B5EF4-FFF2-40B4-BE49-F238E27FC236}">
                <a16:creationId xmlns:a16="http://schemas.microsoft.com/office/drawing/2014/main" xmlns="" id="{2E2D1F24-665E-43B2-A97C-94A79DA5D2B6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282" y="6864498"/>
            <a:ext cx="1203133" cy="1166987"/>
          </a:xfrm>
          <a:prstGeom prst="rect">
            <a:avLst/>
          </a:prstGeom>
        </p:spPr>
      </p:pic>
      <p:pic>
        <p:nvPicPr>
          <p:cNvPr id="64" name="รูปภาพ 63">
            <a:extLst>
              <a:ext uri="{FF2B5EF4-FFF2-40B4-BE49-F238E27FC236}">
                <a16:creationId xmlns:a16="http://schemas.microsoft.com/office/drawing/2014/main" xmlns="" id="{8D0B1B09-5A57-44FF-835D-B292D42B4541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02" y="471815"/>
            <a:ext cx="1136130" cy="1103381"/>
          </a:xfrm>
          <a:prstGeom prst="rect">
            <a:avLst/>
          </a:prstGeom>
        </p:spPr>
      </p:pic>
      <p:pic>
        <p:nvPicPr>
          <p:cNvPr id="65" name="รูปภาพ 64">
            <a:extLst>
              <a:ext uri="{FF2B5EF4-FFF2-40B4-BE49-F238E27FC236}">
                <a16:creationId xmlns:a16="http://schemas.microsoft.com/office/drawing/2014/main" xmlns="" id="{16538E5D-E8BB-4BFC-8FA1-ED6EE3EA9EBA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18" y="631015"/>
            <a:ext cx="534174" cy="700836"/>
          </a:xfrm>
          <a:prstGeom prst="rect">
            <a:avLst/>
          </a:prstGeom>
        </p:spPr>
      </p:pic>
      <p:pic>
        <p:nvPicPr>
          <p:cNvPr id="75" name="รูปภาพ 74">
            <a:extLst>
              <a:ext uri="{FF2B5EF4-FFF2-40B4-BE49-F238E27FC236}">
                <a16:creationId xmlns:a16="http://schemas.microsoft.com/office/drawing/2014/main" xmlns="" id="{161325A8-9AD2-4F94-AEF0-B0131F9DCBB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061" y="1445285"/>
            <a:ext cx="2050825" cy="2047965"/>
          </a:xfrm>
          <a:prstGeom prst="rect">
            <a:avLst/>
          </a:prstGeom>
        </p:spPr>
      </p:pic>
      <p:sp>
        <p:nvSpPr>
          <p:cNvPr id="76" name="วงรี 75">
            <a:extLst>
              <a:ext uri="{FF2B5EF4-FFF2-40B4-BE49-F238E27FC236}">
                <a16:creationId xmlns:a16="http://schemas.microsoft.com/office/drawing/2014/main" xmlns="" id="{36BE8C67-D475-4AC6-B466-05CF4B0ACCBA}"/>
              </a:ext>
            </a:extLst>
          </p:cNvPr>
          <p:cNvSpPr/>
          <p:nvPr/>
        </p:nvSpPr>
        <p:spPr>
          <a:xfrm>
            <a:off x="4495127" y="1602204"/>
            <a:ext cx="1766196" cy="1747367"/>
          </a:xfrm>
          <a:prstGeom prst="ellipse">
            <a:avLst/>
          </a:prstGeom>
          <a:blipFill>
            <a:blip r:embed="rId25"/>
            <a:stretch>
              <a:fillRect l="-41344" t="-6915" r="-37176" b="-7160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36650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xmlns="" id="{662D49A0-C27E-4582-B501-6644D37C48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pic>
        <p:nvPicPr>
          <p:cNvPr id="67" name="รูปภาพ 66">
            <a:extLst>
              <a:ext uri="{FF2B5EF4-FFF2-40B4-BE49-F238E27FC236}">
                <a16:creationId xmlns:a16="http://schemas.microsoft.com/office/drawing/2014/main" xmlns="" id="{79C17C0D-5ABF-4728-A968-31A83E3D7D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14" y="3437107"/>
            <a:ext cx="5124070" cy="1332864"/>
          </a:xfrm>
          <a:prstGeom prst="rect">
            <a:avLst/>
          </a:prstGeom>
        </p:spPr>
      </p:pic>
      <p:pic>
        <p:nvPicPr>
          <p:cNvPr id="69" name="รูปภาพ 68">
            <a:extLst>
              <a:ext uri="{FF2B5EF4-FFF2-40B4-BE49-F238E27FC236}">
                <a16:creationId xmlns:a16="http://schemas.microsoft.com/office/drawing/2014/main" xmlns="" id="{EA863D30-6830-482A-B843-53EC86BABB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99" y="5696802"/>
            <a:ext cx="5124070" cy="775902"/>
          </a:xfrm>
          <a:prstGeom prst="rect">
            <a:avLst/>
          </a:prstGeom>
        </p:spPr>
      </p:pic>
      <p:pic>
        <p:nvPicPr>
          <p:cNvPr id="71" name="รูปภาพ 70">
            <a:extLst>
              <a:ext uri="{FF2B5EF4-FFF2-40B4-BE49-F238E27FC236}">
                <a16:creationId xmlns:a16="http://schemas.microsoft.com/office/drawing/2014/main" xmlns="" id="{715E0588-CC98-4385-85F8-161D7794E67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13" y="4823909"/>
            <a:ext cx="5124070" cy="818280"/>
          </a:xfrm>
          <a:prstGeom prst="rect">
            <a:avLst/>
          </a:prstGeom>
        </p:spPr>
      </p:pic>
      <p:pic>
        <p:nvPicPr>
          <p:cNvPr id="73" name="รูปภาพ 72">
            <a:extLst>
              <a:ext uri="{FF2B5EF4-FFF2-40B4-BE49-F238E27FC236}">
                <a16:creationId xmlns:a16="http://schemas.microsoft.com/office/drawing/2014/main" xmlns="" id="{88C16C68-F3C8-4371-AD6B-4D5D401BAE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11" y="6521119"/>
            <a:ext cx="5124070" cy="1504069"/>
          </a:xfrm>
          <a:prstGeom prst="rect">
            <a:avLst/>
          </a:prstGeom>
        </p:spPr>
      </p:pic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xmlns="" id="{764BC195-BBF2-4718-AC6A-A8DC3168F980}"/>
              </a:ext>
            </a:extLst>
          </p:cNvPr>
          <p:cNvSpPr txBox="1"/>
          <p:nvPr/>
        </p:nvSpPr>
        <p:spPr>
          <a:xfrm>
            <a:off x="1968592" y="403227"/>
            <a:ext cx="45191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4800" dirty="0">
                <a:solidFill>
                  <a:srgbClr val="0000FF"/>
                </a:solidFill>
                <a:effectLst>
                  <a:glow rad="127000">
                    <a:schemeClr val="bg1"/>
                  </a:glow>
                </a:effectLst>
                <a:latin typeface="DB Ozone X Bold" panose="02000506090000020004" pitchFamily="2" charset="-34"/>
                <a:cs typeface="DB Ozone X Bold" panose="02000506090000020004" pitchFamily="2" charset="-34"/>
              </a:rPr>
              <a:t>รายงานการสอนออนไลน์</a:t>
            </a: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xmlns="" id="{9F3945F3-F49D-4C60-81F8-58DE31CC36B9}"/>
              </a:ext>
            </a:extLst>
          </p:cNvPr>
          <p:cNvSpPr txBox="1"/>
          <p:nvPr/>
        </p:nvSpPr>
        <p:spPr>
          <a:xfrm>
            <a:off x="4128357" y="1107874"/>
            <a:ext cx="2307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>
                <a:effectLst>
                  <a:glow rad="50800">
                    <a:schemeClr val="bg1"/>
                  </a:glow>
                </a:effectLst>
                <a:latin typeface="DB Ozone X Bold" panose="02000506090000020004" pitchFamily="2" charset="-34"/>
                <a:cs typeface="DB Ozone X Bold" panose="02000506090000020004" pitchFamily="2" charset="-34"/>
              </a:rPr>
              <a:t>วันจันทร์ ที่</a:t>
            </a:r>
            <a:r>
              <a:rPr lang="en-US" sz="2000" b="1" dirty="0">
                <a:effectLst>
                  <a:glow rad="50800">
                    <a:schemeClr val="bg1"/>
                  </a:glow>
                </a:effectLst>
                <a:latin typeface="DB Ozone X Bold" panose="02000506090000020004" pitchFamily="2" charset="-34"/>
                <a:cs typeface="DB Ozone X Bold" panose="02000506090000020004" pitchFamily="2" charset="-34"/>
              </a:rPr>
              <a:t>11 </a:t>
            </a:r>
            <a:r>
              <a:rPr lang="th-TH" sz="2000" b="1" dirty="0">
                <a:effectLst>
                  <a:glow rad="50800">
                    <a:schemeClr val="bg1"/>
                  </a:glow>
                </a:effectLst>
                <a:latin typeface="DB Ozone X Bold" panose="02000506090000020004" pitchFamily="2" charset="-34"/>
                <a:cs typeface="DB Ozone X Bold" panose="02000506090000020004" pitchFamily="2" charset="-34"/>
              </a:rPr>
              <a:t>มกราคม </a:t>
            </a:r>
            <a:r>
              <a:rPr lang="en-US" sz="2000" b="1" dirty="0">
                <a:effectLst>
                  <a:glow rad="50800">
                    <a:schemeClr val="bg1"/>
                  </a:glow>
                </a:effectLst>
                <a:latin typeface="DB Ozone X Bold" panose="02000506090000020004" pitchFamily="2" charset="-34"/>
                <a:cs typeface="DB Ozone X Bold" panose="02000506090000020004" pitchFamily="2" charset="-34"/>
              </a:rPr>
              <a:t>2563</a:t>
            </a:r>
            <a:endParaRPr lang="th-TH" sz="2000" b="1" dirty="0">
              <a:effectLst>
                <a:glow rad="50800">
                  <a:schemeClr val="bg1"/>
                </a:glow>
              </a:effectLst>
              <a:latin typeface="DB Ozone X Bold" panose="02000506090000020004" pitchFamily="2" charset="-34"/>
              <a:cs typeface="DB Ozone X Bold" panose="02000506090000020004" pitchFamily="2" charset="-34"/>
            </a:endParaRPr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xmlns="" id="{BA3B0B71-221B-4618-AD43-324D4EE34A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054" y="1065160"/>
            <a:ext cx="4150606" cy="45719"/>
          </a:xfrm>
          <a:prstGeom prst="rect">
            <a:avLst/>
          </a:prstGeom>
        </p:spPr>
      </p:pic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xmlns="" id="{63A9B20F-28A2-4230-AC9B-1209F36A90B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97708" y="907501"/>
            <a:ext cx="456202" cy="476238"/>
          </a:xfrm>
          <a:prstGeom prst="rect">
            <a:avLst/>
          </a:prstGeom>
        </p:spPr>
      </p:pic>
      <p:pic>
        <p:nvPicPr>
          <p:cNvPr id="25" name="รูปภาพ 24">
            <a:extLst>
              <a:ext uri="{FF2B5EF4-FFF2-40B4-BE49-F238E27FC236}">
                <a16:creationId xmlns:a16="http://schemas.microsoft.com/office/drawing/2014/main" xmlns="" id="{9C295807-4A9D-45C4-A8E2-4B711627D11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23115" y="1707724"/>
            <a:ext cx="2843636" cy="696019"/>
          </a:xfrm>
          <a:prstGeom prst="rect">
            <a:avLst/>
          </a:prstGeom>
        </p:spPr>
      </p:pic>
      <p:sp>
        <p:nvSpPr>
          <p:cNvPr id="27" name="กล่องข้อความ 26">
            <a:extLst>
              <a:ext uri="{FF2B5EF4-FFF2-40B4-BE49-F238E27FC236}">
                <a16:creationId xmlns:a16="http://schemas.microsoft.com/office/drawing/2014/main" xmlns="" id="{B92853C2-DA85-4813-BBCD-17A80349036D}"/>
              </a:ext>
            </a:extLst>
          </p:cNvPr>
          <p:cNvSpPr txBox="1"/>
          <p:nvPr/>
        </p:nvSpPr>
        <p:spPr>
          <a:xfrm>
            <a:off x="582218" y="1767891"/>
            <a:ext cx="24352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200" b="1" dirty="0">
                <a:effectLst>
                  <a:glow rad="101600">
                    <a:schemeClr val="bg1"/>
                  </a:glow>
                </a:effectLst>
                <a:latin typeface="DB Ozone X Bold" panose="02000506090000020004" pitchFamily="2" charset="-34"/>
                <a:cs typeface="DB Ozone X Bold" panose="02000506090000020004" pitchFamily="2" charset="-34"/>
              </a:rPr>
              <a:t>วิชา </a:t>
            </a:r>
            <a:r>
              <a:rPr lang="en-US" sz="3200" b="1" dirty="0">
                <a:effectLst>
                  <a:glow rad="101600">
                    <a:schemeClr val="bg1"/>
                  </a:glow>
                </a:effectLst>
                <a:latin typeface="DB Ozone X Bold" panose="02000506090000020004" pitchFamily="2" charset="-34"/>
                <a:cs typeface="DB Ozone X Bold" panose="02000506090000020004" pitchFamily="2" charset="-34"/>
              </a:rPr>
              <a:t>: </a:t>
            </a:r>
            <a:r>
              <a:rPr lang="th-TH" sz="3200" b="1" dirty="0">
                <a:effectLst>
                  <a:glow rad="101600">
                    <a:schemeClr val="bg1"/>
                  </a:glow>
                </a:effectLst>
                <a:latin typeface="DB Ozone X Bold" panose="02000506090000020004" pitchFamily="2" charset="-34"/>
                <a:cs typeface="DB Ozone X Bold" panose="02000506090000020004" pitchFamily="2" charset="-34"/>
              </a:rPr>
              <a:t>คอมพิวเตอร์</a:t>
            </a:r>
          </a:p>
        </p:txBody>
      </p:sp>
      <p:sp>
        <p:nvSpPr>
          <p:cNvPr id="29" name="กล่องข้อความ 28">
            <a:extLst>
              <a:ext uri="{FF2B5EF4-FFF2-40B4-BE49-F238E27FC236}">
                <a16:creationId xmlns:a16="http://schemas.microsoft.com/office/drawing/2014/main" xmlns="" id="{861DA335-9CF1-4CDD-99B6-A9795B18D4AF}"/>
              </a:ext>
            </a:extLst>
          </p:cNvPr>
          <p:cNvSpPr txBox="1"/>
          <p:nvPr/>
        </p:nvSpPr>
        <p:spPr>
          <a:xfrm>
            <a:off x="539359" y="2431490"/>
            <a:ext cx="28456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dirty="0">
                <a:latin typeface="DB Ozone X Medium" panose="02000506090000020004" pitchFamily="2" charset="-34"/>
                <a:cs typeface="DB Ozone X Medium" panose="02000506090000020004" pitchFamily="2" charset="-34"/>
              </a:rPr>
              <a:t>ระดับชั้น  : มัธยมศึกษาปีที่ 1/2</a:t>
            </a:r>
          </a:p>
          <a:p>
            <a:r>
              <a:rPr lang="th-TH" sz="1600" dirty="0">
                <a:latin typeface="DB Ozone X Medium" panose="02000506090000020004" pitchFamily="2" charset="-34"/>
                <a:cs typeface="DB Ozone X Medium" panose="02000506090000020004" pitchFamily="2" charset="-34"/>
              </a:rPr>
              <a:t>เวลาเรียน : 09.30-10.30 น.</a:t>
            </a:r>
            <a:br>
              <a:rPr lang="th-TH" sz="1600" dirty="0">
                <a:latin typeface="DB Ozone X Medium" panose="02000506090000020004" pitchFamily="2" charset="-34"/>
                <a:cs typeface="DB Ozone X Medium" panose="02000506090000020004" pitchFamily="2" charset="-34"/>
              </a:rPr>
            </a:br>
            <a:r>
              <a:rPr lang="th-TH" sz="1600" dirty="0">
                <a:latin typeface="DB Ozone X Medium" panose="02000506090000020004" pitchFamily="2" charset="-34"/>
                <a:cs typeface="DB Ozone X Medium" panose="02000506090000020004" pitchFamily="2" charset="-34"/>
              </a:rPr>
              <a:t>จำนวนนักเรียนทั้งหมด 30 คน เข้าเรียน 24 คน</a:t>
            </a:r>
          </a:p>
        </p:txBody>
      </p:sp>
      <p:sp>
        <p:nvSpPr>
          <p:cNvPr id="30" name="กล่องข้อความ 29">
            <a:extLst>
              <a:ext uri="{FF2B5EF4-FFF2-40B4-BE49-F238E27FC236}">
                <a16:creationId xmlns:a16="http://schemas.microsoft.com/office/drawing/2014/main" xmlns="" id="{4B991047-7616-452A-976A-B6A928D49CDC}"/>
              </a:ext>
            </a:extLst>
          </p:cNvPr>
          <p:cNvSpPr txBox="1"/>
          <p:nvPr/>
        </p:nvSpPr>
        <p:spPr>
          <a:xfrm>
            <a:off x="755318" y="3423601"/>
            <a:ext cx="453040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>
                <a:latin typeface="DB Ozone X Medium" panose="02000506090000020004" pitchFamily="2" charset="-34"/>
                <a:cs typeface="DB Ozone X Medium" panose="02000506090000020004" pitchFamily="2" charset="-34"/>
              </a:rPr>
              <a:t>ผลการจัดการเรียนการสอน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h-TH" sz="1600" dirty="0">
                <a:latin typeface="DB Ozone X Medium" panose="02000506090000020004" pitchFamily="2" charset="-34"/>
                <a:cs typeface="DB Ozone X Medium" panose="02000506090000020004" pitchFamily="2" charset="-34"/>
              </a:rPr>
              <a:t>นักเรียนมีความรู้และความเข้าใจในเนื้อหาวิชา และกิจกรรมที่ได้เรียนรู้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h-TH" sz="1600" dirty="0">
                <a:latin typeface="DB Ozone X Medium" panose="02000506090000020004" pitchFamily="2" charset="-34"/>
                <a:cs typeface="DB Ozone X Medium" panose="02000506090000020004" pitchFamily="2" charset="-34"/>
              </a:rPr>
              <a:t> นักเรียนมีการเรียนรู้ได้ตามเป้าหมายที่ตั้งไว้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h-TH" sz="1600" dirty="0">
                <a:latin typeface="DB Ozone X Medium" panose="02000506090000020004" pitchFamily="2" charset="-34"/>
                <a:cs typeface="DB Ozone X Medium" panose="02000506090000020004" pitchFamily="2" charset="-34"/>
              </a:rPr>
              <a:t> นักเรียนมีความกระตือรือร้นในการเรียนรู้ที่แปลกใหม่และพร้อมยอมรับ</a:t>
            </a:r>
          </a:p>
          <a:p>
            <a:r>
              <a:rPr lang="th-TH" sz="1600" dirty="0">
                <a:latin typeface="DB Ozone X Medium" panose="02000506090000020004" pitchFamily="2" charset="-34"/>
                <a:cs typeface="DB Ozone X Medium" panose="02000506090000020004" pitchFamily="2" charset="-34"/>
              </a:rPr>
              <a:t>       การเปลี่ยนแปลงตามสถานการณ์</a:t>
            </a:r>
          </a:p>
        </p:txBody>
      </p:sp>
      <p:sp>
        <p:nvSpPr>
          <p:cNvPr id="31" name="กล่องข้อความ 30">
            <a:extLst>
              <a:ext uri="{FF2B5EF4-FFF2-40B4-BE49-F238E27FC236}">
                <a16:creationId xmlns:a16="http://schemas.microsoft.com/office/drawing/2014/main" xmlns="" id="{10C5F967-E30E-4DDB-8D05-A60E3A79966C}"/>
              </a:ext>
            </a:extLst>
          </p:cNvPr>
          <p:cNvSpPr txBox="1"/>
          <p:nvPr/>
        </p:nvSpPr>
        <p:spPr>
          <a:xfrm>
            <a:off x="755318" y="4824457"/>
            <a:ext cx="380745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>
                <a:latin typeface="DB Ozone X Medium" panose="02000506090000020004" pitchFamily="2" charset="-34"/>
                <a:cs typeface="DB Ozone X Medium" panose="02000506090000020004" pitchFamily="2" charset="-34"/>
              </a:rPr>
              <a:t>สื่อและอุปกรณ์การจัดการเรียนรู้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h-TH" sz="1600" dirty="0">
                <a:latin typeface="DB Ozone X Medium" panose="02000506090000020004" pitchFamily="2" charset="-34"/>
                <a:cs typeface="DB Ozone X Medium" panose="02000506090000020004" pitchFamily="2" charset="-34"/>
              </a:rPr>
              <a:t>แผนการจัดการเรียนรู้ แผนที่ 1 เรื่อง เทคโนโลยีสารสนเทศ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h-TH" sz="1600" dirty="0">
                <a:latin typeface="DB Ozone X Medium" panose="02000506090000020004" pitchFamily="2" charset="-34"/>
                <a:cs typeface="DB Ozone X Medium" panose="02000506090000020004" pitchFamily="2" charset="-34"/>
              </a:rPr>
              <a:t> ใบงานที่ 1.1 เรื่อง การใช้งานเทคโนโลยี</a:t>
            </a:r>
          </a:p>
        </p:txBody>
      </p:sp>
      <p:sp>
        <p:nvSpPr>
          <p:cNvPr id="32" name="กล่องข้อความ 31">
            <a:extLst>
              <a:ext uri="{FF2B5EF4-FFF2-40B4-BE49-F238E27FC236}">
                <a16:creationId xmlns:a16="http://schemas.microsoft.com/office/drawing/2014/main" xmlns="" id="{590B8FD9-EC79-4809-9B39-56D83DD4FBCD}"/>
              </a:ext>
            </a:extLst>
          </p:cNvPr>
          <p:cNvSpPr txBox="1"/>
          <p:nvPr/>
        </p:nvSpPr>
        <p:spPr>
          <a:xfrm>
            <a:off x="755318" y="5683517"/>
            <a:ext cx="3373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latin typeface="DB Ozone X Medium" panose="02000506090000020004" pitchFamily="2" charset="-34"/>
                <a:cs typeface="DB Ozone X Medium" panose="02000506090000020004" pitchFamily="2" charset="-34"/>
              </a:rPr>
              <a:t>application </a:t>
            </a:r>
            <a:r>
              <a:rPr lang="th-TH" sz="2000" b="1" dirty="0">
                <a:solidFill>
                  <a:srgbClr val="0000FF"/>
                </a:solidFill>
                <a:latin typeface="DB Ozone X Medium" panose="02000506090000020004" pitchFamily="2" charset="-34"/>
                <a:cs typeface="DB Ozone X Medium" panose="02000506090000020004" pitchFamily="2" charset="-34"/>
              </a:rPr>
              <a:t>ที่ใช้ในการจัดการเรียนการสอน</a:t>
            </a:r>
          </a:p>
        </p:txBody>
      </p:sp>
      <p:pic>
        <p:nvPicPr>
          <p:cNvPr id="34" name="รูปภาพ 33">
            <a:extLst>
              <a:ext uri="{FF2B5EF4-FFF2-40B4-BE49-F238E27FC236}">
                <a16:creationId xmlns:a16="http://schemas.microsoft.com/office/drawing/2014/main" xmlns="" id="{A0B8DABE-DC95-47E7-A6FF-EE5FAD2CAAC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41" y="6022579"/>
            <a:ext cx="498358" cy="492243"/>
          </a:xfrm>
          <a:prstGeom prst="rect">
            <a:avLst/>
          </a:prstGeom>
        </p:spPr>
      </p:pic>
      <p:pic>
        <p:nvPicPr>
          <p:cNvPr id="36" name="รูปภาพ 35">
            <a:extLst>
              <a:ext uri="{FF2B5EF4-FFF2-40B4-BE49-F238E27FC236}">
                <a16:creationId xmlns:a16="http://schemas.microsoft.com/office/drawing/2014/main" xmlns="" id="{CFF4C56A-F079-4690-85F7-558961A8873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956" y="6016282"/>
            <a:ext cx="492243" cy="486128"/>
          </a:xfrm>
          <a:prstGeom prst="rect">
            <a:avLst/>
          </a:prstGeom>
        </p:spPr>
      </p:pic>
      <p:pic>
        <p:nvPicPr>
          <p:cNvPr id="38" name="รูปภาพ 37">
            <a:extLst>
              <a:ext uri="{FF2B5EF4-FFF2-40B4-BE49-F238E27FC236}">
                <a16:creationId xmlns:a16="http://schemas.microsoft.com/office/drawing/2014/main" xmlns="" id="{BC44817C-B839-4D4E-9182-A818A6CF8F0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532" y="6029926"/>
            <a:ext cx="501415" cy="501415"/>
          </a:xfrm>
          <a:prstGeom prst="rect">
            <a:avLst/>
          </a:prstGeom>
        </p:spPr>
      </p:pic>
      <p:pic>
        <p:nvPicPr>
          <p:cNvPr id="40" name="รูปภาพ 39">
            <a:extLst>
              <a:ext uri="{FF2B5EF4-FFF2-40B4-BE49-F238E27FC236}">
                <a16:creationId xmlns:a16="http://schemas.microsoft.com/office/drawing/2014/main" xmlns="" id="{09FCD49E-8BEF-4AEF-84CF-87D7C152AB1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199" y="6024907"/>
            <a:ext cx="476955" cy="476955"/>
          </a:xfrm>
          <a:prstGeom prst="rect">
            <a:avLst/>
          </a:prstGeom>
        </p:spPr>
      </p:pic>
      <p:sp>
        <p:nvSpPr>
          <p:cNvPr id="41" name="กล่องข้อความ 40">
            <a:extLst>
              <a:ext uri="{FF2B5EF4-FFF2-40B4-BE49-F238E27FC236}">
                <a16:creationId xmlns:a16="http://schemas.microsoft.com/office/drawing/2014/main" xmlns="" id="{CBEDE806-BD5E-42C0-9614-EA6305C7E802}"/>
              </a:ext>
            </a:extLst>
          </p:cNvPr>
          <p:cNvSpPr txBox="1"/>
          <p:nvPr/>
        </p:nvSpPr>
        <p:spPr>
          <a:xfrm>
            <a:off x="798817" y="6464221"/>
            <a:ext cx="3595856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>
                <a:latin typeface="DB Ozone X Medium" panose="02000506090000020004" pitchFamily="2" charset="-34"/>
                <a:cs typeface="DB Ozone X Medium" panose="02000506090000020004" pitchFamily="2" charset="-34"/>
              </a:rPr>
              <a:t>ปัญหาและอุปสรรคในการจัดการเรียนการสอน</a:t>
            </a:r>
          </a:p>
          <a:p>
            <a:r>
              <a:rPr lang="th-TH" sz="1600" dirty="0">
                <a:latin typeface="DB Ozone X Medium" panose="02000506090000020004" pitchFamily="2" charset="-34"/>
                <a:cs typeface="DB Ozone X Medium" panose="02000506090000020004" pitchFamily="2" charset="-34"/>
              </a:rPr>
              <a:t>แผนการจัดการเรียนรู้ แผนที่ 1 เรื่อง เทคโนโลยีสารสนเทศ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h-TH" sz="1600" dirty="0">
                <a:latin typeface="DB Ozone X Medium" panose="02000506090000020004" pitchFamily="2" charset="-34"/>
                <a:cs typeface="DB Ozone X Medium" panose="02000506090000020004" pitchFamily="2" charset="-34"/>
              </a:rPr>
              <a:t> นักเรียนบางคนมีปัญหาเรื่องกาขาดอุปกรณ์เทคโนโลยี</a:t>
            </a:r>
          </a:p>
          <a:p>
            <a:r>
              <a:rPr lang="th-TH" sz="1600" dirty="0">
                <a:latin typeface="DB Ozone X Medium" panose="02000506090000020004" pitchFamily="2" charset="-34"/>
                <a:cs typeface="DB Ozone X Medium" panose="02000506090000020004" pitchFamily="2" charset="-34"/>
              </a:rPr>
              <a:t>       ที่ใช้ในการเรียนออนไลน์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h-TH" sz="1600" dirty="0">
                <a:latin typeface="DB Ozone X Medium" panose="02000506090000020004" pitchFamily="2" charset="-34"/>
                <a:cs typeface="DB Ozone X Medium" panose="02000506090000020004" pitchFamily="2" charset="-34"/>
              </a:rPr>
              <a:t>สัญญาณอินเตอร์เน็ตที่ไม่เสถียรในบางครั้ง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h-TH" sz="1600" dirty="0">
                <a:latin typeface="DB Ozone X Medium" panose="02000506090000020004" pitchFamily="2" charset="-34"/>
                <a:cs typeface="DB Ozone X Medium" panose="02000506090000020004" pitchFamily="2" charset="-34"/>
              </a:rPr>
              <a:t>นักเรียนยังขาดสมาธิในการเรียนรู้</a:t>
            </a:r>
          </a:p>
        </p:txBody>
      </p:sp>
      <p:sp>
        <p:nvSpPr>
          <p:cNvPr id="42" name="กล่องข้อความ 41">
            <a:extLst>
              <a:ext uri="{FF2B5EF4-FFF2-40B4-BE49-F238E27FC236}">
                <a16:creationId xmlns:a16="http://schemas.microsoft.com/office/drawing/2014/main" xmlns="" id="{6393B261-1B84-4919-A10C-20C1631C6D45}"/>
              </a:ext>
            </a:extLst>
          </p:cNvPr>
          <p:cNvSpPr txBox="1"/>
          <p:nvPr/>
        </p:nvSpPr>
        <p:spPr>
          <a:xfrm>
            <a:off x="1055910" y="8190894"/>
            <a:ext cx="21483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600" dirty="0">
                <a:latin typeface="DB Ozone X Medium" panose="02000506090000020004" pitchFamily="2" charset="-34"/>
                <a:cs typeface="DB Ozone X Medium" panose="02000506090000020004" pitchFamily="2" charset="-34"/>
              </a:rPr>
              <a:t>ผู้รายงาย...................................</a:t>
            </a:r>
          </a:p>
          <a:p>
            <a:pPr algn="ctr"/>
            <a:r>
              <a:rPr lang="th-TH" sz="1600" dirty="0">
                <a:latin typeface="DB Ozone X Medium" panose="02000506090000020004" pitchFamily="2" charset="-34"/>
                <a:cs typeface="DB Ozone X Medium" panose="02000506090000020004" pitchFamily="2" charset="-34"/>
              </a:rPr>
              <a:t>(นางกัญญาลักษณ์ คำมา)</a:t>
            </a:r>
            <a:br>
              <a:rPr lang="th-TH" sz="1600" dirty="0">
                <a:latin typeface="DB Ozone X Medium" panose="02000506090000020004" pitchFamily="2" charset="-34"/>
                <a:cs typeface="DB Ozone X Medium" panose="02000506090000020004" pitchFamily="2" charset="-34"/>
              </a:rPr>
            </a:br>
            <a:r>
              <a:rPr lang="th-TH" sz="1600" dirty="0">
                <a:latin typeface="DB Ozone X Medium" panose="02000506090000020004" pitchFamily="2" charset="-34"/>
                <a:cs typeface="DB Ozone X Medium" panose="02000506090000020004" pitchFamily="2" charset="-34"/>
              </a:rPr>
              <a:t>ตำแหน่ง ครู</a:t>
            </a:r>
          </a:p>
        </p:txBody>
      </p:sp>
      <p:sp>
        <p:nvSpPr>
          <p:cNvPr id="43" name="กล่องข้อความ 42">
            <a:extLst>
              <a:ext uri="{FF2B5EF4-FFF2-40B4-BE49-F238E27FC236}">
                <a16:creationId xmlns:a16="http://schemas.microsoft.com/office/drawing/2014/main" xmlns="" id="{50E10E54-E5C1-45DE-9A29-0563453CAE13}"/>
              </a:ext>
            </a:extLst>
          </p:cNvPr>
          <p:cNvSpPr txBox="1"/>
          <p:nvPr/>
        </p:nvSpPr>
        <p:spPr>
          <a:xfrm>
            <a:off x="3335471" y="8236972"/>
            <a:ext cx="27526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1600" dirty="0">
                <a:latin typeface="DB Ozone X Medium" panose="02000506090000020004" pitchFamily="2" charset="-34"/>
                <a:cs typeface="DB Ozone X Medium" panose="02000506090000020004" pitchFamily="2" charset="-34"/>
              </a:rPr>
              <a:t>ผู้รับรอง...................................</a:t>
            </a:r>
          </a:p>
          <a:p>
            <a:pPr algn="ctr"/>
            <a:r>
              <a:rPr lang="th-TH" sz="1600" dirty="0">
                <a:latin typeface="DB Ozone X Medium" panose="02000506090000020004" pitchFamily="2" charset="-34"/>
                <a:cs typeface="DB Ozone X Medium" panose="02000506090000020004" pitchFamily="2" charset="-34"/>
              </a:rPr>
              <a:t>(นายห้องสื่อ ครูคอม)</a:t>
            </a:r>
          </a:p>
          <a:p>
            <a:pPr algn="ctr"/>
            <a:r>
              <a:rPr lang="th-TH" sz="1600" dirty="0">
                <a:latin typeface="DB Ozone X Medium" panose="02000506090000020004" pitchFamily="2" charset="-34"/>
                <a:cs typeface="DB Ozone X Medium" panose="02000506090000020004" pitchFamily="2" charset="-34"/>
              </a:rPr>
              <a:t>ผู้อำนวยการโรงเรียนห้องสื่อครูคอมวิทยาคม</a:t>
            </a:r>
          </a:p>
        </p:txBody>
      </p:sp>
      <p:sp>
        <p:nvSpPr>
          <p:cNvPr id="44" name="กล่องข้อความ 43">
            <a:extLst>
              <a:ext uri="{FF2B5EF4-FFF2-40B4-BE49-F238E27FC236}">
                <a16:creationId xmlns:a16="http://schemas.microsoft.com/office/drawing/2014/main" xmlns="" id="{E15460E3-A064-4A58-8D2B-7BD4378FF4D4}"/>
              </a:ext>
            </a:extLst>
          </p:cNvPr>
          <p:cNvSpPr txBox="1"/>
          <p:nvPr/>
        </p:nvSpPr>
        <p:spPr>
          <a:xfrm>
            <a:off x="3743170" y="9147933"/>
            <a:ext cx="28135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b="1" dirty="0">
                <a:effectLst>
                  <a:glow rad="76200">
                    <a:schemeClr val="bg1"/>
                  </a:glow>
                </a:effectLst>
                <a:latin typeface="DB Ozone X Medium" panose="02000506090000020004" pitchFamily="2" charset="-34"/>
                <a:cs typeface="DB Ozone X Medium" panose="02000506090000020004" pitchFamily="2" charset="-34"/>
              </a:rPr>
              <a:t>กลุ่มสาระการเรียนรูวิทยาศาสตร์และทคโนโลยี</a:t>
            </a:r>
          </a:p>
        </p:txBody>
      </p:sp>
      <p:sp>
        <p:nvSpPr>
          <p:cNvPr id="45" name="กล่องข้อความ 44">
            <a:extLst>
              <a:ext uri="{FF2B5EF4-FFF2-40B4-BE49-F238E27FC236}">
                <a16:creationId xmlns:a16="http://schemas.microsoft.com/office/drawing/2014/main" xmlns="" id="{C6D5C98F-453E-4CC4-9B51-485B03E7D894}"/>
              </a:ext>
            </a:extLst>
          </p:cNvPr>
          <p:cNvSpPr txBox="1"/>
          <p:nvPr/>
        </p:nvSpPr>
        <p:spPr>
          <a:xfrm>
            <a:off x="674337" y="9154873"/>
            <a:ext cx="20185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b="1" dirty="0">
                <a:effectLst>
                  <a:glow rad="76200">
                    <a:schemeClr val="bg1"/>
                  </a:glow>
                </a:effectLst>
                <a:latin typeface="DB Ozone X Medium" panose="02000506090000020004" pitchFamily="2" charset="-34"/>
                <a:cs typeface="DB Ozone X Medium" panose="02000506090000020004" pitchFamily="2" charset="-34"/>
              </a:rPr>
              <a:t>โรงเรียนห้องสื่อครูคอมวิทยาคม</a:t>
            </a:r>
          </a:p>
        </p:txBody>
      </p:sp>
      <p:pic>
        <p:nvPicPr>
          <p:cNvPr id="49" name="รูปภาพ 48">
            <a:extLst>
              <a:ext uri="{FF2B5EF4-FFF2-40B4-BE49-F238E27FC236}">
                <a16:creationId xmlns:a16="http://schemas.microsoft.com/office/drawing/2014/main" xmlns="" id="{CFA69D64-835B-4752-A6A6-243C0566141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60" y="3553620"/>
            <a:ext cx="411103" cy="390288"/>
          </a:xfrm>
          <a:prstGeom prst="rect">
            <a:avLst/>
          </a:prstGeom>
        </p:spPr>
      </p:pic>
      <p:pic>
        <p:nvPicPr>
          <p:cNvPr id="51" name="รูปภาพ 50">
            <a:extLst>
              <a:ext uri="{FF2B5EF4-FFF2-40B4-BE49-F238E27FC236}">
                <a16:creationId xmlns:a16="http://schemas.microsoft.com/office/drawing/2014/main" xmlns="" id="{1CAF02AB-DF25-43F5-9472-D7770F4C8A5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38" y="4883248"/>
            <a:ext cx="293120" cy="319448"/>
          </a:xfrm>
          <a:prstGeom prst="rect">
            <a:avLst/>
          </a:prstGeom>
        </p:spPr>
      </p:pic>
      <p:pic>
        <p:nvPicPr>
          <p:cNvPr id="53" name="รูปภาพ 52">
            <a:extLst>
              <a:ext uri="{FF2B5EF4-FFF2-40B4-BE49-F238E27FC236}">
                <a16:creationId xmlns:a16="http://schemas.microsoft.com/office/drawing/2014/main" xmlns="" id="{9BF28ACB-1312-451A-88EC-98E0638DE8B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44" y="6463433"/>
            <a:ext cx="398757" cy="342892"/>
          </a:xfrm>
          <a:prstGeom prst="rect">
            <a:avLst/>
          </a:prstGeom>
        </p:spPr>
      </p:pic>
      <p:pic>
        <p:nvPicPr>
          <p:cNvPr id="55" name="รูปภาพ 54">
            <a:extLst>
              <a:ext uri="{FF2B5EF4-FFF2-40B4-BE49-F238E27FC236}">
                <a16:creationId xmlns:a16="http://schemas.microsoft.com/office/drawing/2014/main" xmlns="" id="{766244C2-7D35-4698-AB87-A66536220A43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48" y="5784190"/>
            <a:ext cx="411102" cy="417493"/>
          </a:xfrm>
          <a:prstGeom prst="rect">
            <a:avLst/>
          </a:prstGeom>
        </p:spPr>
      </p:pic>
      <p:sp>
        <p:nvSpPr>
          <p:cNvPr id="56" name="วงรี 55">
            <a:extLst>
              <a:ext uri="{FF2B5EF4-FFF2-40B4-BE49-F238E27FC236}">
                <a16:creationId xmlns:a16="http://schemas.microsoft.com/office/drawing/2014/main" xmlns="" id="{2B2A27EB-927B-4F7B-BE2B-08D97B9AA9B3}"/>
              </a:ext>
            </a:extLst>
          </p:cNvPr>
          <p:cNvSpPr/>
          <p:nvPr/>
        </p:nvSpPr>
        <p:spPr>
          <a:xfrm>
            <a:off x="5187473" y="3834773"/>
            <a:ext cx="1086912" cy="1086912"/>
          </a:xfrm>
          <a:prstGeom prst="ellipse">
            <a:avLst/>
          </a:prstGeom>
          <a:blipFill>
            <a:blip r:embed="rId1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58" name="รูปภาพ 57">
            <a:extLst>
              <a:ext uri="{FF2B5EF4-FFF2-40B4-BE49-F238E27FC236}">
                <a16:creationId xmlns:a16="http://schemas.microsoft.com/office/drawing/2014/main" xmlns="" id="{6C8172E2-CD6F-4F13-BEAD-A319D72BBC3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196" y="3887084"/>
            <a:ext cx="1068083" cy="1035994"/>
          </a:xfrm>
          <a:prstGeom prst="rect">
            <a:avLst/>
          </a:prstGeom>
        </p:spPr>
      </p:pic>
      <p:sp>
        <p:nvSpPr>
          <p:cNvPr id="59" name="วงรี 58">
            <a:extLst>
              <a:ext uri="{FF2B5EF4-FFF2-40B4-BE49-F238E27FC236}">
                <a16:creationId xmlns:a16="http://schemas.microsoft.com/office/drawing/2014/main" xmlns="" id="{C3F386C5-A88A-4F89-B26D-6AB947A08A01}"/>
              </a:ext>
            </a:extLst>
          </p:cNvPr>
          <p:cNvSpPr/>
          <p:nvPr/>
        </p:nvSpPr>
        <p:spPr>
          <a:xfrm>
            <a:off x="4486605" y="5042078"/>
            <a:ext cx="1572308" cy="1572308"/>
          </a:xfrm>
          <a:prstGeom prst="ellipse">
            <a:avLst/>
          </a:prstGeom>
          <a:blipFill>
            <a:blip r:embed="rId1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60" name="รูปภาพ 59">
            <a:extLst>
              <a:ext uri="{FF2B5EF4-FFF2-40B4-BE49-F238E27FC236}">
                <a16:creationId xmlns:a16="http://schemas.microsoft.com/office/drawing/2014/main" xmlns="" id="{382334FE-A4AD-4A88-AE00-E053C5856D4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642" y="5114164"/>
            <a:ext cx="1545070" cy="1498651"/>
          </a:xfrm>
          <a:prstGeom prst="rect">
            <a:avLst/>
          </a:prstGeom>
        </p:spPr>
      </p:pic>
      <p:sp>
        <p:nvSpPr>
          <p:cNvPr id="61" name="วงรี 60">
            <a:extLst>
              <a:ext uri="{FF2B5EF4-FFF2-40B4-BE49-F238E27FC236}">
                <a16:creationId xmlns:a16="http://schemas.microsoft.com/office/drawing/2014/main" xmlns="" id="{32C34300-921F-42F4-93BB-257E18702783}"/>
              </a:ext>
            </a:extLst>
          </p:cNvPr>
          <p:cNvSpPr/>
          <p:nvPr/>
        </p:nvSpPr>
        <p:spPr>
          <a:xfrm>
            <a:off x="5110245" y="6792412"/>
            <a:ext cx="1224343" cy="1224343"/>
          </a:xfrm>
          <a:prstGeom prst="ellipse">
            <a:avLst/>
          </a:prstGeom>
          <a:blipFill>
            <a:blip r:embed="rId1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62" name="รูปภาพ 61">
            <a:extLst>
              <a:ext uri="{FF2B5EF4-FFF2-40B4-BE49-F238E27FC236}">
                <a16:creationId xmlns:a16="http://schemas.microsoft.com/office/drawing/2014/main" xmlns="" id="{2E2D1F24-665E-43B2-A97C-94A79DA5D2B6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282" y="6864498"/>
            <a:ext cx="1203133" cy="1166987"/>
          </a:xfrm>
          <a:prstGeom prst="rect">
            <a:avLst/>
          </a:prstGeom>
        </p:spPr>
      </p:pic>
      <p:pic>
        <p:nvPicPr>
          <p:cNvPr id="64" name="รูปภาพ 63">
            <a:extLst>
              <a:ext uri="{FF2B5EF4-FFF2-40B4-BE49-F238E27FC236}">
                <a16:creationId xmlns:a16="http://schemas.microsoft.com/office/drawing/2014/main" xmlns="" id="{8D0B1B09-5A57-44FF-835D-B292D42B4541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02" y="471815"/>
            <a:ext cx="1136130" cy="1103381"/>
          </a:xfrm>
          <a:prstGeom prst="rect">
            <a:avLst/>
          </a:prstGeom>
        </p:spPr>
      </p:pic>
      <p:pic>
        <p:nvPicPr>
          <p:cNvPr id="65" name="รูปภาพ 64">
            <a:extLst>
              <a:ext uri="{FF2B5EF4-FFF2-40B4-BE49-F238E27FC236}">
                <a16:creationId xmlns:a16="http://schemas.microsoft.com/office/drawing/2014/main" xmlns="" id="{16538E5D-E8BB-4BFC-8FA1-ED6EE3EA9EBA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18" y="631015"/>
            <a:ext cx="534174" cy="700836"/>
          </a:xfrm>
          <a:prstGeom prst="rect">
            <a:avLst/>
          </a:prstGeom>
        </p:spPr>
      </p:pic>
      <p:pic>
        <p:nvPicPr>
          <p:cNvPr id="75" name="รูปภาพ 74">
            <a:extLst>
              <a:ext uri="{FF2B5EF4-FFF2-40B4-BE49-F238E27FC236}">
                <a16:creationId xmlns:a16="http://schemas.microsoft.com/office/drawing/2014/main" xmlns="" id="{161325A8-9AD2-4F94-AEF0-B0131F9DCBBB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061" y="1445285"/>
            <a:ext cx="2050825" cy="2047965"/>
          </a:xfrm>
          <a:prstGeom prst="rect">
            <a:avLst/>
          </a:prstGeom>
        </p:spPr>
      </p:pic>
      <p:sp>
        <p:nvSpPr>
          <p:cNvPr id="76" name="วงรี 75">
            <a:extLst>
              <a:ext uri="{FF2B5EF4-FFF2-40B4-BE49-F238E27FC236}">
                <a16:creationId xmlns:a16="http://schemas.microsoft.com/office/drawing/2014/main" xmlns="" id="{36BE8C67-D475-4AC6-B466-05CF4B0ACCBA}"/>
              </a:ext>
            </a:extLst>
          </p:cNvPr>
          <p:cNvSpPr/>
          <p:nvPr/>
        </p:nvSpPr>
        <p:spPr>
          <a:xfrm>
            <a:off x="4495127" y="1602204"/>
            <a:ext cx="1766196" cy="1747367"/>
          </a:xfrm>
          <a:prstGeom prst="ellipse">
            <a:avLst/>
          </a:prstGeom>
          <a:blipFill>
            <a:blip r:embed="rId25"/>
            <a:stretch>
              <a:fillRect l="-41344" t="-6915" r="-37176" b="-7160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00130991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138</TotalTime>
  <Words>786</Words>
  <Application>Microsoft Office PowerPoint</Application>
  <PresentationFormat>กระดาษ A4 (210x297 มม.)</PresentationFormat>
  <Paragraphs>108</Paragraphs>
  <Slides>4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9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4</vt:i4>
      </vt:variant>
    </vt:vector>
  </HeadingPairs>
  <TitlesOfParts>
    <vt:vector size="14" baseType="lpstr">
      <vt:lpstr>Angsana New</vt:lpstr>
      <vt:lpstr>Arial</vt:lpstr>
      <vt:lpstr>Calibri</vt:lpstr>
      <vt:lpstr>Calibri Light</vt:lpstr>
      <vt:lpstr>Cordia New</vt:lpstr>
      <vt:lpstr>CordiaUPC</vt:lpstr>
      <vt:lpstr>DB Ozone X Bold</vt:lpstr>
      <vt:lpstr>DB Ozone X Medium</vt:lpstr>
      <vt:lpstr>Wingdings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Gunyalax Chipubat</dc:creator>
  <cp:lastModifiedBy>User</cp:lastModifiedBy>
  <cp:revision>6</cp:revision>
  <dcterms:created xsi:type="dcterms:W3CDTF">2021-01-17T07:11:29Z</dcterms:created>
  <dcterms:modified xsi:type="dcterms:W3CDTF">2021-07-01T05:01:37Z</dcterms:modified>
</cp:coreProperties>
</file>