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66" r:id="rId9"/>
    <p:sldId id="264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99"/>
    <a:srgbClr val="FF6600"/>
    <a:srgbClr val="FF0066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จำนวนนักเรียน  ข้อมูล  10 มิ.ย. ของทุกปี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2561</c:v>
                </c:pt>
                <c:pt idx="8">
                  <c:v>2562</c:v>
                </c:pt>
                <c:pt idx="9">
                  <c:v>2563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682</c:v>
                </c:pt>
                <c:pt idx="1">
                  <c:v>754</c:v>
                </c:pt>
                <c:pt idx="2">
                  <c:v>799</c:v>
                </c:pt>
                <c:pt idx="3">
                  <c:v>834</c:v>
                </c:pt>
                <c:pt idx="4">
                  <c:v>892</c:v>
                </c:pt>
                <c:pt idx="5">
                  <c:v>917</c:v>
                </c:pt>
                <c:pt idx="6">
                  <c:v>1016</c:v>
                </c:pt>
                <c:pt idx="7">
                  <c:v>1064</c:v>
                </c:pt>
                <c:pt idx="8">
                  <c:v>1145</c:v>
                </c:pt>
                <c:pt idx="9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D-45CC-9D45-32E4BA63A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18912799"/>
        <c:axId val="1018913631"/>
      </c:barChart>
      <c:catAx>
        <c:axId val="101891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8913631"/>
        <c:crosses val="autoZero"/>
        <c:auto val="1"/>
        <c:lblAlgn val="ctr"/>
        <c:lblOffset val="100"/>
        <c:noMultiLvlLbl val="0"/>
      </c:catAx>
      <c:valAx>
        <c:axId val="101891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01891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ผลการประเมินความสามารถด้านการอ่านของผู้เรียน  (</a:t>
            </a:r>
            <a:r>
              <a:rPr lang="en-US"/>
              <a:t>RT</a:t>
            </a:r>
            <a:r>
              <a:rPr lang="th-TH"/>
              <a:t>)  ระดับชั้นประถมศึกษาปีที่ 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ปีการศึกษา 2561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การอ่านออกเสียง</c:v>
                </c:pt>
                <c:pt idx="1">
                  <c:v>การอ่านรู้เรื่อง</c:v>
                </c:pt>
                <c:pt idx="2">
                  <c:v>รวม  2  ด้าน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54.81</c:v>
                </c:pt>
                <c:pt idx="1">
                  <c:v>59.45</c:v>
                </c:pt>
                <c:pt idx="2">
                  <c:v>57.13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7-4EF5-8509-E3F07F41E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ปีการศึกษา  2562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การอ่านออกเสียง</c:v>
                </c:pt>
                <c:pt idx="1">
                  <c:v>การอ่านรู้เรื่อง</c:v>
                </c:pt>
                <c:pt idx="2">
                  <c:v>รวม  2  ด้าน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72.37</c:v>
                </c:pt>
                <c:pt idx="1">
                  <c:v>72.28</c:v>
                </c:pt>
                <c:pt idx="2">
                  <c:v>72.319999999999993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1-4DB4-9F10-B5E272758D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34232287"/>
        <c:axId val="1534232703"/>
      </c:barChart>
      <c:catAx>
        <c:axId val="1534232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534232703"/>
        <c:crosses val="autoZero"/>
        <c:auto val="1"/>
        <c:lblAlgn val="ctr"/>
        <c:lblOffset val="100"/>
        <c:noMultiLvlLbl val="0"/>
      </c:catAx>
      <c:valAx>
        <c:axId val="1534232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423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949927913940332"/>
          <c:y val="0.10627355042088013"/>
          <c:w val="0.30100144172119331"/>
          <c:h val="7.7625509279429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dirty="0" smtClean="0"/>
              <a:t>ผลการประเมินคุณภาพผู้เรียน</a:t>
            </a:r>
            <a:r>
              <a:rPr lang="th-TH" baseline="0" dirty="0" smtClean="0"/>
              <a:t>  (</a:t>
            </a:r>
            <a:r>
              <a:rPr lang="en-US" baseline="0" dirty="0" smtClean="0"/>
              <a:t>NT</a:t>
            </a:r>
            <a:r>
              <a:rPr lang="th-TH" baseline="0" dirty="0" smtClean="0"/>
              <a:t>)  ระดับชั้นประถมศึกษาปีที่  3  สูงกว่าคะแนนเฉลี่ยระดับประเทศ</a:t>
            </a:r>
            <a:endParaRPr lang="th-T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ระดับประเทศ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ด้านภาษา 2561</c:v>
                </c:pt>
                <c:pt idx="1">
                  <c:v>ด้านคำนวณ  2561</c:v>
                </c:pt>
                <c:pt idx="2">
                  <c:v>ด้านเหตุผล  2561</c:v>
                </c:pt>
                <c:pt idx="3">
                  <c:v>ด้านคณิตศาสตร์  2562</c:v>
                </c:pt>
                <c:pt idx="4">
                  <c:v>ด้านภาษาไทย  2562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53.18</c:v>
                </c:pt>
                <c:pt idx="1">
                  <c:v>47.19</c:v>
                </c:pt>
                <c:pt idx="2">
                  <c:v>48.07</c:v>
                </c:pt>
                <c:pt idx="3">
                  <c:v>44.94</c:v>
                </c:pt>
                <c:pt idx="4">
                  <c:v>46.46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7-4EF5-8509-E3F07F41EA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ระดับโรงเรียน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ด้านภาษา 2561</c:v>
                </c:pt>
                <c:pt idx="1">
                  <c:v>ด้านคำนวณ  2561</c:v>
                </c:pt>
                <c:pt idx="2">
                  <c:v>ด้านเหตุผล  2561</c:v>
                </c:pt>
                <c:pt idx="3">
                  <c:v>ด้านคณิตศาสตร์  2562</c:v>
                </c:pt>
                <c:pt idx="4">
                  <c:v>ด้านภาษาไทย  2562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57.95</c:v>
                </c:pt>
                <c:pt idx="1">
                  <c:v>56.32</c:v>
                </c:pt>
                <c:pt idx="2">
                  <c:v>52.24</c:v>
                </c:pt>
                <c:pt idx="3">
                  <c:v>54.95</c:v>
                </c:pt>
                <c:pt idx="4">
                  <c:v>46.82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7-4EF5-8509-E3F07F41EA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34232287"/>
        <c:axId val="1534232703"/>
      </c:barChart>
      <c:catAx>
        <c:axId val="153423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534232703"/>
        <c:crosses val="autoZero"/>
        <c:auto val="1"/>
        <c:lblAlgn val="ctr"/>
        <c:lblOffset val="100"/>
        <c:noMultiLvlLbl val="0"/>
      </c:catAx>
      <c:valAx>
        <c:axId val="15342327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423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656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59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01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79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41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9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09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44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67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022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33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0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29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668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2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81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02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CAC5-32F7-4EF6-80EF-450F055E1BCC}" type="datetimeFigureOut">
              <a:rPr lang="th-TH" smtClean="0"/>
              <a:t>02/11/63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242A-FA38-4488-A0F8-F1FA0F721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84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399453"/>
            <a:ext cx="9144000" cy="1482292"/>
          </a:xfrm>
        </p:spPr>
        <p:txBody>
          <a:bodyPr/>
          <a:lstStyle/>
          <a:p>
            <a:pPr algn="ctr"/>
            <a:r>
              <a:rPr lang="en-US" dirty="0" smtClean="0"/>
              <a:t>TIMBER  3S  MODEL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31417"/>
          </a:xfrm>
        </p:spPr>
        <p:txBody>
          <a:bodyPr>
            <a:noAutofit/>
          </a:bodyPr>
          <a:lstStyle/>
          <a:p>
            <a:pPr algn="ctr"/>
            <a:r>
              <a:rPr lang="th-TH" sz="6000" dirty="0" smtClean="0"/>
              <a:t>(ป่าไม้  3</a:t>
            </a:r>
            <a:r>
              <a:rPr lang="en-US" sz="6000" dirty="0" smtClean="0"/>
              <a:t>S </a:t>
            </a:r>
            <a:r>
              <a:rPr lang="th-TH" sz="6000" dirty="0" smtClean="0"/>
              <a:t>โมเดล)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82066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78436" y="764373"/>
            <a:ext cx="3927764" cy="541475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TIMBER  </a:t>
            </a:r>
            <a:r>
              <a:rPr lang="en-US" sz="3600" dirty="0"/>
              <a:t>3S  </a:t>
            </a:r>
            <a:r>
              <a:rPr lang="en-US" sz="3600" dirty="0" smtClean="0"/>
              <a:t>MODEL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th-TH" dirty="0"/>
              <a:t>ป่าไม้  3</a:t>
            </a:r>
            <a:r>
              <a:rPr lang="en-US" dirty="0"/>
              <a:t>S </a:t>
            </a:r>
            <a:r>
              <a:rPr lang="th-TH" dirty="0"/>
              <a:t>โมเดล)</a:t>
            </a:r>
            <a:br>
              <a:rPr lang="th-TH" dirty="0"/>
            </a:br>
            <a:endParaRPr lang="th-TH" dirty="0"/>
          </a:p>
        </p:txBody>
      </p:sp>
      <p:pic>
        <p:nvPicPr>
          <p:cNvPr id="5" name="รูปภาพ 4" descr="C:\Users\TAI\Desktop\New folder (2)\ตราไม่มีพื้นเล็ก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0"/>
          <a:stretch/>
        </p:blipFill>
        <p:spPr bwMode="auto">
          <a:xfrm>
            <a:off x="8542560" y="883284"/>
            <a:ext cx="1999516" cy="1663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3" y="260622"/>
            <a:ext cx="7396621" cy="6375309"/>
          </a:xfrm>
        </p:spPr>
      </p:pic>
    </p:spTree>
    <p:extLst>
      <p:ext uri="{BB962C8B-B14F-4D97-AF65-F5344CB8AC3E}">
        <p14:creationId xmlns:p14="http://schemas.microsoft.com/office/powerpoint/2010/main" val="267116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/>
              <a:t>TIMBER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T 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Teaching  repetition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) </a:t>
            </a:r>
            <a:endPara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เรียนการสอน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แบบเน้นการเรียนแบบ</a:t>
            </a:r>
            <a:r>
              <a:rPr lang="th-TH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ซ้ำๆ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ย้ำ  เพื่อให้นักเรียนเกิดการเรียนรู้ที่แท้จริง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I  (Instruction  media)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การใช้สื่อการเรียนการสอนและเทคโนโลยีที่ทันสมัยใน</a:t>
            </a:r>
            <a:r>
              <a:rPr lang="th-TH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สอน  ทุกห้องเรียนมีจอโทรทัศน์และคอมพิวเตอร์สำหรับใช้ใน</a:t>
            </a:r>
            <a:r>
              <a:rPr lang="th-TH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  มีสัญญาณอินเทอร์เน็ตพร้อมสำหรับการใช้งานสื่อออนไลน์</a:t>
            </a:r>
            <a:endParaRPr lang="en-US" sz="1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M  (Meditation)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การให้นักเรียนฝึกทำสมาธิ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ในช่วงก่อน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เข้า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เรียน  เพื่อให้มีสมาธิในการเรียนรู้ที่ดีขึ้น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/>
              <a:t>TIMBER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B  (Basic  reading  and  writing)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การสร้างพื้นฐานการอ่าน  การเขียน  เรียนรู้พยัญชนะ  สระตั้งแต่ระดับชั้นอนุบาล  และอ่าน  เขียน  คำพื้นฐานในระดับชั้นอนุบาลได้  เพื่อมีความพร้อมในการเรียนในระดับชั้นประถมศึกษาปีที่  1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E  (Exercise)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เน้นให้นักเรียนได้ทดสอบตนเองอย่างต่อเนื่องโดย</a:t>
            </a:r>
            <a:r>
              <a:rPr kumimoji="0" lang="th-TH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kumimoji="0" lang="th-TH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ทำ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แบบฝึกหัดหลังเรียน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R  (Review)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การทบทวนบทเรียน  สะท้อนกลับข้อมูลการเรียนรู้ของ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  เพื่อพัฒนาและแก้ไขนักเรียนให้มีคุณภาพมากขึ้น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0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95600" y="493318"/>
            <a:ext cx="8610600" cy="1293028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S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786346"/>
            <a:ext cx="10820400" cy="1381396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S1  (Social)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การเข้าร่วมเครือข่าย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ครู  โดยใช้ช่องทางของสื่อสังคมออนไลน์ 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Line  </a:t>
            </a:r>
            <a:r>
              <a:rPr lang="en-US" sz="28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faecbook</a:t>
            </a:r>
            <a:r>
              <a:rPr lang="th-TH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เพื่อแลกเปลี่ยนเรียนรู้วิธีการจัดการเรียนการสอนและการสร้างสื่อการสอนมาใช้พัฒนาการเรียนจัดการเรียนการสอนให้มีคุณภาพมากขึ้น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5800" y="3337560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S2  (Sharing)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การนำความรู้และประสบการณ์มาแบ่งปันกันกับเพื่อน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ครูในระดับชั้นเรียน  ระดับกลุ่มสาระการเรียนรู้  เพื่อพัฒนาใน</a:t>
            </a:r>
            <a:r>
              <a:rPr lang="th-TH" sz="28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การจัด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5800" y="4888774"/>
            <a:ext cx="10820400" cy="13813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S3  (Supervise)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ดูแลเอา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ใจใส่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นักเรียนเป็นอย่างดีเปรียบเสมือน</a:t>
            </a:r>
            <a:r>
              <a:rPr lang="th-TH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ลูกหลาน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ของตนเอง  </a:t>
            </a:r>
            <a:r>
              <a:rPr lang="th-TH" sz="28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จนเป็น</a:t>
            </a:r>
            <a:r>
              <a:rPr lang="th-TH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ที่ได้รับความเชื่อมั่น ไว้ใจจากผู้ปกครอง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28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 TIMBER  </a:t>
            </a:r>
            <a:r>
              <a:rPr lang="en-US" sz="3600" dirty="0"/>
              <a:t>3S  </a:t>
            </a:r>
            <a:r>
              <a:rPr lang="en-US" sz="3600" dirty="0" smtClean="0"/>
              <a:t>MODEL (</a:t>
            </a:r>
            <a:r>
              <a:rPr lang="th-TH" sz="3600" dirty="0"/>
              <a:t>ป่าไม้  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75115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7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 TIMBER  </a:t>
            </a:r>
            <a:r>
              <a:rPr lang="en-US" sz="3600" dirty="0"/>
              <a:t>3S  </a:t>
            </a:r>
            <a:r>
              <a:rPr lang="en-US" sz="3600" dirty="0" smtClean="0"/>
              <a:t>MODEL (</a:t>
            </a:r>
            <a:r>
              <a:rPr lang="th-TH" sz="3600" dirty="0"/>
              <a:t>ป่าไม้  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704296"/>
              </p:ext>
            </p:extLst>
          </p:nvPr>
        </p:nvGraphicFramePr>
        <p:xfrm>
          <a:off x="685800" y="2193924"/>
          <a:ext cx="10820400" cy="445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734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 TIMBER  </a:t>
            </a:r>
            <a:r>
              <a:rPr lang="en-US" sz="3600" dirty="0"/>
              <a:t>3S  </a:t>
            </a:r>
            <a:r>
              <a:rPr lang="en-US" sz="3600" dirty="0" smtClean="0"/>
              <a:t>MODEL (</a:t>
            </a:r>
            <a:r>
              <a:rPr lang="th-TH" sz="3600" dirty="0"/>
              <a:t>ป่าไม้  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7566" y="1001620"/>
            <a:ext cx="4383949" cy="6200434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9290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79675"/>
            <a:ext cx="8893628" cy="1430187"/>
          </a:xfrm>
        </p:spPr>
        <p:txBody>
          <a:bodyPr>
            <a:noAutofit/>
          </a:bodyPr>
          <a:lstStyle/>
          <a:p>
            <a:r>
              <a:rPr lang="th-TH" sz="3600" dirty="0" smtClean="0"/>
              <a:t>ผลสำเร็จของ</a:t>
            </a:r>
            <a:r>
              <a:rPr lang="en-US" sz="3600" dirty="0" smtClean="0"/>
              <a:t>  TIMBER  </a:t>
            </a:r>
            <a:r>
              <a:rPr lang="en-US" sz="3600" dirty="0"/>
              <a:t>3S  </a:t>
            </a:r>
            <a:r>
              <a:rPr lang="en-US" sz="3600" dirty="0" smtClean="0"/>
              <a:t>MODEL (</a:t>
            </a:r>
            <a:r>
              <a:rPr lang="th-TH" sz="3600" dirty="0"/>
              <a:t>ป่าไม้  3</a:t>
            </a:r>
            <a:r>
              <a:rPr lang="en-US" sz="3600" dirty="0"/>
              <a:t>S </a:t>
            </a:r>
            <a:r>
              <a:rPr lang="th-TH" sz="3600" dirty="0"/>
              <a:t>โมเดล</a:t>
            </a:r>
            <a:r>
              <a:rPr lang="th-TH" sz="3600" dirty="0" smtClean="0"/>
              <a:t>)</a:t>
            </a:r>
            <a:endParaRPr lang="th-TH" sz="3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80" y="479675"/>
            <a:ext cx="1718320" cy="1430187"/>
          </a:xfrm>
          <a:prstGeom prst="rect">
            <a:avLst/>
          </a:prstGeom>
        </p:spPr>
      </p:pic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9428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875287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ไอพ่น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TM04033937[[fn=ไอพ่น]]</Template>
  <TotalTime>559</TotalTime>
  <Words>158</Words>
  <Application>Microsoft Office PowerPoint</Application>
  <PresentationFormat>แบบจอกว้าง</PresentationFormat>
  <Paragraphs>31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Calibri</vt:lpstr>
      <vt:lpstr>Century Gothic</vt:lpstr>
      <vt:lpstr>Cordia New</vt:lpstr>
      <vt:lpstr>TH SarabunPSK</vt:lpstr>
      <vt:lpstr>ไอพ่น</vt:lpstr>
      <vt:lpstr>TIMBER  3S  MODEL</vt:lpstr>
      <vt:lpstr>    TIMBER  3S  MODEL  (ป่าไม้  3S โมเดล) </vt:lpstr>
      <vt:lpstr>TIMBER</vt:lpstr>
      <vt:lpstr>TIMBER</vt:lpstr>
      <vt:lpstr>3 S</vt:lpstr>
      <vt:lpstr>ผลสำเร็จของ  TIMBER  3S  MODEL (ป่าไม้  3S โมเดล)</vt:lpstr>
      <vt:lpstr>ผลสำเร็จของ  TIMBER  3S  MODEL (ป่าไม้  3S โมเดล)</vt:lpstr>
      <vt:lpstr>ผลสำเร็จของ  TIMBER  3S  MODEL (ป่าไม้  3S โมเดล)</vt:lpstr>
      <vt:lpstr>ผลสำเร็จของ  TIMBER  3S  MODEL (ป่าไม้  3S โมเดล)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  3S  MODEL</dc:title>
  <dc:creator>TAI</dc:creator>
  <cp:lastModifiedBy>TAI</cp:lastModifiedBy>
  <cp:revision>16</cp:revision>
  <cp:lastPrinted>2020-10-28T05:29:48Z</cp:lastPrinted>
  <dcterms:created xsi:type="dcterms:W3CDTF">2020-10-19T02:40:08Z</dcterms:created>
  <dcterms:modified xsi:type="dcterms:W3CDTF">2020-11-02T02:21:18Z</dcterms:modified>
</cp:coreProperties>
</file>