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  <p:sldId id="262" r:id="rId8"/>
    <p:sldId id="270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>
            <a:extLst>
              <a:ext uri="{FF2B5EF4-FFF2-40B4-BE49-F238E27FC236}">
                <a16:creationId xmlns:a16="http://schemas.microsoft.com/office/drawing/2014/main" id="{DD8C4B90-BF92-084F-EEE5-4B2BCC0AA6C7}"/>
              </a:ext>
            </a:extLst>
          </p:cNvPr>
          <p:cNvSpPr/>
          <p:nvPr/>
        </p:nvSpPr>
        <p:spPr>
          <a:xfrm>
            <a:off x="8923663" y="1468920"/>
            <a:ext cx="2192356" cy="21482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C7411D-7A27-C9EE-3CC9-BEB47C646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270" y="3247591"/>
            <a:ext cx="9757460" cy="2677648"/>
          </a:xfrm>
        </p:spPr>
        <p:txBody>
          <a:bodyPr/>
          <a:lstStyle/>
          <a:p>
            <a:pPr algn="ctr"/>
            <a:r>
              <a:rPr lang="th-TH" sz="88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แนะนำการใช้งาน </a:t>
            </a:r>
            <a:br>
              <a:rPr lang="th-TH" sz="8800" b="1" dirty="0">
                <a:latin typeface="2005_iannnnnGMO" panose="02000000000000000000" pitchFamily="2" charset="0"/>
                <a:cs typeface="2005_iannnnnGMO" panose="02000000000000000000" pitchFamily="2" charset="0"/>
              </a:rPr>
            </a:br>
            <a:r>
              <a:rPr lang="th-TH" sz="88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แอฟ </a:t>
            </a:r>
            <a:r>
              <a:rPr lang="en-US" sz="8800" b="1" dirty="0" err="1">
                <a:solidFill>
                  <a:srgbClr val="FFFF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ZipGrade</a:t>
            </a:r>
            <a:r>
              <a:rPr lang="en-US" sz="88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br>
              <a:rPr lang="th-TH" sz="8800" b="1" dirty="0">
                <a:latin typeface="2005_iannnnnGMO" panose="02000000000000000000" pitchFamily="2" charset="0"/>
                <a:cs typeface="2005_iannnnnGMO" panose="02000000000000000000" pitchFamily="2" charset="0"/>
              </a:rPr>
            </a:br>
            <a:r>
              <a:rPr lang="th-TH" sz="88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กระดาษตรวจข้อสอบ </a:t>
            </a:r>
            <a:br>
              <a:rPr lang="th-TH" sz="8800" b="1" dirty="0">
                <a:latin typeface="2005_iannnnnGMO" panose="02000000000000000000" pitchFamily="2" charset="0"/>
                <a:cs typeface="2005_iannnnnGMO" panose="02000000000000000000" pitchFamily="2" charset="0"/>
              </a:rPr>
            </a:br>
            <a:r>
              <a:rPr lang="th-TH" sz="88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ปีการศึกษา 2566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8634053-85E4-FB1E-E3A2-570B4FB61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47" y="1236569"/>
            <a:ext cx="1699390" cy="169939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6" name="Picture 2" descr="ZipGrade (@ZipGrade) / X">
            <a:extLst>
              <a:ext uri="{FF2B5EF4-FFF2-40B4-BE49-F238E27FC236}">
                <a16:creationId xmlns:a16="http://schemas.microsoft.com/office/drawing/2014/main" id="{867BB66B-633F-9EBE-4956-88DD99B3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3333" l="9778" r="89778">
                        <a14:foregroundMark x1="40000" y1="9333" x2="43111" y2="10222"/>
                        <a14:foregroundMark x1="48000" y1="8000" x2="51111" y2="13333"/>
                        <a14:foregroundMark x1="15111" y1="87556" x2="15111" y2="87556"/>
                        <a14:foregroundMark x1="20889" y1="93333" x2="20889" y2="93333"/>
                        <a14:foregroundMark x1="30667" y1="89778" x2="30667" y2="89778"/>
                        <a14:foregroundMark x1="45778" y1="88889" x2="45778" y2="88889"/>
                        <a14:foregroundMark x1="56889" y1="91111" x2="56889" y2="91111"/>
                        <a14:foregroundMark x1="69778" y1="90222" x2="69778" y2="90222"/>
                        <a14:foregroundMark x1="82222" y1="92000" x2="82222" y2="92000"/>
                        <a14:foregroundMark x1="89333" y1="88889" x2="89333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329" y="1780552"/>
            <a:ext cx="1525024" cy="15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508ACAE-9A61-C10D-A97A-19B91EBBA15E}"/>
              </a:ext>
            </a:extLst>
          </p:cNvPr>
          <p:cNvSpPr txBox="1"/>
          <p:nvPr/>
        </p:nvSpPr>
        <p:spPr>
          <a:xfrm>
            <a:off x="9419422" y="5243411"/>
            <a:ext cx="2346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FF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ฝ่ายวิชาการ</a:t>
            </a:r>
          </a:p>
          <a:p>
            <a:pPr algn="ctr"/>
            <a:r>
              <a:rPr lang="th-TH" sz="3200" b="1" dirty="0">
                <a:solidFill>
                  <a:srgbClr val="FFFF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วัดและประเมินผล</a:t>
            </a:r>
          </a:p>
        </p:txBody>
      </p:sp>
    </p:spTree>
    <p:extLst>
      <p:ext uri="{BB962C8B-B14F-4D97-AF65-F5344CB8AC3E}">
        <p14:creationId xmlns:p14="http://schemas.microsoft.com/office/powerpoint/2010/main" val="301299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2B99-D038-BA43-3D12-C92701377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C732100-5FB6-0043-DE1A-F40BE00C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86" y="658602"/>
            <a:ext cx="8761413" cy="706964"/>
          </a:xfrm>
        </p:spPr>
        <p:txBody>
          <a:bodyPr/>
          <a:lstStyle/>
          <a:p>
            <a:r>
              <a:rPr lang="th-TH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ขั้นตอนการเข้าใช้งาน แอฟ </a:t>
            </a:r>
            <a:r>
              <a:rPr lang="en-US" sz="6600" b="1" dirty="0" err="1">
                <a:latin typeface="2005_iannnnnGMO" panose="02000000000000000000" pitchFamily="2" charset="0"/>
                <a:cs typeface="2005_iannnnnGMO" panose="02000000000000000000" pitchFamily="2" charset="0"/>
              </a:rPr>
              <a:t>ZipGrade</a:t>
            </a:r>
            <a:r>
              <a:rPr lang="en-US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endParaRPr lang="th-TH" sz="66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70307DB-8983-2AD2-3086-1A1F6A4B3CE4}"/>
              </a:ext>
            </a:extLst>
          </p:cNvPr>
          <p:cNvSpPr txBox="1"/>
          <p:nvPr/>
        </p:nvSpPr>
        <p:spPr>
          <a:xfrm>
            <a:off x="386021" y="2562996"/>
            <a:ext cx="4311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8) เลือก </a:t>
            </a:r>
            <a:r>
              <a:rPr lang="th-TH" sz="5400" b="1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แก้ไขคีย์  </a:t>
            </a:r>
          </a:p>
          <a:p>
            <a:r>
              <a:rPr lang="th-TH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เพื่อไปเฉลยข้อสอบ</a:t>
            </a:r>
          </a:p>
          <a:p>
            <a:r>
              <a:rPr lang="th-TH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ที่เราสร้างขึ้นมา</a:t>
            </a:r>
            <a:r>
              <a:rPr lang="en-US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</a:p>
          <a:p>
            <a:r>
              <a:rPr lang="en-US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&gt; </a:t>
            </a:r>
            <a:r>
              <a:rPr lang="th-TH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ออกจาก </a:t>
            </a:r>
            <a:r>
              <a:rPr lang="en-US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Quiz </a:t>
            </a:r>
            <a:r>
              <a:rPr lang="th-TH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กด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65A6407-FD2B-5BC1-DEE8-4FB02F387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680" y="1426682"/>
            <a:ext cx="3164458" cy="5332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ลูกศร: ขวา 2">
            <a:extLst>
              <a:ext uri="{FF2B5EF4-FFF2-40B4-BE49-F238E27FC236}">
                <a16:creationId xmlns:a16="http://schemas.microsoft.com/office/drawing/2014/main" id="{57DD0960-84BF-FB93-1EE3-113AFE82F3AF}"/>
              </a:ext>
            </a:extLst>
          </p:cNvPr>
          <p:cNvSpPr/>
          <p:nvPr/>
        </p:nvSpPr>
        <p:spPr>
          <a:xfrm>
            <a:off x="5036879" y="3900220"/>
            <a:ext cx="526213" cy="3709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C9CA31B-3984-25AD-AEDE-6A0DD8ABA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555" y="1365566"/>
            <a:ext cx="2804796" cy="53940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D19E35B2-0FF8-49CD-E0DE-A574FDF10FE2}"/>
              </a:ext>
            </a:extLst>
          </p:cNvPr>
          <p:cNvSpPr/>
          <p:nvPr/>
        </p:nvSpPr>
        <p:spPr>
          <a:xfrm>
            <a:off x="8252740" y="3716416"/>
            <a:ext cx="526213" cy="3709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: ซ้าย 7">
            <a:extLst>
              <a:ext uri="{FF2B5EF4-FFF2-40B4-BE49-F238E27FC236}">
                <a16:creationId xmlns:a16="http://schemas.microsoft.com/office/drawing/2014/main" id="{A61EC131-CD5D-E54F-1F01-0FDB2588853B}"/>
              </a:ext>
            </a:extLst>
          </p:cNvPr>
          <p:cNvSpPr/>
          <p:nvPr/>
        </p:nvSpPr>
        <p:spPr>
          <a:xfrm>
            <a:off x="4271221" y="5398972"/>
            <a:ext cx="597857" cy="370936"/>
          </a:xfrm>
          <a:prstGeom prst="leftArrow">
            <a:avLst>
              <a:gd name="adj1" fmla="val 20419"/>
              <a:gd name="adj2" fmla="val 401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863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D0D9-A0A3-C246-6E10-DE2C21A64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A3A0F2-4E03-8541-AE65-7739F010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242" y="618462"/>
            <a:ext cx="8761413" cy="706964"/>
          </a:xfrm>
        </p:spPr>
        <p:txBody>
          <a:bodyPr/>
          <a:lstStyle/>
          <a:p>
            <a:r>
              <a:rPr lang="th-TH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ขั้นตอนการเข้าใช้งาน แอฟ </a:t>
            </a:r>
            <a:r>
              <a:rPr lang="en-US" sz="6600" b="1" dirty="0" err="1">
                <a:latin typeface="2005_iannnnnGMO" panose="02000000000000000000" pitchFamily="2" charset="0"/>
                <a:cs typeface="2005_iannnnnGMO" panose="02000000000000000000" pitchFamily="2" charset="0"/>
              </a:rPr>
              <a:t>ZipGrade</a:t>
            </a:r>
            <a:r>
              <a:rPr lang="en-US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endParaRPr lang="th-TH" sz="66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15BCC76-BBD0-C59E-2A6D-40E81328DADB}"/>
              </a:ext>
            </a:extLst>
          </p:cNvPr>
          <p:cNvSpPr txBox="1"/>
          <p:nvPr/>
        </p:nvSpPr>
        <p:spPr>
          <a:xfrm>
            <a:off x="619609" y="3753122"/>
            <a:ext cx="5884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9) เลือก </a:t>
            </a:r>
            <a:r>
              <a:rPr lang="th-TH" sz="6600" b="1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สแกนข้อสอบ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34C706A-0DFA-244A-EE41-268235C1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003" y="1325426"/>
            <a:ext cx="2956877" cy="535783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ลูกศร: ขวา 7">
            <a:extLst>
              <a:ext uri="{FF2B5EF4-FFF2-40B4-BE49-F238E27FC236}">
                <a16:creationId xmlns:a16="http://schemas.microsoft.com/office/drawing/2014/main" id="{B8B0045B-2E46-9856-F837-8C270DD10E60}"/>
              </a:ext>
            </a:extLst>
          </p:cNvPr>
          <p:cNvSpPr/>
          <p:nvPr/>
        </p:nvSpPr>
        <p:spPr>
          <a:xfrm>
            <a:off x="6177052" y="4187952"/>
            <a:ext cx="653516" cy="5008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71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99CE4-C75E-4889-F725-62956E124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C525A9-1CF7-89BE-F9D9-2BDBD7D3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6" y="598764"/>
            <a:ext cx="8761413" cy="706964"/>
          </a:xfrm>
        </p:spPr>
        <p:txBody>
          <a:bodyPr/>
          <a:lstStyle/>
          <a:p>
            <a:r>
              <a:rPr lang="th-TH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ขั้นตอนการเข้าใช้งาน แอฟ </a:t>
            </a:r>
            <a:r>
              <a:rPr lang="en-US" sz="6600" b="1" dirty="0" err="1">
                <a:latin typeface="2005_iannnnnGMO" panose="02000000000000000000" pitchFamily="2" charset="0"/>
                <a:cs typeface="2005_iannnnnGMO" panose="02000000000000000000" pitchFamily="2" charset="0"/>
              </a:rPr>
              <a:t>ZipGrade</a:t>
            </a:r>
            <a:r>
              <a:rPr lang="en-US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endParaRPr lang="th-TH" sz="66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0123297-F6AB-65FD-7DE5-171A8672412C}"/>
              </a:ext>
            </a:extLst>
          </p:cNvPr>
          <p:cNvSpPr txBox="1"/>
          <p:nvPr/>
        </p:nvSpPr>
        <p:spPr>
          <a:xfrm>
            <a:off x="208738" y="2787764"/>
            <a:ext cx="252878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2005_iannnnnGMO" panose="02000000000000000000" pitchFamily="2" charset="0"/>
                <a:cs typeface="2005_iannnnnGMO" panose="02000000000000000000" pitchFamily="2" charset="0"/>
              </a:rPr>
              <a:t>ภาพการ</a:t>
            </a:r>
          </a:p>
          <a:p>
            <a:pPr algn="ctr"/>
            <a:r>
              <a:rPr lang="th-TH" sz="4800" dirty="0">
                <a:latin typeface="2005_iannnnnGMO" panose="02000000000000000000" pitchFamily="2" charset="0"/>
                <a:cs typeface="2005_iannnnnGMO" panose="02000000000000000000" pitchFamily="2" charset="0"/>
              </a:rPr>
              <a:t>สแกนข้อสอบ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9A10E57-2721-4BAE-6028-2D2C241FE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250" y="1363454"/>
            <a:ext cx="2594173" cy="52066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8DC1747-C40C-D2CD-0E28-2BD3F3845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050" y="1305728"/>
            <a:ext cx="2402475" cy="52066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D0532A8-85B9-5FCA-0FF4-A70E1AE1F517}"/>
              </a:ext>
            </a:extLst>
          </p:cNvPr>
          <p:cNvSpPr txBox="1"/>
          <p:nvPr/>
        </p:nvSpPr>
        <p:spPr>
          <a:xfrm>
            <a:off x="6096000" y="2644170"/>
            <a:ext cx="259417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2005_iannnnnGMO" panose="02000000000000000000" pitchFamily="2" charset="0"/>
                <a:cs typeface="2005_iannnnnGMO" panose="02000000000000000000" pitchFamily="2" charset="0"/>
              </a:rPr>
              <a:t>สแกน</a:t>
            </a:r>
          </a:p>
          <a:p>
            <a:pPr algn="ctr"/>
            <a:r>
              <a:rPr lang="th-TH" sz="4800" dirty="0">
                <a:latin typeface="2005_iannnnnGMO" panose="02000000000000000000" pitchFamily="2" charset="0"/>
                <a:cs typeface="2005_iannnnnGMO" panose="02000000000000000000" pitchFamily="2" charset="0"/>
              </a:rPr>
              <a:t>ข้อสอบได้แล้ว</a:t>
            </a:r>
          </a:p>
        </p:txBody>
      </p:sp>
    </p:spTree>
    <p:extLst>
      <p:ext uri="{BB962C8B-B14F-4D97-AF65-F5344CB8AC3E}">
        <p14:creationId xmlns:p14="http://schemas.microsoft.com/office/powerpoint/2010/main" val="235964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371F4-F503-0214-5632-1B1D766B1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2FDF8-63B3-A21C-B1E9-2410C3BA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18" y="686418"/>
            <a:ext cx="8761413" cy="706964"/>
          </a:xfrm>
        </p:spPr>
        <p:txBody>
          <a:bodyPr/>
          <a:lstStyle/>
          <a:p>
            <a:r>
              <a:rPr lang="th-TH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ขั้นตอนการเข้าใช้งาน แอฟ </a:t>
            </a:r>
            <a:r>
              <a:rPr lang="en-US" sz="6600" b="1" dirty="0" err="1">
                <a:latin typeface="2005_iannnnnGMO" panose="02000000000000000000" pitchFamily="2" charset="0"/>
                <a:cs typeface="2005_iannnnnGMO" panose="02000000000000000000" pitchFamily="2" charset="0"/>
              </a:rPr>
              <a:t>ZipGrade</a:t>
            </a:r>
            <a:r>
              <a:rPr lang="en-US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endParaRPr lang="th-TH" sz="66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4CD2B99-0D0B-3106-1071-C8BC1A5B0F7A}"/>
              </a:ext>
            </a:extLst>
          </p:cNvPr>
          <p:cNvSpPr txBox="1"/>
          <p:nvPr/>
        </p:nvSpPr>
        <p:spPr>
          <a:xfrm>
            <a:off x="258633" y="2357182"/>
            <a:ext cx="5884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หากเราต้องการกลับไปสแกนต่อ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th-TH" sz="4800" dirty="0">
                <a:latin typeface="2005_iannnnnGMO" panose="02000000000000000000" pitchFamily="2" charset="0"/>
                <a:cs typeface="2005_iannnnnGMO" panose="02000000000000000000" pitchFamily="2" charset="0"/>
              </a:rPr>
              <a:t>เลือกวิชาของเรา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th-TH" sz="4800" dirty="0">
                <a:latin typeface="2005_iannnnnGMO" panose="02000000000000000000" pitchFamily="2" charset="0"/>
                <a:cs typeface="2005_iannnnnGMO" panose="02000000000000000000" pitchFamily="2" charset="0"/>
              </a:rPr>
              <a:t>สแกนข้อสอบ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04B24DC-C41D-FECA-F2AF-2810A92E6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066" y="1735532"/>
            <a:ext cx="2370028" cy="504183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6DAF163-D1FB-1970-C128-BD95E11D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485" y="1735533"/>
            <a:ext cx="2693339" cy="504183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ลูกศร: ขวา 4">
            <a:extLst>
              <a:ext uri="{FF2B5EF4-FFF2-40B4-BE49-F238E27FC236}">
                <a16:creationId xmlns:a16="http://schemas.microsoft.com/office/drawing/2014/main" id="{F9786D24-2F9D-CA62-3C55-F7942028B5DE}"/>
              </a:ext>
            </a:extLst>
          </p:cNvPr>
          <p:cNvSpPr/>
          <p:nvPr/>
        </p:nvSpPr>
        <p:spPr>
          <a:xfrm>
            <a:off x="5836546" y="2623806"/>
            <a:ext cx="526213" cy="3709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01AEB4E5-7EDA-61CD-24AF-945C3907069E}"/>
              </a:ext>
            </a:extLst>
          </p:cNvPr>
          <p:cNvSpPr/>
          <p:nvPr/>
        </p:nvSpPr>
        <p:spPr>
          <a:xfrm>
            <a:off x="9296400" y="4480038"/>
            <a:ext cx="526213" cy="3709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89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86A4D4-3B46-0D57-591A-839CA62D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91" y="799134"/>
            <a:ext cx="8761413" cy="706964"/>
          </a:xfrm>
        </p:spPr>
        <p:txBody>
          <a:bodyPr/>
          <a:lstStyle/>
          <a:p>
            <a:r>
              <a:rPr lang="th-TH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ขั้นตอนการเข้าใช้งาน แอฟ </a:t>
            </a:r>
            <a:r>
              <a:rPr lang="en-US" sz="6600" b="1" dirty="0" err="1">
                <a:latin typeface="2005_iannnnnGMO" panose="02000000000000000000" pitchFamily="2" charset="0"/>
                <a:cs typeface="2005_iannnnnGMO" panose="02000000000000000000" pitchFamily="2" charset="0"/>
              </a:rPr>
              <a:t>ZipGrade</a:t>
            </a:r>
            <a:r>
              <a:rPr lang="en-US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endParaRPr lang="th-TH" sz="66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9732E47D-DFC5-4511-CE38-4B27EB92F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161" y="3026498"/>
            <a:ext cx="2404728" cy="3329144"/>
          </a:xfrm>
          <a:ln>
            <a:solidFill>
              <a:srgbClr val="00B0F0"/>
            </a:solidFill>
          </a:ln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D800FA8-B30C-5D7D-5374-702AE2F81497}"/>
              </a:ext>
            </a:extLst>
          </p:cNvPr>
          <p:cNvSpPr txBox="1"/>
          <p:nvPr/>
        </p:nvSpPr>
        <p:spPr>
          <a:xfrm>
            <a:off x="904788" y="2103168"/>
            <a:ext cx="5884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1) ดาวน์โหลด แอฟ </a:t>
            </a:r>
            <a:r>
              <a:rPr lang="en-US" sz="5400" b="1" dirty="0" err="1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ZipGrade</a:t>
            </a:r>
            <a:r>
              <a:rPr lang="en-US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endParaRPr lang="th-TH" sz="54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pic>
        <p:nvPicPr>
          <p:cNvPr id="1026" name="Picture 2" descr="ZipGrade (@ZipGrade) / X">
            <a:extLst>
              <a:ext uri="{FF2B5EF4-FFF2-40B4-BE49-F238E27FC236}">
                <a16:creationId xmlns:a16="http://schemas.microsoft.com/office/drawing/2014/main" id="{71E63CC1-2359-DA4B-AE85-B33E9C9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80" y="2590345"/>
            <a:ext cx="3616848" cy="36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627ECD6F-C122-DD6A-F0DA-6622FD434C9A}"/>
              </a:ext>
            </a:extLst>
          </p:cNvPr>
          <p:cNvSpPr/>
          <p:nvPr/>
        </p:nvSpPr>
        <p:spPr>
          <a:xfrm>
            <a:off x="5613198" y="3843878"/>
            <a:ext cx="1175791" cy="932771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35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1178C-645F-91B7-2E5C-A4234C8E3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295E06-CC5F-5D2D-2F53-B2E862E5F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86" y="635340"/>
            <a:ext cx="8761413" cy="706964"/>
          </a:xfrm>
        </p:spPr>
        <p:txBody>
          <a:bodyPr/>
          <a:lstStyle/>
          <a:p>
            <a:r>
              <a:rPr lang="th-TH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ขั้นตอนการเข้าใช้งาน แอฟ </a:t>
            </a:r>
            <a:r>
              <a:rPr lang="en-US" sz="6600" b="1" dirty="0" err="1">
                <a:latin typeface="2005_iannnnnGMO" panose="02000000000000000000" pitchFamily="2" charset="0"/>
                <a:cs typeface="2005_iannnnnGMO" panose="02000000000000000000" pitchFamily="2" charset="0"/>
              </a:rPr>
              <a:t>ZipGrade</a:t>
            </a:r>
            <a:r>
              <a:rPr lang="en-US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endParaRPr lang="th-TH" sz="66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8DADBF7-1DFE-98D7-BBDB-37C5C7C70964}"/>
              </a:ext>
            </a:extLst>
          </p:cNvPr>
          <p:cNvSpPr txBox="1"/>
          <p:nvPr/>
        </p:nvSpPr>
        <p:spPr>
          <a:xfrm>
            <a:off x="211800" y="2346982"/>
            <a:ext cx="3264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2) เข้าสู่ระบบ</a:t>
            </a:r>
          </a:p>
          <a:p>
            <a:r>
              <a:rPr lang="th-TH" sz="60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บัญชีที่มีอยู่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18F0E5C-4E13-1BAA-3CCC-5A46648C0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17" y="1408049"/>
            <a:ext cx="3151765" cy="444483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26A7DBF0-9A23-2610-53C0-0DD6F6FF805C}"/>
              </a:ext>
            </a:extLst>
          </p:cNvPr>
          <p:cNvSpPr/>
          <p:nvPr/>
        </p:nvSpPr>
        <p:spPr>
          <a:xfrm>
            <a:off x="3680116" y="3340609"/>
            <a:ext cx="684361" cy="579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324EF32-907B-A47F-9AE5-4FEC8F9D92A8}"/>
              </a:ext>
            </a:extLst>
          </p:cNvPr>
          <p:cNvSpPr txBox="1"/>
          <p:nvPr/>
        </p:nvSpPr>
        <p:spPr>
          <a:xfrm>
            <a:off x="4066107" y="5411450"/>
            <a:ext cx="32646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0" dirty="0">
                <a:solidFill>
                  <a:srgbClr val="FF0000"/>
                </a:solidFill>
                <a:effectLst/>
                <a:latin typeface="2005_iannnnnGMO" panose="02000000000000000000" pitchFamily="2" charset="0"/>
                <a:cs typeface="2005_iannnnnGMO" panose="02000000000000000000" pitchFamily="2" charset="0"/>
              </a:rPr>
              <a:t>Android</a:t>
            </a:r>
            <a:endParaRPr lang="th-TH" sz="8800" b="1" dirty="0">
              <a:solidFill>
                <a:srgbClr val="FF0000"/>
              </a:solidFill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4DE2B03-6EB4-84B7-44C2-FB32408A6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64" b="29685"/>
          <a:stretch/>
        </p:blipFill>
        <p:spPr>
          <a:xfrm>
            <a:off x="7884766" y="1408049"/>
            <a:ext cx="3857625" cy="4444838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893B5A53-B1AE-AB2F-B598-09305B4AFA0C}"/>
              </a:ext>
            </a:extLst>
          </p:cNvPr>
          <p:cNvSpPr/>
          <p:nvPr/>
        </p:nvSpPr>
        <p:spPr>
          <a:xfrm>
            <a:off x="7931746" y="4138298"/>
            <a:ext cx="684361" cy="579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A5C17EA-5F71-16E0-BA5B-81DFC27A9FA3}"/>
              </a:ext>
            </a:extLst>
          </p:cNvPr>
          <p:cNvSpPr txBox="1"/>
          <p:nvPr/>
        </p:nvSpPr>
        <p:spPr>
          <a:xfrm>
            <a:off x="9031758" y="5203701"/>
            <a:ext cx="32646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ios</a:t>
            </a:r>
            <a:endParaRPr lang="th-TH" sz="11500" b="1" dirty="0">
              <a:solidFill>
                <a:srgbClr val="FF0000"/>
              </a:solidFill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D93D4-0330-B1E4-D124-D5C73E26C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0F1645E-D781-7847-1991-CAE00682F6BA}"/>
              </a:ext>
            </a:extLst>
          </p:cNvPr>
          <p:cNvSpPr txBox="1"/>
          <p:nvPr/>
        </p:nvSpPr>
        <p:spPr>
          <a:xfrm>
            <a:off x="667044" y="2614474"/>
            <a:ext cx="5884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3) กรอกอีเมล และรหัสผ่าน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C459DE2-B98E-8DE0-23F0-E0BD294D9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34" b="12400"/>
          <a:stretch/>
        </p:blipFill>
        <p:spPr>
          <a:xfrm>
            <a:off x="6788989" y="1197864"/>
            <a:ext cx="3459798" cy="5628543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576B8756-91BA-706C-4C74-15EA7D16405B}"/>
              </a:ext>
            </a:extLst>
          </p:cNvPr>
          <p:cNvSpPr txBox="1"/>
          <p:nvPr/>
        </p:nvSpPr>
        <p:spPr>
          <a:xfrm>
            <a:off x="667043" y="3618185"/>
            <a:ext cx="5884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อีเมล</a:t>
            </a:r>
            <a:r>
              <a:rPr lang="en-US" sz="5400" b="1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:</a:t>
            </a:r>
            <a:r>
              <a:rPr lang="th-TH" sz="5400" b="1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Pmsc.school@gmail.com</a:t>
            </a:r>
            <a:endParaRPr lang="th-TH" sz="5400" b="1" dirty="0">
              <a:solidFill>
                <a:srgbClr val="002060"/>
              </a:solidFill>
              <a:latin typeface="2005_iannnnnGMO" panose="02000000000000000000" pitchFamily="2" charset="0"/>
              <a:cs typeface="2005_iannnnnGMO" panose="02000000000000000000" pitchFamily="2" charset="0"/>
            </a:endParaRPr>
          </a:p>
          <a:p>
            <a:r>
              <a:rPr lang="th-TH" sz="5400" b="1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รหัสผ่าน</a:t>
            </a:r>
            <a:r>
              <a:rPr lang="en-US" sz="5400" b="1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: </a:t>
            </a:r>
            <a:r>
              <a:rPr lang="en-US" sz="5400" b="1" dirty="0">
                <a:solidFill>
                  <a:srgbClr val="00206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Pms056992044</a:t>
            </a:r>
            <a:endParaRPr lang="th-TH" sz="5400" b="1" dirty="0">
              <a:solidFill>
                <a:srgbClr val="002060"/>
              </a:solidFill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4D925B95-7C42-4557-4C01-793A8CC648A0}"/>
              </a:ext>
            </a:extLst>
          </p:cNvPr>
          <p:cNvSpPr/>
          <p:nvPr/>
        </p:nvSpPr>
        <p:spPr>
          <a:xfrm>
            <a:off x="6551244" y="2445745"/>
            <a:ext cx="684361" cy="53966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: ขวา 9">
            <a:extLst>
              <a:ext uri="{FF2B5EF4-FFF2-40B4-BE49-F238E27FC236}">
                <a16:creationId xmlns:a16="http://schemas.microsoft.com/office/drawing/2014/main" id="{43B3466C-5427-B017-C135-691F69E9D663}"/>
              </a:ext>
            </a:extLst>
          </p:cNvPr>
          <p:cNvSpPr/>
          <p:nvPr/>
        </p:nvSpPr>
        <p:spPr>
          <a:xfrm>
            <a:off x="6551243" y="3116329"/>
            <a:ext cx="684361" cy="5902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081343-C7B1-8F66-5EB1-CEAECD29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988" y="743387"/>
            <a:ext cx="8761413" cy="706964"/>
          </a:xfrm>
        </p:spPr>
        <p:txBody>
          <a:bodyPr/>
          <a:lstStyle/>
          <a:p>
            <a:r>
              <a:rPr lang="th-TH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ขั้นตอนการเข้าใช้งาน แอฟ </a:t>
            </a:r>
            <a:r>
              <a:rPr lang="en-US" sz="6600" b="1" dirty="0" err="1">
                <a:latin typeface="2005_iannnnnGMO" panose="02000000000000000000" pitchFamily="2" charset="0"/>
                <a:cs typeface="2005_iannnnnGMO" panose="02000000000000000000" pitchFamily="2" charset="0"/>
              </a:rPr>
              <a:t>ZipGrade</a:t>
            </a:r>
            <a:r>
              <a:rPr lang="en-US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endParaRPr lang="th-TH" sz="66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01631-5809-D76F-0364-3199645A9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91ADAA-BC92-AF24-AA7E-B6444BAB6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05" y="654055"/>
            <a:ext cx="8761413" cy="706964"/>
          </a:xfrm>
        </p:spPr>
        <p:txBody>
          <a:bodyPr/>
          <a:lstStyle/>
          <a:p>
            <a:r>
              <a:rPr lang="th-TH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ขั้นตอนการเข้าใช้งาน แอฟ </a:t>
            </a:r>
            <a:r>
              <a:rPr lang="en-US" sz="6600" b="1" dirty="0" err="1">
                <a:latin typeface="2005_iannnnnGMO" panose="02000000000000000000" pitchFamily="2" charset="0"/>
                <a:cs typeface="2005_iannnnnGMO" panose="02000000000000000000" pitchFamily="2" charset="0"/>
              </a:rPr>
              <a:t>ZipGrade</a:t>
            </a:r>
            <a:r>
              <a:rPr lang="en-US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endParaRPr lang="th-TH" sz="66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57EAF80-C05A-BA26-FB05-8873C9A0F993}"/>
              </a:ext>
            </a:extLst>
          </p:cNvPr>
          <p:cNvSpPr txBox="1"/>
          <p:nvPr/>
        </p:nvSpPr>
        <p:spPr>
          <a:xfrm>
            <a:off x="740196" y="3389234"/>
            <a:ext cx="5884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4)      ฉันเห็นชอบในเงื่อนไขบริการ </a:t>
            </a:r>
            <a:r>
              <a:rPr lang="en-US" sz="60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&gt; </a:t>
            </a:r>
            <a:r>
              <a:rPr lang="th-TH" sz="6000" b="1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เข้าสู่ระบบ 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C335CF9-33BE-2820-C27D-5F6888EEE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989" y="1361019"/>
            <a:ext cx="3164458" cy="5496982"/>
          </a:xfrm>
          <a:prstGeom prst="rect">
            <a:avLst/>
          </a:prstGeom>
        </p:spPr>
      </p:pic>
      <p:sp>
        <p:nvSpPr>
          <p:cNvPr id="3" name="รูปตัวแอล 2">
            <a:extLst>
              <a:ext uri="{FF2B5EF4-FFF2-40B4-BE49-F238E27FC236}">
                <a16:creationId xmlns:a16="http://schemas.microsoft.com/office/drawing/2014/main" id="{5DC5A94F-704A-6B1E-F45F-91CE44BF1278}"/>
              </a:ext>
            </a:extLst>
          </p:cNvPr>
          <p:cNvSpPr/>
          <p:nvPr/>
        </p:nvSpPr>
        <p:spPr>
          <a:xfrm rot="2240379" flipH="1">
            <a:off x="1749452" y="3129440"/>
            <a:ext cx="429768" cy="841248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: ขวา 3">
            <a:extLst>
              <a:ext uri="{FF2B5EF4-FFF2-40B4-BE49-F238E27FC236}">
                <a16:creationId xmlns:a16="http://schemas.microsoft.com/office/drawing/2014/main" id="{BB424BC6-62B9-857F-56F6-B6C24528EEEE}"/>
              </a:ext>
            </a:extLst>
          </p:cNvPr>
          <p:cNvSpPr/>
          <p:nvPr/>
        </p:nvSpPr>
        <p:spPr>
          <a:xfrm>
            <a:off x="6525882" y="3753663"/>
            <a:ext cx="526213" cy="5223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: ขวา 4">
            <a:extLst>
              <a:ext uri="{FF2B5EF4-FFF2-40B4-BE49-F238E27FC236}">
                <a16:creationId xmlns:a16="http://schemas.microsoft.com/office/drawing/2014/main" id="{E41EF5BD-3AD2-B3E7-9948-AA08557330EB}"/>
              </a:ext>
            </a:extLst>
          </p:cNvPr>
          <p:cNvSpPr/>
          <p:nvPr/>
        </p:nvSpPr>
        <p:spPr>
          <a:xfrm>
            <a:off x="7189627" y="4674274"/>
            <a:ext cx="511163" cy="55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10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2CFD1AD-6CF7-ADC3-09C9-53A67D8CC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39" y="1322024"/>
            <a:ext cx="3296055" cy="539881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4026BA1-D0B4-348C-2341-31A32B819F14}"/>
              </a:ext>
            </a:extLst>
          </p:cNvPr>
          <p:cNvSpPr txBox="1">
            <a:spLocks/>
          </p:cNvSpPr>
          <p:nvPr/>
        </p:nvSpPr>
        <p:spPr bwMode="gray">
          <a:xfrm>
            <a:off x="1158776" y="615060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ขั้นตอนการเข้าใช้งาน แอฟ </a:t>
            </a:r>
            <a:r>
              <a:rPr lang="en-US" sz="6600" b="1" dirty="0" err="1">
                <a:latin typeface="2005_iannnnnGMO" panose="02000000000000000000" pitchFamily="2" charset="0"/>
                <a:cs typeface="2005_iannnnnGMO" panose="02000000000000000000" pitchFamily="2" charset="0"/>
              </a:rPr>
              <a:t>ZipGrade</a:t>
            </a:r>
            <a:r>
              <a:rPr lang="en-US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endParaRPr lang="th-TH" sz="66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0ED0661-ECB5-4BEF-6CF7-646AB3794D4D}"/>
              </a:ext>
            </a:extLst>
          </p:cNvPr>
          <p:cNvSpPr txBox="1"/>
          <p:nvPr/>
        </p:nvSpPr>
        <p:spPr>
          <a:xfrm>
            <a:off x="706048" y="2188724"/>
            <a:ext cx="62948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5) ตรวจเช็คว่าเราเข้าระบบที่กำหนดหรือไม่ </a:t>
            </a:r>
          </a:p>
          <a:p>
            <a:r>
              <a:rPr lang="th-TH" sz="60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ดูที่</a:t>
            </a:r>
            <a:r>
              <a:rPr lang="th-TH" sz="6000" b="1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รูปก้อนเมฆ (บัญชี) </a:t>
            </a:r>
          </a:p>
          <a:p>
            <a:r>
              <a:rPr lang="th-TH" sz="60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ชื่อผู้ใช้จะขึ้นชื่อเมลโรงเรียนของเรา</a:t>
            </a:r>
          </a:p>
        </p:txBody>
      </p:sp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6C2AB637-E285-FD89-82AD-B899BA0C0572}"/>
              </a:ext>
            </a:extLst>
          </p:cNvPr>
          <p:cNvSpPr/>
          <p:nvPr/>
        </p:nvSpPr>
        <p:spPr>
          <a:xfrm flipH="1">
            <a:off x="10168969" y="5816906"/>
            <a:ext cx="836881" cy="7620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8716399B-3B74-2145-E3F4-43C66A8BD6C1}"/>
              </a:ext>
            </a:extLst>
          </p:cNvPr>
          <p:cNvSpPr/>
          <p:nvPr/>
        </p:nvSpPr>
        <p:spPr>
          <a:xfrm flipH="1">
            <a:off x="9565389" y="2262150"/>
            <a:ext cx="709600" cy="7895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848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7CC8B-A195-23B8-5DC3-E92C33DB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2F2892-3E0D-B6C4-68F1-6ED4FB24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242" y="496153"/>
            <a:ext cx="8761413" cy="706964"/>
          </a:xfrm>
        </p:spPr>
        <p:txBody>
          <a:bodyPr/>
          <a:lstStyle/>
          <a:p>
            <a:r>
              <a:rPr lang="th-TH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ขั้นตอนการเข้าใช้งาน แอฟ </a:t>
            </a:r>
            <a:r>
              <a:rPr lang="en-US" sz="6600" b="1" dirty="0" err="1">
                <a:latin typeface="2005_iannnnnGMO" panose="02000000000000000000" pitchFamily="2" charset="0"/>
                <a:cs typeface="2005_iannnnnGMO" panose="02000000000000000000" pitchFamily="2" charset="0"/>
              </a:rPr>
              <a:t>ZipGrade</a:t>
            </a:r>
            <a:r>
              <a:rPr lang="en-US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endParaRPr lang="th-TH" sz="66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3F70254-2AD0-813B-364A-C3FC99D38FC9}"/>
              </a:ext>
            </a:extLst>
          </p:cNvPr>
          <p:cNvSpPr txBox="1"/>
          <p:nvPr/>
        </p:nvSpPr>
        <p:spPr>
          <a:xfrm>
            <a:off x="65452" y="3535996"/>
            <a:ext cx="5884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6) เลือก </a:t>
            </a:r>
            <a:r>
              <a:rPr lang="th-TH" sz="6600" b="1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+ ควิซใหม่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5DD7B65-D571-3A4C-0D62-0F9A044BA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698" y="1459149"/>
            <a:ext cx="3036125" cy="52616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ลูกศร: ขวา 4">
            <a:extLst>
              <a:ext uri="{FF2B5EF4-FFF2-40B4-BE49-F238E27FC236}">
                <a16:creationId xmlns:a16="http://schemas.microsoft.com/office/drawing/2014/main" id="{4AD5AB69-6E21-0E0D-02E7-FB170D05C432}"/>
              </a:ext>
            </a:extLst>
          </p:cNvPr>
          <p:cNvSpPr/>
          <p:nvPr/>
        </p:nvSpPr>
        <p:spPr>
          <a:xfrm>
            <a:off x="5686547" y="5494259"/>
            <a:ext cx="526213" cy="3709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3CE717F-87DC-27C5-8159-3938386A3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00"/>
          <a:stretch/>
        </p:blipFill>
        <p:spPr>
          <a:xfrm>
            <a:off x="8511762" y="1324016"/>
            <a:ext cx="3164458" cy="5396824"/>
          </a:xfrm>
          <a:prstGeom prst="rect">
            <a:avLst/>
          </a:prstGeom>
        </p:spPr>
      </p:pic>
      <p:sp>
        <p:nvSpPr>
          <p:cNvPr id="10" name="ลูกศร: ขวา 9">
            <a:extLst>
              <a:ext uri="{FF2B5EF4-FFF2-40B4-BE49-F238E27FC236}">
                <a16:creationId xmlns:a16="http://schemas.microsoft.com/office/drawing/2014/main" id="{3606D32F-33D3-E126-2A72-FC8EE2A29096}"/>
              </a:ext>
            </a:extLst>
          </p:cNvPr>
          <p:cNvSpPr/>
          <p:nvPr/>
        </p:nvSpPr>
        <p:spPr>
          <a:xfrm>
            <a:off x="7858186" y="3836960"/>
            <a:ext cx="526213" cy="3709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45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4E470EE-3909-C4C7-9A06-8F274332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587" y="817312"/>
            <a:ext cx="9509374" cy="976318"/>
          </a:xfrm>
        </p:spPr>
        <p:txBody>
          <a:bodyPr/>
          <a:lstStyle/>
          <a:p>
            <a:pPr algn="ctr"/>
            <a:r>
              <a:rPr lang="th-TH" sz="6000" b="1" dirty="0">
                <a:solidFill>
                  <a:srgbClr val="FFFF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จุดสังเกต  </a:t>
            </a:r>
            <a:r>
              <a:rPr lang="th-TH" sz="60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ชื่อตัวแบบกระดาษข้อสอบ</a:t>
            </a:r>
            <a:br>
              <a:rPr lang="th-TH" sz="6000" b="1" dirty="0">
                <a:latin typeface="2005_iannnnnGMO" panose="02000000000000000000" pitchFamily="2" charset="0"/>
                <a:cs typeface="2005_iannnnnGMO" panose="02000000000000000000" pitchFamily="2" charset="0"/>
              </a:rPr>
            </a:br>
            <a:r>
              <a:rPr lang="th-TH" sz="60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ที่นักเรียนสอบ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A6C1C77-AFA1-7902-1C75-3097458F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6" y="2544897"/>
            <a:ext cx="2857245" cy="372751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C489AD2-D91F-C588-89E2-E781B3FC4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193" y="2544896"/>
            <a:ext cx="2863081" cy="372751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FE87C18-C5C9-4088-FBCB-0C8E6B97E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266" y="2544896"/>
            <a:ext cx="2863081" cy="372751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09DED12-7738-A559-AF92-0B7017160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9629" y="2544896"/>
            <a:ext cx="2857245" cy="372751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B53C0C5D-B196-C74D-EBF9-84BF294F637F}"/>
              </a:ext>
            </a:extLst>
          </p:cNvPr>
          <p:cNvSpPr/>
          <p:nvPr/>
        </p:nvSpPr>
        <p:spPr>
          <a:xfrm rot="5400000">
            <a:off x="2458284" y="2622536"/>
            <a:ext cx="526213" cy="3709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FAEE3058-8132-5F48-9F76-968C2FFF0EC0}"/>
              </a:ext>
            </a:extLst>
          </p:cNvPr>
          <p:cNvSpPr/>
          <p:nvPr/>
        </p:nvSpPr>
        <p:spPr>
          <a:xfrm rot="5400000">
            <a:off x="5455228" y="2622535"/>
            <a:ext cx="526213" cy="3709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: ขวา 13">
            <a:extLst>
              <a:ext uri="{FF2B5EF4-FFF2-40B4-BE49-F238E27FC236}">
                <a16:creationId xmlns:a16="http://schemas.microsoft.com/office/drawing/2014/main" id="{BA092075-04F0-285D-C2FE-EFED8272BBAF}"/>
              </a:ext>
            </a:extLst>
          </p:cNvPr>
          <p:cNvSpPr/>
          <p:nvPr/>
        </p:nvSpPr>
        <p:spPr>
          <a:xfrm rot="5400000">
            <a:off x="8505946" y="2599204"/>
            <a:ext cx="526213" cy="3709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: ขวา 14">
            <a:extLst>
              <a:ext uri="{FF2B5EF4-FFF2-40B4-BE49-F238E27FC236}">
                <a16:creationId xmlns:a16="http://schemas.microsoft.com/office/drawing/2014/main" id="{29457212-54A1-DDE8-4FE6-0592A3A85656}"/>
              </a:ext>
            </a:extLst>
          </p:cNvPr>
          <p:cNvSpPr/>
          <p:nvPr/>
        </p:nvSpPr>
        <p:spPr>
          <a:xfrm rot="5400000">
            <a:off x="11510853" y="2599205"/>
            <a:ext cx="526213" cy="3709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AC676EDD-E2BA-061D-A1C7-D27621EA732C}"/>
              </a:ext>
            </a:extLst>
          </p:cNvPr>
          <p:cNvSpPr/>
          <p:nvPr/>
        </p:nvSpPr>
        <p:spPr>
          <a:xfrm>
            <a:off x="2543962" y="3117932"/>
            <a:ext cx="328239" cy="969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7DC679CF-B13F-0B58-2F92-4654A2A986E8}"/>
              </a:ext>
            </a:extLst>
          </p:cNvPr>
          <p:cNvSpPr/>
          <p:nvPr/>
        </p:nvSpPr>
        <p:spPr>
          <a:xfrm>
            <a:off x="5556372" y="3071110"/>
            <a:ext cx="328239" cy="969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B6FBA510-D8D1-B409-D0C4-F3B7CB8FDDD4}"/>
              </a:ext>
            </a:extLst>
          </p:cNvPr>
          <p:cNvSpPr/>
          <p:nvPr/>
        </p:nvSpPr>
        <p:spPr>
          <a:xfrm>
            <a:off x="8616869" y="3071110"/>
            <a:ext cx="328239" cy="969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32F7B8B8-910E-1171-CAE2-7BAE384E2C21}"/>
              </a:ext>
            </a:extLst>
          </p:cNvPr>
          <p:cNvSpPr/>
          <p:nvPr/>
        </p:nvSpPr>
        <p:spPr>
          <a:xfrm>
            <a:off x="11628239" y="3047779"/>
            <a:ext cx="328239" cy="969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60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D04CA-3881-30E8-22CE-91B80860C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26E7E9-7151-5D08-6EA9-D1D2848D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06" y="662772"/>
            <a:ext cx="8761413" cy="706964"/>
          </a:xfrm>
        </p:spPr>
        <p:txBody>
          <a:bodyPr/>
          <a:lstStyle/>
          <a:p>
            <a:r>
              <a:rPr lang="th-TH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ขั้นตอนการเข้าใช้งาน แอฟ </a:t>
            </a:r>
            <a:r>
              <a:rPr lang="en-US" sz="6600" b="1" dirty="0" err="1">
                <a:latin typeface="2005_iannnnnGMO" panose="02000000000000000000" pitchFamily="2" charset="0"/>
                <a:cs typeface="2005_iannnnnGMO" panose="02000000000000000000" pitchFamily="2" charset="0"/>
              </a:rPr>
              <a:t>ZipGrade</a:t>
            </a:r>
            <a:r>
              <a:rPr lang="en-US" sz="66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endParaRPr lang="th-TH" sz="66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D874407-EB7F-64A4-DEAD-3839108EF6DC}"/>
              </a:ext>
            </a:extLst>
          </p:cNvPr>
          <p:cNvSpPr txBox="1"/>
          <p:nvPr/>
        </p:nvSpPr>
        <p:spPr>
          <a:xfrm>
            <a:off x="465883" y="2041136"/>
            <a:ext cx="65018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7) กรอกชื่อวิชาที่ครูสอน</a:t>
            </a:r>
          </a:p>
          <a:p>
            <a:r>
              <a:rPr lang="th-TH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เช่น </a:t>
            </a:r>
            <a:r>
              <a:rPr lang="th-TH" sz="5400" b="1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วิทยาการคำนวณ ป.6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th-TH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เลือก กระดาษคำตอบ </a:t>
            </a:r>
          </a:p>
          <a:p>
            <a:r>
              <a:rPr lang="th-TH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ให้ตรงกับที่เราสร้างขึ้น </a:t>
            </a:r>
          </a:p>
          <a:p>
            <a:r>
              <a:rPr lang="th-TH" sz="5400" b="1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เช่น </a:t>
            </a:r>
            <a:r>
              <a:rPr lang="en-US" sz="5400" b="1" dirty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PMS School(0404)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th-TH" sz="5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กดบันทึก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B98204F-D045-2276-FA3D-BBB2F348E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755" y="1334172"/>
            <a:ext cx="3164458" cy="5488264"/>
          </a:xfrm>
          <a:prstGeom prst="rect">
            <a:avLst/>
          </a:prstGeom>
        </p:spPr>
      </p:pic>
      <p:sp>
        <p:nvSpPr>
          <p:cNvPr id="10" name="ลูกศร: ขวา 9">
            <a:extLst>
              <a:ext uri="{FF2B5EF4-FFF2-40B4-BE49-F238E27FC236}">
                <a16:creationId xmlns:a16="http://schemas.microsoft.com/office/drawing/2014/main" id="{FFEF9B13-F12D-32B9-FB7E-1D51CA52DEB7}"/>
              </a:ext>
            </a:extLst>
          </p:cNvPr>
          <p:cNvSpPr/>
          <p:nvPr/>
        </p:nvSpPr>
        <p:spPr>
          <a:xfrm>
            <a:off x="8475192" y="4855464"/>
            <a:ext cx="457200" cy="4023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: ขวา 10">
            <a:extLst>
              <a:ext uri="{FF2B5EF4-FFF2-40B4-BE49-F238E27FC236}">
                <a16:creationId xmlns:a16="http://schemas.microsoft.com/office/drawing/2014/main" id="{82257B27-F1F1-4B61-87A0-3C79E14CA971}"/>
              </a:ext>
            </a:extLst>
          </p:cNvPr>
          <p:cNvSpPr/>
          <p:nvPr/>
        </p:nvSpPr>
        <p:spPr>
          <a:xfrm>
            <a:off x="6255342" y="2808350"/>
            <a:ext cx="526213" cy="3709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2A53F6B8-F1AE-C788-D5C4-408ED7DAB36B}"/>
              </a:ext>
            </a:extLst>
          </p:cNvPr>
          <p:cNvSpPr/>
          <p:nvPr/>
        </p:nvSpPr>
        <p:spPr>
          <a:xfrm rot="5400000">
            <a:off x="8440686" y="3506639"/>
            <a:ext cx="526213" cy="3709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711A2ED-6E14-88B1-4A49-60633BA327E8}"/>
              </a:ext>
            </a:extLst>
          </p:cNvPr>
          <p:cNvSpPr txBox="1"/>
          <p:nvPr/>
        </p:nvSpPr>
        <p:spPr>
          <a:xfrm>
            <a:off x="8932393" y="4796135"/>
            <a:ext cx="31651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ป.1-2 วิชา อังกฤษกับภาษาจีน</a:t>
            </a:r>
          </a:p>
        </p:txBody>
      </p:sp>
      <p:sp>
        <p:nvSpPr>
          <p:cNvPr id="14" name="ลูกศร: ขวา 13">
            <a:extLst>
              <a:ext uri="{FF2B5EF4-FFF2-40B4-BE49-F238E27FC236}">
                <a16:creationId xmlns:a16="http://schemas.microsoft.com/office/drawing/2014/main" id="{5E684238-AFCC-F4C7-E938-1B4C4383E8C7}"/>
              </a:ext>
            </a:extLst>
          </p:cNvPr>
          <p:cNvSpPr/>
          <p:nvPr/>
        </p:nvSpPr>
        <p:spPr>
          <a:xfrm>
            <a:off x="8475192" y="5317129"/>
            <a:ext cx="457200" cy="4023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B5B25EC5-81E1-6617-A066-78813AAD413D}"/>
              </a:ext>
            </a:extLst>
          </p:cNvPr>
          <p:cNvSpPr txBox="1"/>
          <p:nvPr/>
        </p:nvSpPr>
        <p:spPr>
          <a:xfrm>
            <a:off x="8932393" y="5257800"/>
            <a:ext cx="31651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ป.3-6 วิชา อังกฤษกับภาษาจีน</a:t>
            </a:r>
          </a:p>
        </p:txBody>
      </p:sp>
      <p:sp>
        <p:nvSpPr>
          <p:cNvPr id="16" name="ลูกศร: ขวา 15">
            <a:extLst>
              <a:ext uri="{FF2B5EF4-FFF2-40B4-BE49-F238E27FC236}">
                <a16:creationId xmlns:a16="http://schemas.microsoft.com/office/drawing/2014/main" id="{DE5BBA9D-F1C5-75C0-F5C8-3722749668D8}"/>
              </a:ext>
            </a:extLst>
          </p:cNvPr>
          <p:cNvSpPr/>
          <p:nvPr/>
        </p:nvSpPr>
        <p:spPr>
          <a:xfrm>
            <a:off x="8475192" y="5755714"/>
            <a:ext cx="457200" cy="4023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68AC355B-410E-4B0D-07BD-42B0FDFD90CF}"/>
              </a:ext>
            </a:extLst>
          </p:cNvPr>
          <p:cNvSpPr txBox="1"/>
          <p:nvPr/>
        </p:nvSpPr>
        <p:spPr>
          <a:xfrm>
            <a:off x="8932393" y="5696385"/>
            <a:ext cx="3165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ป.1-2 วิชา อื่นๆ</a:t>
            </a:r>
          </a:p>
        </p:txBody>
      </p:sp>
      <p:sp>
        <p:nvSpPr>
          <p:cNvPr id="18" name="ลูกศร: ขวา 17">
            <a:extLst>
              <a:ext uri="{FF2B5EF4-FFF2-40B4-BE49-F238E27FC236}">
                <a16:creationId xmlns:a16="http://schemas.microsoft.com/office/drawing/2014/main" id="{3E8C6CEE-F746-D37D-681B-55D560218FB3}"/>
              </a:ext>
            </a:extLst>
          </p:cNvPr>
          <p:cNvSpPr/>
          <p:nvPr/>
        </p:nvSpPr>
        <p:spPr>
          <a:xfrm>
            <a:off x="8475192" y="6130368"/>
            <a:ext cx="457200" cy="4023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5F638F57-8870-D309-0FDF-93078079370F}"/>
              </a:ext>
            </a:extLst>
          </p:cNvPr>
          <p:cNvSpPr txBox="1"/>
          <p:nvPr/>
        </p:nvSpPr>
        <p:spPr>
          <a:xfrm>
            <a:off x="8932393" y="6071039"/>
            <a:ext cx="31651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ป.3-6 วิชา อื่นๆ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6DFB3813-67E7-F36D-DC0E-C70BFFAEB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519" y="1138535"/>
            <a:ext cx="1923605" cy="3554507"/>
          </a:xfrm>
          <a:prstGeom prst="rect">
            <a:avLst/>
          </a:prstGeom>
        </p:spPr>
      </p:pic>
      <p:sp>
        <p:nvSpPr>
          <p:cNvPr id="21" name="ลูกศร: ขวา 20">
            <a:extLst>
              <a:ext uri="{FF2B5EF4-FFF2-40B4-BE49-F238E27FC236}">
                <a16:creationId xmlns:a16="http://schemas.microsoft.com/office/drawing/2014/main" id="{11B25DDE-E363-1DC7-B603-3FEC63DAB130}"/>
              </a:ext>
            </a:extLst>
          </p:cNvPr>
          <p:cNvSpPr/>
          <p:nvPr/>
        </p:nvSpPr>
        <p:spPr>
          <a:xfrm>
            <a:off x="10863918" y="3692107"/>
            <a:ext cx="526213" cy="3709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7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สำหรับห้องประชุม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{947AF797-028C-47CF-A113-D580574F1288}tf02900722</Template>
  <TotalTime>306</TotalTime>
  <Words>280</Words>
  <Application>Microsoft Office PowerPoint</Application>
  <PresentationFormat>แบบจอกว้าง</PresentationFormat>
  <Paragraphs>50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2005_iannnnnGMO</vt:lpstr>
      <vt:lpstr>Arial</vt:lpstr>
      <vt:lpstr>Century Gothic</vt:lpstr>
      <vt:lpstr>Wingdings</vt:lpstr>
      <vt:lpstr>Wingdings 3</vt:lpstr>
      <vt:lpstr>อิออนสำหรับห้องประชุม</vt:lpstr>
      <vt:lpstr>แนะนำการใช้งาน  แอฟ ZipGrade  กระดาษตรวจข้อสอบ  ปีการศึกษา 2566</vt:lpstr>
      <vt:lpstr>ขั้นตอนการเข้าใช้งาน แอฟ ZipGrade </vt:lpstr>
      <vt:lpstr>ขั้นตอนการเข้าใช้งาน แอฟ ZipGrade </vt:lpstr>
      <vt:lpstr>ขั้นตอนการเข้าใช้งาน แอฟ ZipGrade </vt:lpstr>
      <vt:lpstr>ขั้นตอนการเข้าใช้งาน แอฟ ZipGrade </vt:lpstr>
      <vt:lpstr>งานนำเสนอ PowerPoint</vt:lpstr>
      <vt:lpstr>ขั้นตอนการเข้าใช้งาน แอฟ ZipGrade </vt:lpstr>
      <vt:lpstr>จุดสังเกต  ชื่อตัวแบบกระดาษข้อสอบ ที่นักเรียนสอบ</vt:lpstr>
      <vt:lpstr>ขั้นตอนการเข้าใช้งาน แอฟ ZipGrade </vt:lpstr>
      <vt:lpstr>ขั้นตอนการเข้าใช้งาน แอฟ ZipGrade </vt:lpstr>
      <vt:lpstr>ขั้นตอนการเข้าใช้งาน แอฟ ZipGrade </vt:lpstr>
      <vt:lpstr>ขั้นตอนการเข้าใช้งาน แอฟ ZipGrade </vt:lpstr>
      <vt:lpstr>ขั้นตอนการเข้าใช้งาน แอฟ ZipGrade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แนะนำการใช้งาน  แอฟ ZipGrade  กระดาษตรวจข้อสอบ  ปีการศึกษา 2566</dc:title>
  <dc:creator>Student</dc:creator>
  <cp:lastModifiedBy>Student</cp:lastModifiedBy>
  <cp:revision>15</cp:revision>
  <dcterms:created xsi:type="dcterms:W3CDTF">2024-03-05T03:58:41Z</dcterms:created>
  <dcterms:modified xsi:type="dcterms:W3CDTF">2024-03-06T06:17:58Z</dcterms:modified>
</cp:coreProperties>
</file>