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26"/>
  </p:notesMasterIdLst>
  <p:handoutMasterIdLst>
    <p:handoutMasterId r:id="rId27"/>
  </p:handoutMasterIdLst>
  <p:sldIdLst>
    <p:sldId id="257" r:id="rId2"/>
    <p:sldId id="370" r:id="rId3"/>
    <p:sldId id="259" r:id="rId4"/>
    <p:sldId id="300" r:id="rId5"/>
    <p:sldId id="314" r:id="rId6"/>
    <p:sldId id="323" r:id="rId7"/>
    <p:sldId id="321" r:id="rId8"/>
    <p:sldId id="345" r:id="rId9"/>
    <p:sldId id="346" r:id="rId10"/>
    <p:sldId id="347" r:id="rId11"/>
    <p:sldId id="322" r:id="rId12"/>
    <p:sldId id="348" r:id="rId13"/>
    <p:sldId id="349" r:id="rId14"/>
    <p:sldId id="315" r:id="rId15"/>
    <p:sldId id="354" r:id="rId16"/>
    <p:sldId id="356" r:id="rId17"/>
    <p:sldId id="359" r:id="rId18"/>
    <p:sldId id="351" r:id="rId19"/>
    <p:sldId id="357" r:id="rId20"/>
    <p:sldId id="360" r:id="rId21"/>
    <p:sldId id="361" r:id="rId22"/>
    <p:sldId id="362" r:id="rId23"/>
    <p:sldId id="363" r:id="rId24"/>
    <p:sldId id="364" r:id="rId25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90000"/>
    <a:srgbClr val="FFCCCC"/>
    <a:srgbClr val="CC3399"/>
    <a:srgbClr val="FF0066"/>
    <a:srgbClr val="FF66CC"/>
    <a:srgbClr val="FF33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A85955-E336-461B-B788-7605DF35D38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8656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06AF0A4-7B06-4B13-B93F-F1CB38387B51}" type="datetimeFigureOut">
              <a:rPr lang="th-TH"/>
              <a:pPr>
                <a:defRPr/>
              </a:pPr>
              <a:t>21/06/60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882CFCA-39B8-4C62-8786-12B3A607A73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6099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E5FF8A-5EDB-43AC-8A25-2AE63ACC84F1}" type="slidenum">
              <a:rPr lang="en-US" smtClean="0"/>
              <a:pPr/>
              <a:t>6</a:t>
            </a:fld>
            <a:endParaRPr lang="th-TH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53DECC-6D5F-4109-B0DF-9C955EAB51B9}" type="slidenum">
              <a:rPr lang="en-US" smtClean="0"/>
              <a:pPr/>
              <a:t>16</a:t>
            </a:fld>
            <a:endParaRPr lang="th-TH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075E6C-9B41-463C-B35E-2068B6569D0E}" type="slidenum">
              <a:rPr lang="en-US" smtClean="0"/>
              <a:pPr/>
              <a:t>17</a:t>
            </a:fld>
            <a:endParaRPr lang="th-TH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3D6E33-FE44-4C4D-AD7E-36BC476B0CB5}" type="slidenum">
              <a:rPr lang="en-US" smtClean="0"/>
              <a:pPr/>
              <a:t>18</a:t>
            </a:fld>
            <a:endParaRPr lang="th-TH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2B9F45-1B0F-4295-9A2D-583CF01FB058}" type="slidenum">
              <a:rPr lang="en-US" smtClean="0"/>
              <a:pPr/>
              <a:t>19</a:t>
            </a:fld>
            <a:endParaRPr lang="th-TH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D487E-24C7-48C5-B26C-3DDCF1863052}" type="slidenum">
              <a:rPr lang="en-US" smtClean="0"/>
              <a:pPr/>
              <a:t>20</a:t>
            </a:fld>
            <a:endParaRPr lang="th-TH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2F4F67-0FD7-41D6-B89B-E8C3E782DCD9}" type="slidenum">
              <a:rPr lang="en-US" smtClean="0"/>
              <a:pPr/>
              <a:t>21</a:t>
            </a:fld>
            <a:endParaRPr lang="th-TH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0A4B41-633B-46CF-9345-E819103BB856}" type="slidenum">
              <a:rPr lang="en-US" smtClean="0"/>
              <a:pPr/>
              <a:t>22</a:t>
            </a:fld>
            <a:endParaRPr lang="th-TH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C260C1-56B5-4CB3-A990-3DCB5FEF740E}" type="slidenum">
              <a:rPr lang="en-US" smtClean="0"/>
              <a:pPr/>
              <a:t>23</a:t>
            </a:fld>
            <a:endParaRPr lang="th-TH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ED30CB-1F1F-4BEB-8019-EB3C5E09DD9B}" type="slidenum">
              <a:rPr lang="en-US" smtClean="0"/>
              <a:pPr/>
              <a:t>24</a:t>
            </a:fld>
            <a:endParaRPr lang="th-TH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602D85-0051-41D4-9A5C-58CCD831C532}" type="slidenum">
              <a:rPr lang="en-US" smtClean="0"/>
              <a:pPr/>
              <a:t>7</a:t>
            </a:fld>
            <a:endParaRPr lang="th-TH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D818E7-2F35-4019-B0BD-9D3C046C3FE3}" type="slidenum">
              <a:rPr lang="en-US" smtClean="0"/>
              <a:pPr/>
              <a:t>8</a:t>
            </a:fld>
            <a:endParaRPr lang="th-TH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8F4FFF-D966-4E99-9027-05D658549993}" type="slidenum">
              <a:rPr lang="en-US" smtClean="0"/>
              <a:pPr/>
              <a:t>9</a:t>
            </a:fld>
            <a:endParaRPr lang="th-TH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217DE5-6F03-47B7-945B-EDE2D6126278}" type="slidenum">
              <a:rPr lang="en-US" smtClean="0"/>
              <a:pPr/>
              <a:t>10</a:t>
            </a:fld>
            <a:endParaRPr lang="th-TH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4AC3FF-30A1-4E99-AB14-9B783A434A55}" type="slidenum">
              <a:rPr lang="en-US" smtClean="0"/>
              <a:pPr/>
              <a:t>11</a:t>
            </a:fld>
            <a:endParaRPr lang="th-TH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6F13AD-F46C-4386-88EF-F65D7231F95B}" type="slidenum">
              <a:rPr lang="en-US" smtClean="0"/>
              <a:pPr/>
              <a:t>12</a:t>
            </a:fld>
            <a:endParaRPr lang="th-TH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1DF235-A5EA-4471-8AC1-8DEF4120418B}" type="slidenum">
              <a:rPr lang="en-US" smtClean="0"/>
              <a:pPr/>
              <a:t>13</a:t>
            </a:fld>
            <a:endParaRPr lang="th-TH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CA1267-2801-4808-9CCD-8FFE684CC789}" type="slidenum">
              <a:rPr lang="en-US" smtClean="0"/>
              <a:pPr/>
              <a:t>15</a:t>
            </a:fld>
            <a:endParaRPr lang="th-TH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</p:grpSp>
      <p:sp>
        <p:nvSpPr>
          <p:cNvPr id="3482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1A6A4-BCA8-448F-9E1B-81B0B6B54FDA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C2512-6700-48D2-80CA-E57599C360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33755-F6E9-4EBC-BEFC-96EA6B3C5D9A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98341-D75D-450B-902C-92B22136432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D3843-A528-40F6-8D60-8351C7072FD6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582A8-8067-4273-8DCF-AEF9A0EDD90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CDC9E-20E1-4CDD-8FFB-98AD2FB9864C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C75F3-EDEA-4EEF-A246-039096E3452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th-TH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D4D7E-10AD-49A5-84BC-2D91C787C1BF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723E1-EF04-4076-8D77-F5EC1C451A4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4578-D544-4171-83B8-BA545E28CCFA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16AFC-78FC-4183-B22F-64357E21D04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E912-D282-4B43-8BD2-523C0072267D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112C-9DCA-43D9-A760-76F15DDEEC0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CBB99-A2F0-49F4-B2A9-4088E5681E67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A53E1-5EAD-4753-B4FD-77A194591E6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66A7C-858B-45C8-97ED-DAF029FF5620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3B9ED-B722-469B-96B0-7FC9DA08371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A251-EAA7-4E9D-9EF7-9BDE09290C36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6EECC-A421-46A2-848B-508C62BA8A7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A7BF-DE69-4619-8BC1-89A1BF57382D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49665-B162-454B-9334-2C84E32543A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159BD-B34E-423E-BA59-E9751F5FF3CF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0647D-B286-4B2D-BEF2-62B24E64F89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8D679-BB91-4075-96D9-332720DB53C1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BF6F6-E091-457B-8414-3A093753723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379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3379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8B3026FC-32D0-4F95-B14C-5319E8F2BA5A}" type="datetime7">
              <a:rPr lang="th-TH"/>
              <a:pPr>
                <a:defRPr/>
              </a:pPr>
              <a:t>21/06/60 08:22:41 น.</a:t>
            </a:fld>
            <a:endParaRPr lang="th-TH"/>
          </a:p>
        </p:txBody>
      </p:sp>
      <p:sp>
        <p:nvSpPr>
          <p:cNvPr id="338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931197-05DD-4A4E-8185-478AEA01EB7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H SarabunPSK" pitchFamily="34" charset="-34"/>
          <a:cs typeface="Angsana New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H SarabunPSK" pitchFamily="34" charset="-34"/>
          <a:cs typeface="Angsana New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H SarabunPSK" pitchFamily="34" charset="-34"/>
          <a:cs typeface="Angsana New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H SarabunPSK" pitchFamily="34" charset="-34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A6A4208-02A7-40D1-9F30-846911CBD2E1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dirty="0" smtClean="0">
              <a:solidFill>
                <a:srgbClr val="990000"/>
              </a:solidFill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>
                <a:solidFill>
                  <a:schemeClr val="bg1"/>
                </a:solidFill>
              </a:rPr>
              <a:t>ระบบการประเมินคุณภาพ</a:t>
            </a:r>
            <a:r>
              <a:rPr lang="th-TH" sz="4000" b="1" dirty="0" smtClean="0">
                <a:solidFill>
                  <a:schemeClr val="bg1"/>
                </a:solidFill>
              </a:rPr>
              <a:t>ภายใน</a:t>
            </a:r>
            <a:r>
              <a:rPr lang="th-TH" sz="4000" b="1" dirty="0">
                <a:solidFill>
                  <a:schemeClr val="bg1"/>
                </a:solidFill>
              </a:rPr>
              <a:t>สถานศึกษา </a:t>
            </a: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12738" y="2564904"/>
            <a:ext cx="8291710" cy="1585049"/>
          </a:xfrm>
          <a:prstGeom prst="rect">
            <a:avLst/>
          </a:prstGeom>
          <a:noFill/>
          <a:ln w="9525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JasmineUPC" pitchFamily="18" charset="-34"/>
              </a:rPr>
              <a:t>การชี้แจงระบบการประเมินคุณภาพภายในสถานศึกษา สังกัดองค์กรปกครองส่วนท้องถิ่น</a:t>
            </a:r>
          </a:p>
          <a:p>
            <a:pPr algn="ctr">
              <a:defRPr/>
            </a:pPr>
            <a:endParaRPr lang="th-TH" sz="9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JasmineUPC" pitchFamily="18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/>
              <a:t>การดำเนินการประเมินขององค์กรปกครองส่วนท้องถิ่น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57325"/>
            <a:ext cx="8281988" cy="4419600"/>
          </a:xfrm>
        </p:spPr>
        <p:txBody>
          <a:bodyPr/>
          <a:lstStyle/>
          <a:p>
            <a:pPr>
              <a:defRPr/>
            </a:pPr>
            <a:r>
              <a:rPr lang="th-TH" sz="44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กำกับและดูแลคุณภาพการศึกษาเพื่อ</a:t>
            </a:r>
            <a:r>
              <a:rPr lang="th-TH" sz="4400" b="1" dirty="0" smtClean="0">
                <a:solidFill>
                  <a:srgbClr val="990000"/>
                </a:solidFill>
                <a:cs typeface="TH SarabunPSK" pitchFamily="34" charset="-34"/>
              </a:rPr>
              <a:t>ยกระดับหรือรักษามาตรฐาน</a:t>
            </a:r>
            <a:r>
              <a:rPr lang="th-TH" sz="44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คุณภาพการศึกษา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4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จัดให้มีการ</a:t>
            </a:r>
            <a:r>
              <a:rPr lang="th-TH" sz="4400" b="1" dirty="0" smtClean="0">
                <a:solidFill>
                  <a:srgbClr val="990000"/>
                </a:solidFill>
                <a:cs typeface="TH SarabunPSK" pitchFamily="34" charset="-34"/>
              </a:rPr>
              <a:t>ติดตามตรวจสอบคุณภาพการศึกษาของสถานศึกษาอย่างน้อย  </a:t>
            </a:r>
            <a:r>
              <a:rPr lang="en-US" sz="4400" b="1" dirty="0" smtClean="0">
                <a:solidFill>
                  <a:srgbClr val="990000"/>
                </a:solidFill>
                <a:cs typeface="TH SarabunPSK" pitchFamily="34" charset="-34"/>
              </a:rPr>
              <a:t>1  </a:t>
            </a:r>
            <a:r>
              <a:rPr lang="th-TH" sz="4400" b="1" dirty="0" smtClean="0">
                <a:solidFill>
                  <a:srgbClr val="990000"/>
                </a:solidFill>
                <a:cs typeface="TH SarabunPSK" pitchFamily="34" charset="-34"/>
              </a:rPr>
              <a:t>ครั้งต่อปี  </a:t>
            </a:r>
            <a:r>
              <a:rPr lang="th-TH" sz="44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และแจ้งผลการติดตามตรวจสอบให้สถานศึกษาทราบโดยดำเนินการแต่งตั้งคณะทำงานที่รับผิดชอบในการติดตามตรวจสอบคุณภาพการศึกษา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endParaRPr lang="en-US" sz="44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65540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F18AD25-B35E-47BD-9004-6DC25627383E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b="1" smtClean="0">
                <a:cs typeface="TH SarabunPSK" pitchFamily="34" charset="-34"/>
              </a:rPr>
              <a:t>การแต่งตั้งคณะกรรมการติดตามตรวจสอบคุณภาพการศึกษา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24800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4000" b="1" dirty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</a:t>
            </a: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คณะกรรมการที่ปรึกษา ประกอบด้วย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      1) นายก/รองนายกองค์กรปกครองส่วนท้องถิ่น</a:t>
            </a:r>
          </a:p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      2) ปลัด/รองปลัดองค์กรปกครองส่วนท้องถิ่น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      3) ผู้ทรงคุณวุฒิด้านการศึกษา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buFont typeface="Wingdings" pitchFamily="2" charset="2"/>
              <a:buNone/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66564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B9ADB48-B356-45F0-8B1C-1F781E0C3040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b="1" smtClean="0">
                <a:cs typeface="TH SarabunPSK" pitchFamily="34" charset="-34"/>
              </a:rPr>
              <a:t>การแต่งตั้งคณะกรรมการติดตามตรวจสอบคุณภาพการศึกษา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24800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คณะกรรมการดำเนินการ ประกอบด้วย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 1) ผู้อำนวยการสำนัก/กอง/ส่วน/ฝ่ายการศึกษา    </a:t>
            </a:r>
          </a:p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                                            ประธานกรรมการ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 2) รอง ผอ.สำนัก/หัวหน้าฝ่ายการศึกษา	กรรมการ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 3) ผู้บริหารสถานศึกษา			        กรรมการ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 4) ศึกษานิเทศก์/นักวิชาการศึกษา/ผู้ปฏิบัติหน้าที่ศึกษานิเทศก์	                  กรรมการ/เลขานุการ</a:t>
            </a: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67588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F613396-1E25-415B-AD97-C9F7BE87BE26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smtClean="0">
                <a:solidFill>
                  <a:schemeClr val="bg1"/>
                </a:solidFill>
                <a:cs typeface="TH SarabunPSK" pitchFamily="34" charset="-34"/>
              </a:rPr>
              <a:t>หน้าที่ของคณะกรรมการดำเนินการ</a:t>
            </a:r>
            <a:endParaRPr lang="en-US" sz="4400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24800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กำหนดแผนการติดตามตรวจสอบคุณภาพการศึกษา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ดำเนินการประเมินตามแผน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ประมวลสรุป และวิเคราะห์ผลการติดตามตรวจสอบคุณภาพการศึกษา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จัดทำรายงานผลการติดตามตรวจสอบคุณภาพการศึกษา เสนอต่อผู้เกี่ยวข้อง</a:t>
            </a: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68612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89A17E0-1AD7-48F9-B501-83161248FE2D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354013" y="1412875"/>
            <a:ext cx="86106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 typeface="Arial" pitchFamily="34" charset="0"/>
              <a:buChar char="•"/>
              <a:defRPr/>
            </a:pPr>
            <a:r>
              <a:rPr lang="th-TH" sz="4400" b="1" dirty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400" b="1" dirty="0">
                <a:solidFill>
                  <a:srgbClr val="CC0000"/>
                </a:solidFill>
                <a:latin typeface="TH SarabunPSK" pitchFamily="34" charset="-34"/>
                <a:cs typeface="TH SarabunPSK" pitchFamily="34" charset="-34"/>
              </a:rPr>
              <a:t>สรุปและจัดทำรายงานประจำปี</a:t>
            </a:r>
            <a:r>
              <a:rPr lang="th-TH" sz="4400" b="1" dirty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ที่สะท้อนคุณภาพผู้เรียนและผลสำเร็จของการบริหารจัดการศึกษาตามรูปแบบที่หน่วยงานต้นสังกัด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th-TH" sz="4400" b="1" dirty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กำหนด</a:t>
            </a:r>
            <a:r>
              <a:rPr lang="th-TH" sz="4400" b="1" dirty="0">
                <a:solidFill>
                  <a:srgbClr val="CC0000"/>
                </a:solidFill>
                <a:latin typeface="TH SarabunPSK" pitchFamily="34" charset="-34"/>
                <a:cs typeface="TH SarabunPSK" pitchFamily="34" charset="-34"/>
              </a:rPr>
              <a:t>นำเสนอรายงานประเมินคุณภาพภายใน</a:t>
            </a:r>
            <a:r>
              <a:rPr lang="th-TH" sz="4400" b="1" dirty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ต่อคณะกรรมการสถานศึกษาให้ความเห็นชอบ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th-TH" sz="4400" b="1" dirty="0">
                <a:solidFill>
                  <a:srgbClr val="CC0000"/>
                </a:solidFill>
                <a:latin typeface="TH SarabunPSK" pitchFamily="34" charset="-34"/>
                <a:cs typeface="TH SarabunPSK" pitchFamily="34" charset="-34"/>
              </a:rPr>
              <a:t>เผยแพร่รายงานประเมินคุณภาพภายใน</a:t>
            </a:r>
            <a:r>
              <a:rPr lang="th-TH" sz="4400" b="1" dirty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ต่อสาธารณชน หน่วยงานต้นสังกัด และที่เกี่ยวข้อง</a:t>
            </a:r>
            <a:endParaRPr lang="th-TH" sz="4400" b="1" dirty="0">
              <a:solidFill>
                <a:schemeClr val="accent2">
                  <a:lumMod val="50000"/>
                </a:schemeClr>
              </a:solidFill>
              <a:latin typeface="+mn-lt"/>
              <a:cs typeface="TH SarabunPSK" pitchFamily="34" charset="-34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179388" y="360363"/>
            <a:ext cx="8229600" cy="692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0" hangingPunct="0">
              <a:tabLst>
                <a:tab pos="754063" algn="l"/>
              </a:tabLst>
              <a:defRPr/>
            </a:pPr>
            <a:r>
              <a:rPr lang="th-TH" sz="54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7. การจัดทำรายงานประจำปี</a:t>
            </a:r>
          </a:p>
          <a:p>
            <a:pPr eaLnBrk="0" hangingPunct="0">
              <a:defRPr/>
            </a:pPr>
            <a:endParaRPr lang="th-TH" sz="5400" b="1" kern="0" dirty="0">
              <a:solidFill>
                <a:srgbClr val="FF66CC"/>
              </a:solidFill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sp>
        <p:nvSpPr>
          <p:cNvPr id="70660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0153075-6E47-47EB-ABAB-61AB08B7B84E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115888"/>
            <a:ext cx="8015288" cy="1152525"/>
          </a:xfrm>
        </p:spPr>
        <p:txBody>
          <a:bodyPr/>
          <a:lstStyle/>
          <a:p>
            <a:pPr>
              <a:defRPr/>
            </a:pPr>
            <a:r>
              <a:rPr lang="th-TH" sz="4400" b="1" dirty="0" smtClean="0">
                <a:cs typeface="TH SarabunPSK" pitchFamily="34" charset="-34"/>
              </a:rPr>
              <a:t>วิธีการและเกณฑ์การประเมินคุณภาพภายใน</a:t>
            </a:r>
            <a:endParaRPr lang="en-US" sz="4400" dirty="0" smtClean="0">
              <a:solidFill>
                <a:schemeClr val="accent1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7924800" cy="3195637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1">
                    <a:lumMod val="50000"/>
                  </a:schemeClr>
                </a:solidFill>
                <a:cs typeface="TH SarabunPSK" pitchFamily="34" charset="-34"/>
              </a:rPr>
              <a:t>การประเมินคุณภาพภายในดำเนินการประเมิน  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cs typeface="TH SarabunPSK" pitchFamily="34" charset="-34"/>
              </a:rPr>
              <a:t>2  </a:t>
            </a:r>
            <a:r>
              <a:rPr lang="th-TH" sz="4000" b="1" dirty="0" smtClean="0">
                <a:solidFill>
                  <a:schemeClr val="accent1">
                    <a:lumMod val="50000"/>
                  </a:schemeClr>
                </a:solidFill>
                <a:cs typeface="TH SarabunPSK" pitchFamily="34" charset="-34"/>
              </a:rPr>
              <a:t>ส่วน  </a:t>
            </a:r>
          </a:p>
          <a:p>
            <a:pPr>
              <a:defRPr/>
            </a:pPr>
            <a:r>
              <a:rPr lang="th-TH" sz="4000" b="1" dirty="0" smtClean="0">
                <a:solidFill>
                  <a:schemeClr val="accent1">
                    <a:lumMod val="50000"/>
                  </a:schemeClr>
                </a:solidFill>
                <a:cs typeface="TH SarabunPSK" pitchFamily="34" charset="-34"/>
              </a:rPr>
              <a:t>การประเมินอิงเกณฑ์ มี 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cs typeface="TH SarabunPSK" pitchFamily="34" charset="-34"/>
              </a:rPr>
              <a:t>2</a:t>
            </a:r>
            <a:r>
              <a:rPr lang="th-TH" sz="4000" b="1" dirty="0" smtClean="0">
                <a:solidFill>
                  <a:schemeClr val="accent1">
                    <a:lumMod val="50000"/>
                  </a:schemeClr>
                </a:solidFill>
                <a:cs typeface="TH SarabunPSK" pitchFamily="34" charset="-34"/>
              </a:rPr>
              <a:t> ระดับ </a:t>
            </a:r>
          </a:p>
          <a:p>
            <a:pPr lvl="1">
              <a:defRPr/>
            </a:pPr>
            <a:r>
              <a:rPr lang="th-TH" sz="3600" b="1" dirty="0" smtClean="0">
                <a:solidFill>
                  <a:srgbClr val="990000"/>
                </a:solidFill>
                <a:ea typeface="+mn-ea"/>
                <a:cs typeface="TH SarabunPSK" pitchFamily="34" charset="-34"/>
              </a:rPr>
              <a:t>การประเมินในระดับตัวบ่งชี้ </a:t>
            </a:r>
          </a:p>
          <a:p>
            <a:pPr lvl="1">
              <a:defRPr/>
            </a:pPr>
            <a:r>
              <a:rPr lang="th-TH" sz="3600" b="1" dirty="0" smtClean="0">
                <a:solidFill>
                  <a:srgbClr val="990000"/>
                </a:solidFill>
                <a:ea typeface="+mn-ea"/>
                <a:cs typeface="TH SarabunPSK" pitchFamily="34" charset="-34"/>
              </a:rPr>
              <a:t>การประเมินในระดับมาตรฐาน</a:t>
            </a:r>
            <a:endParaRPr lang="th-TH" sz="3600" b="1" dirty="0" smtClean="0">
              <a:solidFill>
                <a:srgbClr val="990000"/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000" b="1" dirty="0" smtClean="0">
                <a:solidFill>
                  <a:schemeClr val="accent1">
                    <a:lumMod val="50000"/>
                  </a:schemeClr>
                </a:solidFill>
                <a:cs typeface="TH SarabunPSK" pitchFamily="34" charset="-34"/>
              </a:rPr>
              <a:t>การประเมินอิงสถานศึกษา พิจารณาจาก</a:t>
            </a:r>
          </a:p>
          <a:p>
            <a:pPr lvl="1">
              <a:defRPr/>
            </a:pPr>
            <a:r>
              <a:rPr lang="th-TH" sz="3600" b="1" dirty="0" smtClean="0">
                <a:solidFill>
                  <a:srgbClr val="990000"/>
                </a:solidFill>
                <a:ea typeface="+mn-ea"/>
                <a:cs typeface="TH SarabunPSK" pitchFamily="34" charset="-34"/>
              </a:rPr>
              <a:t>พัฒนาการของคุณภาพสถานศึกษา </a:t>
            </a:r>
          </a:p>
          <a:p>
            <a:pPr lvl="1">
              <a:defRPr/>
            </a:pPr>
            <a:r>
              <a:rPr lang="th-TH" sz="3600" b="1" dirty="0" smtClean="0">
                <a:solidFill>
                  <a:srgbClr val="990000"/>
                </a:solidFill>
                <a:ea typeface="+mn-ea"/>
                <a:cs typeface="TH SarabunPSK" pitchFamily="34" charset="-34"/>
              </a:rPr>
              <a:t>ผลการดำเนินงานบรรลุมาตรฐาน/เป้าหมาย</a:t>
            </a:r>
            <a:endParaRPr lang="en-US" sz="3600" b="1" dirty="0" smtClean="0">
              <a:solidFill>
                <a:srgbClr val="990000"/>
              </a:solidFill>
              <a:ea typeface="+mn-ea"/>
              <a:cs typeface="TH SarabunPSK" pitchFamily="34" charset="-34"/>
            </a:endParaRPr>
          </a:p>
          <a:p>
            <a:pPr>
              <a:defRPr/>
            </a:pPr>
            <a:endParaRPr lang="en-US" sz="4000" b="1" dirty="0">
              <a:solidFill>
                <a:schemeClr val="accent1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72708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EACB267-3A3F-46B5-A372-A9F5B2F41AF8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smtClean="0">
                <a:cs typeface="TH SarabunPSK" pitchFamily="34" charset="-34"/>
              </a:rPr>
              <a:t>การประเมินอิงเกณฑ์</a:t>
            </a:r>
            <a:endParaRPr lang="en-US" sz="4400" b="1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24800" cy="1439863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การประเมินในระดับตัวบ่งชี้</a:t>
            </a: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ให้พิจารณาจากร้อยละเฉลี่ยตามเกณฑ์พิจารณาในแต่ละตัวบ่งชี้ ๕ ระดับ คือ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73732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6818545-7F49-469D-A46B-B2ED3B7B952E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611188" y="2924175"/>
          <a:ext cx="7776864" cy="3041723"/>
        </p:xfrm>
        <a:graphic>
          <a:graphicData uri="http://schemas.openxmlformats.org/drawingml/2006/table">
            <a:tbl>
              <a:tblPr/>
              <a:tblGrid>
                <a:gridCol w="5184299"/>
                <a:gridCol w="2592565"/>
              </a:tblGrid>
              <a:tr h="4852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เกณฑ์การพิจารณา</a:t>
                      </a:r>
                      <a:endParaRPr lang="en-US" sz="2000" dirty="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ระดับคุณภาพ</a:t>
                      </a:r>
                      <a:endParaRPr lang="en-US" sz="2000" dirty="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512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ร้อยละเฉลี่ยตามเกณฑ์พิจารณาตั้งแต่ร้อย</a:t>
                      </a:r>
                      <a:r>
                        <a:rPr lang="th-TH" sz="2800" dirty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ละ 90 ขึ้นไป</a:t>
                      </a:r>
                      <a:endParaRPr lang="en-US" sz="1800" dirty="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ดีเยี่ยม</a:t>
                      </a:r>
                      <a:endParaRPr lang="en-US" sz="180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12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ร้อยละเฉลี่ยตามเกณฑ์พิจารณาตั้งแต่ร้อยละ </a:t>
                      </a:r>
                      <a:r>
                        <a:rPr lang="en-US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75</a:t>
                      </a:r>
                      <a:r>
                        <a:rPr lang="th-TH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-</a:t>
                      </a:r>
                      <a:r>
                        <a:rPr lang="en-US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89</a:t>
                      </a:r>
                      <a:r>
                        <a:rPr lang="th-TH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</a:t>
                      </a:r>
                      <a:endParaRPr lang="en-US" sz="1800" dirty="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ดีมาก</a:t>
                      </a:r>
                      <a:endParaRPr lang="en-US" sz="180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05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ร้อยละเฉลี่ยตามเกณฑ์พิจารณาตั้งแต่ร้อยละ </a:t>
                      </a:r>
                      <a:r>
                        <a:rPr lang="en-US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60</a:t>
                      </a:r>
                      <a:r>
                        <a:rPr lang="th-TH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-</a:t>
                      </a:r>
                      <a:r>
                        <a:rPr lang="en-US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74</a:t>
                      </a:r>
                      <a:endParaRPr lang="en-US" sz="1800" dirty="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ดี</a:t>
                      </a:r>
                      <a:endParaRPr lang="en-US" sz="180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12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ร้อยละเฉลี่ยตามเกณฑ์พิจารณาตั้งแต่ร้อยละ </a:t>
                      </a:r>
                      <a:r>
                        <a:rPr lang="th-TH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50</a:t>
                      </a:r>
                      <a:r>
                        <a:rPr lang="en-US" sz="2800" dirty="0" smtClean="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-59</a:t>
                      </a:r>
                      <a:endParaRPr lang="en-US" sz="1800" dirty="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พอใช้</a:t>
                      </a:r>
                      <a:endParaRPr lang="en-US" sz="1800" dirty="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12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rgbClr val="211D1E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ร้อยละเฉลี่ยตามเกณฑ์พิจารณาต่ำกว่า ร้อยละ 50</a:t>
                      </a:r>
                      <a:endParaRPr lang="en-US" sz="180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ปรับปรุง</a:t>
                      </a:r>
                      <a:endParaRPr lang="en-US" sz="1800" dirty="0"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smtClean="0">
                <a:cs typeface="TH SarabunPSK" pitchFamily="34" charset="-34"/>
              </a:rPr>
              <a:t>การประเมินอิงเกณฑ์</a:t>
            </a:r>
            <a:endParaRPr lang="en-US" sz="4400" b="1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135938" cy="1439863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การประเมินในระดับมาตรฐาน </a:t>
            </a: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ให้พิจารณาจากค่าเฉลี่ยของระดับคุณภาพตัวบ่งชี้ ในแต่ละมาตรฐานเป็น 5 ระดับ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74756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836A84A-0CE0-444F-9331-091C55427FCC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611188" y="2924175"/>
          <a:ext cx="7776864" cy="3041723"/>
        </p:xfrm>
        <a:graphic>
          <a:graphicData uri="http://schemas.openxmlformats.org/drawingml/2006/table">
            <a:tbl>
              <a:tblPr/>
              <a:tblGrid>
                <a:gridCol w="5760640"/>
                <a:gridCol w="2016224"/>
              </a:tblGrid>
              <a:tr h="4852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เกณฑ์การพิจารณา</a:t>
                      </a:r>
                      <a:endParaRPr lang="en-US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ระดับคุณภาพ</a:t>
                      </a:r>
                      <a:endParaRPr lang="en-US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512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ค่าเฉลี่ยของระดับคุณภาพตัวบ่งชี้ ตั้งแต่ 4.50-5.00</a:t>
                      </a:r>
                      <a:endParaRPr lang="en-US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ดีเยี่ยม</a:t>
                      </a:r>
                      <a:endParaRPr lang="en-US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12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ค่าเฉลี่ยของระดับคุณภาพตัวบ่งชี้ ระหว่าง 3.75-4.49</a:t>
                      </a:r>
                      <a:endParaRPr lang="en-US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ดีมาก</a:t>
                      </a:r>
                      <a:endParaRPr lang="en-US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05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ค่าเฉลี่ยของระดับคุณภาพตัวบ่งชี้ ระหว่าง 3.00-3.74</a:t>
                      </a:r>
                      <a:endParaRPr lang="en-US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ดี</a:t>
                      </a:r>
                      <a:endParaRPr lang="en-US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12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ค่าเฉลี่ยของระดับคุณภาพตัวบ่งชี้ ระหว่าง 2.50-2.99</a:t>
                      </a:r>
                      <a:endParaRPr lang="en-US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พอใช้</a:t>
                      </a:r>
                      <a:endParaRPr lang="en-US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512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ค่าเฉลี่ยของระดับคุณภาพตัวบ่งชี้ ต่ำกว่าหรือเท่ากับ 2.49	</a:t>
                      </a:r>
                      <a:endParaRPr lang="en-US" sz="280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ปรับปรุง</a:t>
                      </a:r>
                      <a:endParaRPr lang="en-US" sz="2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smtClean="0">
                <a:cs typeface="TH SarabunPSK" pitchFamily="34" charset="-34"/>
              </a:rPr>
              <a:t>การประเมินอิงเกณฑ์</a:t>
            </a:r>
            <a:endParaRPr lang="en-US" sz="4400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24800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h-TH" sz="4000" b="1" dirty="0" smtClean="0">
                <a:solidFill>
                  <a:schemeClr val="accent2">
                    <a:lumMod val="25000"/>
                  </a:schemeClr>
                </a:solidFill>
                <a:cs typeface="TH SarabunPSK" pitchFamily="34" charset="-34"/>
              </a:rPr>
              <a:t>ผลการประเมินด้านมาตรฐานการศึกษา มี </a:t>
            </a:r>
            <a:r>
              <a:rPr lang="en-US" sz="4000" b="1" dirty="0" smtClean="0">
                <a:solidFill>
                  <a:schemeClr val="accent2">
                    <a:lumMod val="25000"/>
                  </a:schemeClr>
                </a:solidFill>
                <a:cs typeface="TH SarabunPSK" pitchFamily="34" charset="-34"/>
              </a:rPr>
              <a:t>5</a:t>
            </a:r>
            <a:r>
              <a:rPr lang="th-TH" sz="4000" b="1" dirty="0" smtClean="0">
                <a:solidFill>
                  <a:schemeClr val="accent2">
                    <a:lumMod val="25000"/>
                  </a:schemeClr>
                </a:solidFill>
                <a:cs typeface="TH SarabunPSK" pitchFamily="34" charset="-34"/>
              </a:rPr>
              <a:t> ระดับ</a:t>
            </a:r>
          </a:p>
          <a:p>
            <a:pPr>
              <a:defRPr/>
            </a:pP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ระดับคุณภาพ</a:t>
            </a:r>
            <a:r>
              <a:rPr lang="en-US" sz="4000" dirty="0" smtClean="0">
                <a:solidFill>
                  <a:schemeClr val="accent2">
                    <a:lumMod val="25000"/>
                  </a:schemeClr>
                </a:solidFill>
              </a:rPr>
              <a:t> 1</a:t>
            </a: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 หมายถึง อยู่ในเกณฑ์</a:t>
            </a:r>
            <a:r>
              <a:rPr lang="th-TH" sz="4000" b="1" dirty="0" smtClean="0">
                <a:solidFill>
                  <a:schemeClr val="accent2">
                    <a:lumMod val="25000"/>
                  </a:schemeClr>
                </a:solidFill>
              </a:rPr>
              <a:t>ปรับปรุง</a:t>
            </a:r>
            <a:endParaRPr lang="en-US" sz="4000" dirty="0" smtClean="0">
              <a:solidFill>
                <a:schemeClr val="accent2">
                  <a:lumMod val="25000"/>
                </a:schemeClr>
              </a:solidFill>
            </a:endParaRPr>
          </a:p>
          <a:p>
            <a:pPr>
              <a:defRPr/>
            </a:pP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ระดับคุณภาพ </a:t>
            </a:r>
            <a:r>
              <a:rPr lang="en-US" sz="4000" dirty="0" smtClean="0">
                <a:solidFill>
                  <a:schemeClr val="accent2">
                    <a:lumMod val="25000"/>
                  </a:schemeClr>
                </a:solidFill>
              </a:rPr>
              <a:t>2</a:t>
            </a: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 หมายถึง อยู่ในเกณฑ์</a:t>
            </a:r>
            <a:r>
              <a:rPr lang="th-TH" sz="4000" b="1" dirty="0" smtClean="0">
                <a:solidFill>
                  <a:schemeClr val="accent2">
                    <a:lumMod val="25000"/>
                  </a:schemeClr>
                </a:solidFill>
              </a:rPr>
              <a:t>พอใช้</a:t>
            </a:r>
            <a:endParaRPr lang="en-US" sz="4000" dirty="0" smtClean="0">
              <a:solidFill>
                <a:schemeClr val="accent2">
                  <a:lumMod val="25000"/>
                </a:schemeClr>
              </a:solidFill>
            </a:endParaRPr>
          </a:p>
          <a:p>
            <a:pPr>
              <a:defRPr/>
            </a:pP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ระดับคุณภาพ </a:t>
            </a:r>
            <a:r>
              <a:rPr lang="en-US" sz="4000" dirty="0" smtClean="0">
                <a:solidFill>
                  <a:schemeClr val="accent2">
                    <a:lumMod val="25000"/>
                  </a:schemeClr>
                </a:solidFill>
              </a:rPr>
              <a:t>3</a:t>
            </a: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 หมายถึง อยู่ในเกณฑ์</a:t>
            </a:r>
            <a:r>
              <a:rPr lang="th-TH" sz="4000" b="1" dirty="0" smtClean="0">
                <a:solidFill>
                  <a:schemeClr val="accent2">
                    <a:lumMod val="25000"/>
                  </a:schemeClr>
                </a:solidFill>
              </a:rPr>
              <a:t>ดี</a:t>
            </a:r>
            <a:endParaRPr lang="en-US" sz="4000" dirty="0" smtClean="0">
              <a:solidFill>
                <a:schemeClr val="accent2">
                  <a:lumMod val="25000"/>
                </a:schemeClr>
              </a:solidFill>
            </a:endParaRPr>
          </a:p>
          <a:p>
            <a:pPr>
              <a:defRPr/>
            </a:pP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ระดับคุณภาพ </a:t>
            </a:r>
            <a:r>
              <a:rPr lang="en-US" sz="4000" dirty="0" smtClean="0">
                <a:solidFill>
                  <a:schemeClr val="accent2">
                    <a:lumMod val="25000"/>
                  </a:schemeClr>
                </a:solidFill>
              </a:rPr>
              <a:t>4</a:t>
            </a: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 หมายถึง อยู่ในเกณฑ์</a:t>
            </a:r>
            <a:r>
              <a:rPr lang="th-TH" sz="4000" b="1" dirty="0" smtClean="0">
                <a:solidFill>
                  <a:schemeClr val="accent2">
                    <a:lumMod val="25000"/>
                  </a:schemeClr>
                </a:solidFill>
              </a:rPr>
              <a:t>ดีมาก</a:t>
            </a:r>
            <a:endParaRPr lang="en-US" sz="4000" dirty="0" smtClean="0">
              <a:solidFill>
                <a:schemeClr val="accent2">
                  <a:lumMod val="25000"/>
                </a:schemeClr>
              </a:solidFill>
            </a:endParaRPr>
          </a:p>
          <a:p>
            <a:pPr>
              <a:defRPr/>
            </a:pP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ระดับคุณภาพ </a:t>
            </a:r>
            <a:r>
              <a:rPr lang="en-US" sz="4000" dirty="0" smtClean="0">
                <a:solidFill>
                  <a:schemeClr val="accent2">
                    <a:lumMod val="25000"/>
                  </a:schemeClr>
                </a:solidFill>
              </a:rPr>
              <a:t>5 </a:t>
            </a:r>
            <a:r>
              <a:rPr lang="th-TH" sz="4000" dirty="0" smtClean="0">
                <a:solidFill>
                  <a:schemeClr val="accent2">
                    <a:lumMod val="25000"/>
                  </a:schemeClr>
                </a:solidFill>
              </a:rPr>
              <a:t>หมายถึง อยู่ในเกณฑ์</a:t>
            </a:r>
            <a:r>
              <a:rPr lang="th-TH" sz="4000" b="1" dirty="0" smtClean="0">
                <a:solidFill>
                  <a:schemeClr val="accent2">
                    <a:lumMod val="25000"/>
                  </a:schemeClr>
                </a:solidFill>
              </a:rPr>
              <a:t>ดีเยี่ยม</a:t>
            </a:r>
            <a:endParaRPr lang="en-US" sz="4000" dirty="0" smtClean="0">
              <a:solidFill>
                <a:schemeClr val="accent2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sz="4000" b="1" dirty="0">
              <a:solidFill>
                <a:schemeClr val="accent2">
                  <a:lumMod val="25000"/>
                </a:schemeClr>
              </a:solidFill>
              <a:cs typeface="TH SarabunPSK" pitchFamily="34" charset="-34"/>
            </a:endParaRPr>
          </a:p>
        </p:txBody>
      </p:sp>
      <p:sp>
        <p:nvSpPr>
          <p:cNvPr id="75780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F038A5A-C891-44C0-A616-9525E682C484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smtClean="0">
                <a:cs typeface="TH SarabunPSK" pitchFamily="34" charset="-34"/>
              </a:rPr>
              <a:t>การประเมินอิงสถานศึกษา </a:t>
            </a:r>
            <a:r>
              <a:rPr lang="en-US" sz="4400" b="1" smtClean="0">
                <a:cs typeface="TH SarabunPSK" pitchFamily="34" charset="-34"/>
              </a:rPr>
              <a:t>: </a:t>
            </a:r>
            <a:r>
              <a:rPr lang="th-TH" sz="4400" b="1" smtClean="0">
                <a:cs typeface="TH SarabunPSK" pitchFamily="34" charset="-34"/>
              </a:rPr>
              <a:t>วิธีพิจารณา</a:t>
            </a:r>
            <a:endParaRPr lang="en-US" sz="4400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24800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มีพัฒนาการของคุณภาพการศึกษา</a:t>
            </a: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หมายถึง สถานศึกษาได้ดำเนินการตามข้อเสนอแนะของผู้ประเมินภายในและภายนอก และผลการประเมินในปีการศึกษาปัจจุบัน (เฉพาะผลการประเมินแบบอิงเกณฑ์)สูงกว่าผลการประเมินปีการศึกษาที่ผ่านมา หรือมีผลประเมินทั้งในปีการศึกษาที่ผ่านมาและปีที่ประเมินไม่ต่ำกว่าระดับดี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76804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CF5EC1C-5044-41BD-B4B0-416D7035B361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zh-CN" b="1" dirty="0" smtClean="0">
                <a:cs typeface="TH SarabunPSK" pitchFamily="34" charset="-34"/>
              </a:rPr>
              <a:t>แนวทางการประเมินคุณภาพการศึกษา</a:t>
            </a:r>
            <a:endParaRPr lang="th-TH" b="1" dirty="0" smtClean="0">
              <a:cs typeface="TH SarabunPSK" pitchFamily="34" charset="-34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zh-CN" sz="44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สถานศึกษาในสังกัด </a:t>
            </a:r>
            <a:r>
              <a:rPr lang="th-TH" altLang="zh-CN" sz="4400" dirty="0" err="1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อปท.</a:t>
            </a:r>
            <a:r>
              <a:rPr lang="th-TH" altLang="zh-CN" sz="44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ต้องประเมินคุณภาพการศึกษาภายในสถานศึกษาทุกปี  เพื่อ</a:t>
            </a:r>
          </a:p>
          <a:p>
            <a:pPr lvl="1" eaLnBrk="1" hangingPunct="1">
              <a:defRPr/>
            </a:pP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ตรวจสอบ  ทบทวนคุณภาพการจัดการศึกษาให้เป็นไปตามมาตรฐานการศึกษา  </a:t>
            </a:r>
          </a:p>
          <a:p>
            <a:pPr lvl="1" eaLnBrk="1" hangingPunct="1">
              <a:defRPr/>
            </a:pP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รองรับการประเมินภายนอกจาก สมศ. </a:t>
            </a:r>
            <a:endParaRPr lang="th-TH" sz="4000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24580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A6A4208-02A7-40D1-9F30-846911CBD2E1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3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smtClean="0">
                <a:cs typeface="TH SarabunPSK" pitchFamily="34" charset="-34"/>
              </a:rPr>
              <a:t>การประเมินอิงสถานศึกษา </a:t>
            </a:r>
            <a:r>
              <a:rPr lang="en-US" sz="4400" b="1" smtClean="0">
                <a:cs typeface="TH SarabunPSK" pitchFamily="34" charset="-34"/>
              </a:rPr>
              <a:t>: </a:t>
            </a:r>
            <a:r>
              <a:rPr lang="th-TH" sz="4400" b="1" smtClean="0">
                <a:cs typeface="TH SarabunPSK" pitchFamily="34" charset="-34"/>
              </a:rPr>
              <a:t>วิธีพิจารณา</a:t>
            </a:r>
            <a:endParaRPr lang="en-US" sz="4400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24800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ไม่มีพัฒนาการของคุณภาพการศึกษา </a:t>
            </a: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หมายถึง สถานศึกษาไม่ได้ดำเนินการตามข้อเสนอแนะของผู้ประเมินภายในและภายนอก และผลการประเมินในปีการศึกษาปัจจุบัน (เฉพาะผลการประเมินแบบอิงเกณฑ์)ต่ำกว่าผลการประเมินปีการศึกษาที่ผ่านมา หรือมีผลประเมินทั้งในปีการศึกษาที่ผ่านมาและปีที่ประเมินต่ำกว่าระดับดี</a:t>
            </a:r>
            <a:endParaRPr lang="en-US" sz="4000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77828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96DE39C-2087-4979-A615-4FF9FD6DB7DE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smtClean="0">
                <a:cs typeface="TH SarabunPSK" pitchFamily="34" charset="-34"/>
              </a:rPr>
              <a:t>การประเมินอิงสถานศึกษา </a:t>
            </a:r>
            <a:r>
              <a:rPr lang="en-US" sz="4400" b="1" smtClean="0">
                <a:cs typeface="TH SarabunPSK" pitchFamily="34" charset="-34"/>
              </a:rPr>
              <a:t>: </a:t>
            </a:r>
            <a:r>
              <a:rPr lang="th-TH" sz="4400" b="1" smtClean="0">
                <a:cs typeface="TH SarabunPSK" pitchFamily="34" charset="-34"/>
              </a:rPr>
              <a:t>วิธีพิจารณา</a:t>
            </a:r>
            <a:endParaRPr lang="en-US" sz="4400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08963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บรรลุมาตรฐานหรือเป้าหมายตามแผน หมายถึง</a:t>
            </a: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สถานศึกษามีความสำเร็จในการปฏิบัติ สามารถบรรลุ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มาตรฐาน หรือเป้าหมายของแผนพัฒนาสถานศึกษาในการ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พัฒนาผู้เรียน หรือครู หรือคุณภาพการจัดการศึกษาในแต่ละ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มาตรฐาน โดยนำผลประเมินคุณภาพภายนอกและภายในไป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ใช้วางแผนพัฒนาการจัดการศึกษาของสถานศึกษา และมี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หลักฐานแสดงความตระหนักและความพยายามในการปฏิบัติ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เพื่อการพัฒนาสู่มาตรฐาน</a:t>
            </a: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78852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4E035E3-92A8-44F4-B751-18AA7DA41C4E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smtClean="0">
                <a:cs typeface="TH SarabunPSK" pitchFamily="34" charset="-34"/>
              </a:rPr>
              <a:t>การประเมินอิงสถานศึกษา </a:t>
            </a:r>
            <a:r>
              <a:rPr lang="en-US" sz="4400" b="1" smtClean="0">
                <a:cs typeface="TH SarabunPSK" pitchFamily="34" charset="-34"/>
              </a:rPr>
              <a:t>: </a:t>
            </a:r>
            <a:r>
              <a:rPr lang="th-TH" sz="4400" b="1" smtClean="0">
                <a:cs typeface="TH SarabunPSK" pitchFamily="34" charset="-34"/>
              </a:rPr>
              <a:t>วิธีพิจารณา</a:t>
            </a:r>
            <a:endParaRPr lang="en-US" sz="4400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24800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ไม่บรรลุมาตรฐานหรือเป้าหมายตามแผน หมายถึง</a:t>
            </a: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สถานศึกษายังไม่ประสบความสำเร็จในการปฏิบัติไม่สามารถบรรลุมาตรฐานหรือเป้าหมายของแผนพัฒนาสถานศึกษาในการพัฒนาผู้เรียนหรือครูหรือคุณภาพการจัดการศึกษาในแต่ละมาตรฐานโดยไม่คำนึงถึงความตระหนักในการให้ความสำคัญและความพยายามในการปฏิบัติเพื่อนำไปสู่การบรรลุมาตรฐานขอ</a:t>
            </a:r>
            <a:r>
              <a:rPr lang="th-TH" sz="4000" dirty="0" err="1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งส</a:t>
            </a:r>
            <a:r>
              <a:rPr lang="th-TH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ถานศึกษา</a:t>
            </a: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79876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8BA418E-9934-4F9C-8C9F-B8AAA1AA43AA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228600"/>
            <a:ext cx="8697913" cy="914400"/>
          </a:xfrm>
        </p:spPr>
        <p:txBody>
          <a:bodyPr/>
          <a:lstStyle/>
          <a:p>
            <a:r>
              <a:rPr lang="th-TH" sz="4400" b="1" smtClean="0">
                <a:cs typeface="TH SarabunPSK" pitchFamily="34" charset="-34"/>
              </a:rPr>
              <a:t>การประเมินอิงสถานศึกษา </a:t>
            </a:r>
            <a:r>
              <a:rPr lang="en-US" sz="4400" b="1" smtClean="0">
                <a:cs typeface="TH SarabunPSK" pitchFamily="34" charset="-34"/>
              </a:rPr>
              <a:t>: </a:t>
            </a:r>
            <a:r>
              <a:rPr lang="th-TH" sz="4400" b="1" smtClean="0">
                <a:cs typeface="TH SarabunPSK" pitchFamily="34" charset="-34"/>
              </a:rPr>
              <a:t>ร่องรอยความตระหนัก</a:t>
            </a:r>
            <a:endParaRPr lang="en-US" sz="4400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24800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พิจารณาจากผู้เกี่ยวข้องอย่างน้อย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3</a:t>
            </a: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กลุ่ม (ผู้บริหาร กรรมการสถานศึกษา ครู ผู้ปกครอง และผู้เกี่ยวข้อง) มีความตระหนักในความสำคัญของคุณภาพการจัดการศึกษาของสถานศึกษาตามมาตรฐาน และมีหลักฐานและร่องรอยยืนยันอย่างน้อย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3</a:t>
            </a: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แหล่ง เช่น </a:t>
            </a:r>
          </a:p>
          <a:p>
            <a:pPr lvl="1">
              <a:spcBef>
                <a:spcPts val="0"/>
              </a:spcBef>
              <a:defRPr/>
            </a:pPr>
            <a:r>
              <a:rPr lang="th-TH" sz="3600" b="1" dirty="0" smtClean="0">
                <a:solidFill>
                  <a:srgbClr val="990000"/>
                </a:solidFill>
                <a:cs typeface="TH SarabunPSK" pitchFamily="34" charset="-34"/>
              </a:rPr>
              <a:t>นโยบายและทิศทางการพัฒนาของสถานศึกษา </a:t>
            </a:r>
          </a:p>
          <a:p>
            <a:pPr lvl="1">
              <a:spcBef>
                <a:spcPts val="0"/>
              </a:spcBef>
              <a:defRPr/>
            </a:pPr>
            <a:r>
              <a:rPr lang="th-TH" sz="3600" b="1" dirty="0" smtClean="0">
                <a:solidFill>
                  <a:srgbClr val="990000"/>
                </a:solidFill>
                <a:cs typeface="TH SarabunPSK" pitchFamily="34" charset="-34"/>
              </a:rPr>
              <a:t>ระบบประกันคุณภาพภายใน </a:t>
            </a:r>
          </a:p>
          <a:p>
            <a:pPr lvl="1">
              <a:spcBef>
                <a:spcPts val="0"/>
              </a:spcBef>
              <a:defRPr/>
            </a:pPr>
            <a:r>
              <a:rPr lang="th-TH" sz="3600" b="1" dirty="0" smtClean="0">
                <a:solidFill>
                  <a:srgbClr val="990000"/>
                </a:solidFill>
                <a:cs typeface="TH SarabunPSK" pitchFamily="34" charset="-34"/>
              </a:rPr>
              <a:t>รายงานการประเมินตนเอง เป็นต้น </a:t>
            </a:r>
            <a:endParaRPr lang="en-US" sz="3600" b="1" dirty="0">
              <a:solidFill>
                <a:srgbClr val="990000"/>
              </a:solidFill>
              <a:cs typeface="TH SarabunPSK" pitchFamily="34" charset="-34"/>
            </a:endParaRPr>
          </a:p>
        </p:txBody>
      </p:sp>
      <p:sp>
        <p:nvSpPr>
          <p:cNvPr id="80900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129BE87-A15F-4A74-AEEA-E82A1ACAAD7A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228600"/>
            <a:ext cx="8769350" cy="914400"/>
          </a:xfrm>
        </p:spPr>
        <p:txBody>
          <a:bodyPr/>
          <a:lstStyle/>
          <a:p>
            <a:r>
              <a:rPr lang="th-TH" sz="4400" b="1" smtClean="0">
                <a:cs typeface="TH SarabunPSK" pitchFamily="34" charset="-34"/>
              </a:rPr>
              <a:t>การประเมินอิงสถานศึกษา </a:t>
            </a:r>
            <a:r>
              <a:rPr lang="en-US" sz="4400" b="1" smtClean="0">
                <a:cs typeface="TH SarabunPSK" pitchFamily="34" charset="-34"/>
              </a:rPr>
              <a:t>: </a:t>
            </a:r>
            <a:r>
              <a:rPr lang="th-TH" sz="4400" b="1" smtClean="0">
                <a:cs typeface="TH SarabunPSK" pitchFamily="34" charset="-34"/>
              </a:rPr>
              <a:t>ร่องรอยความพยายาม</a:t>
            </a:r>
            <a:endParaRPr lang="en-US" sz="4400" smtClean="0">
              <a:solidFill>
                <a:schemeClr val="bg1"/>
              </a:solidFill>
              <a:cs typeface="TH SarabunPSK" pitchFamily="34" charset="-3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24800" cy="4419600"/>
          </a:xfrm>
          <a:solidFill>
            <a:schemeClr val="tx2">
              <a:alpha val="58000"/>
            </a:schemeClr>
          </a:solidFill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1. </a:t>
            </a:r>
            <a:r>
              <a:rPr lang="th-TH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มีแผนพัฒนาการศึกษา  แผนยุทธศาสตร์ แผนการจัดโครงสร้างองค์กรของสถานศึกษา</a:t>
            </a:r>
            <a:endParaRPr lang="en-US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2. </a:t>
            </a:r>
            <a:r>
              <a:rPr lang="th-TH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มีการจัดโครงการ/กิจกรรมสำคัญระดับสถานศึกษาทางด้านการบริหาร การเรียนการสอน และ กิจกรรมเสริมหลักสูตร</a:t>
            </a:r>
            <a:endParaRPr lang="en-US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 3. </a:t>
            </a:r>
            <a:r>
              <a:rPr lang="th-TH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มีภาคีเข้าร่วมหลากหลายเพียงใด โดยเฉพาะกลุ่มเป้าหมาย เครือข่าย หรือ ชุมชน เป็นต้น</a:t>
            </a:r>
            <a:endParaRPr lang="en-US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4. </a:t>
            </a:r>
            <a:r>
              <a:rPr lang="th-TH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มีโครงการ/กิจกรรมเพื่อพัฒนาคุณภาพการจัดการศึกษา ให้บรรลุตามมาตรฐานนั้น ๆ อย่างเป็นระบบและดำเนินการอย่างต่อเนื่อง</a:t>
            </a:r>
            <a:endParaRPr lang="en-US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5. </a:t>
            </a:r>
            <a:r>
              <a:rPr lang="th-TH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ผลการประเมินโครงการ/กิจกรรมว่าได้ผลตามวัตถุประสงค์และเป็นที่พึงพอใจของผู้เกี่ยวข้องไม่น้อยกว่าร้อยละ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75</a:t>
            </a:r>
            <a:endParaRPr lang="en-US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81924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F2F0F04-1E5D-4437-83F8-DD654A9F2D6E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zh-CN" b="1" smtClean="0">
                <a:cs typeface="TH SarabunPSK" pitchFamily="34" charset="-34"/>
              </a:rPr>
              <a:t>ระดับปฐมวัย</a:t>
            </a:r>
            <a:r>
              <a:rPr lang="th-TH" altLang="zh-CN" smtClean="0">
                <a:cs typeface="TH SarabunPSK" pitchFamily="34" charset="-34"/>
              </a:rPr>
              <a:t> </a:t>
            </a:r>
            <a:endParaRPr lang="th-TH" smtClean="0">
              <a:cs typeface="TH SarabunPSK" pitchFamily="34" charset="-34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1055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h-TH" altLang="zh-CN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การประเมินมาตรฐานการศึกษา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  จำนวน 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14 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มาตรฐาน 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63 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ตัวบ่งชี้ โดยมี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3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ด้าน </a:t>
            </a:r>
          </a:p>
          <a:p>
            <a:pPr eaLnBrk="1" hangingPunct="1">
              <a:defRPr/>
            </a:pP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 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ด้านปัจจัย	จำนวน 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3 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มาตรฐาน 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17 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ตัวบ่งชี้</a:t>
            </a:r>
          </a:p>
          <a:p>
            <a:pPr eaLnBrk="1" hangingPunct="1">
              <a:defRPr/>
            </a:pP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 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ด้านกระบวนการ จำนวน 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5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มาตรฐาน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23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ตัวบ่งชี้</a:t>
            </a:r>
          </a:p>
          <a:p>
            <a:pPr eaLnBrk="1" hangingPunct="1">
              <a:defRPr/>
            </a:pP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   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ด้านผลผลิต  จำนวน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6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มาตรฐาน </a:t>
            </a:r>
            <a:r>
              <a:rPr lang="en-US" altLang="zh-CN" sz="4000" dirty="0" smtClean="0">
                <a:solidFill>
                  <a:schemeClr val="accent2">
                    <a:lumMod val="50000"/>
                  </a:schemeClr>
                </a:solidFill>
                <a:ea typeface="SimSun" pitchFamily="2" charset="-122"/>
                <a:cs typeface="TH SarabunPSK" pitchFamily="34" charset="-34"/>
              </a:rPr>
              <a:t>23  </a:t>
            </a:r>
            <a:r>
              <a:rPr lang="th-TH" altLang="zh-CN" sz="4000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ตัวบ่งชี้</a:t>
            </a:r>
            <a:endParaRPr lang="th-TH" sz="4000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26628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637A2F2-9CD8-4B73-9284-0FA1FD0C19E6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ChangeArrowheads="1"/>
          </p:cNvSpPr>
          <p:nvPr/>
        </p:nvSpPr>
        <p:spPr bwMode="auto">
          <a:xfrm>
            <a:off x="179388" y="2565400"/>
            <a:ext cx="1008062" cy="3024188"/>
          </a:xfrm>
          <a:prstGeom prst="rect">
            <a:avLst/>
          </a:prstGeom>
          <a:solidFill>
            <a:srgbClr val="7C224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47107" name="Rectangle 5"/>
          <p:cNvSpPr>
            <a:spLocks noChangeArrowheads="1"/>
          </p:cNvSpPr>
          <p:nvPr/>
        </p:nvSpPr>
        <p:spPr bwMode="auto">
          <a:xfrm>
            <a:off x="1331913" y="2565400"/>
            <a:ext cx="877887" cy="30241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h-TH" sz="2400" b="1"/>
              <a:t>การจัดทำ</a:t>
            </a:r>
          </a:p>
          <a:p>
            <a:pPr algn="ctr"/>
            <a:r>
              <a:rPr lang="th-TH" sz="2400" b="1"/>
              <a:t>  แผน</a:t>
            </a:r>
          </a:p>
          <a:p>
            <a:pPr algn="ctr"/>
            <a:r>
              <a:rPr lang="th-TH" sz="2400" b="1"/>
              <a:t> พัฒนา</a:t>
            </a:r>
          </a:p>
          <a:p>
            <a:pPr algn="ctr"/>
            <a:r>
              <a:rPr lang="th-TH" sz="2400" b="1"/>
              <a:t> การจัด</a:t>
            </a:r>
          </a:p>
          <a:p>
            <a:pPr algn="ctr"/>
            <a:r>
              <a:rPr lang="th-TH" sz="2400" b="1"/>
              <a:t>  การ</a:t>
            </a:r>
          </a:p>
          <a:p>
            <a:pPr algn="ctr"/>
            <a:r>
              <a:rPr lang="th-TH" sz="2400" b="1"/>
              <a:t>  ศึกษา</a:t>
            </a:r>
          </a:p>
          <a:p>
            <a:pPr algn="ctr"/>
            <a:endParaRPr lang="th-TH" sz="2400"/>
          </a:p>
        </p:txBody>
      </p:sp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2339975" y="2565400"/>
            <a:ext cx="914400" cy="3024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47109" name="Rectangle 7"/>
          <p:cNvSpPr>
            <a:spLocks noChangeArrowheads="1"/>
          </p:cNvSpPr>
          <p:nvPr/>
        </p:nvSpPr>
        <p:spPr bwMode="auto">
          <a:xfrm>
            <a:off x="3419475" y="2565400"/>
            <a:ext cx="914400" cy="3024188"/>
          </a:xfrm>
          <a:prstGeom prst="rect">
            <a:avLst/>
          </a:prstGeom>
          <a:solidFill>
            <a:srgbClr val="18C64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47110" name="Rectangle 8"/>
          <p:cNvSpPr>
            <a:spLocks noChangeArrowheads="1"/>
          </p:cNvSpPr>
          <p:nvPr/>
        </p:nvSpPr>
        <p:spPr bwMode="auto">
          <a:xfrm>
            <a:off x="4500563" y="2565400"/>
            <a:ext cx="1008062" cy="3024188"/>
          </a:xfrm>
          <a:prstGeom prst="rect">
            <a:avLst/>
          </a:prstGeom>
          <a:solidFill>
            <a:srgbClr val="31CBD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47111" name="Rectangle 9"/>
          <p:cNvSpPr>
            <a:spLocks noChangeArrowheads="1"/>
          </p:cNvSpPr>
          <p:nvPr/>
        </p:nvSpPr>
        <p:spPr bwMode="auto">
          <a:xfrm>
            <a:off x="5651500" y="2565400"/>
            <a:ext cx="1008063" cy="3024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47112" name="Rectangle 10"/>
          <p:cNvSpPr>
            <a:spLocks noChangeArrowheads="1"/>
          </p:cNvSpPr>
          <p:nvPr/>
        </p:nvSpPr>
        <p:spPr bwMode="auto">
          <a:xfrm>
            <a:off x="6804025" y="2565400"/>
            <a:ext cx="914400" cy="3024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47113" name="Rectangle 11"/>
          <p:cNvSpPr>
            <a:spLocks noChangeArrowheads="1"/>
          </p:cNvSpPr>
          <p:nvPr/>
        </p:nvSpPr>
        <p:spPr bwMode="auto">
          <a:xfrm>
            <a:off x="7812088" y="2565400"/>
            <a:ext cx="1079500" cy="3024188"/>
          </a:xfrm>
          <a:prstGeom prst="rect">
            <a:avLst/>
          </a:prstGeom>
          <a:solidFill>
            <a:srgbClr val="E2943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h-TH"/>
          </a:p>
        </p:txBody>
      </p:sp>
      <p:sp>
        <p:nvSpPr>
          <p:cNvPr id="47114" name="Oval 12"/>
          <p:cNvSpPr>
            <a:spLocks noChangeArrowheads="1"/>
          </p:cNvSpPr>
          <p:nvPr/>
        </p:nvSpPr>
        <p:spPr bwMode="auto">
          <a:xfrm>
            <a:off x="179388" y="148431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15" name="Oval 13"/>
          <p:cNvSpPr>
            <a:spLocks noChangeArrowheads="1"/>
          </p:cNvSpPr>
          <p:nvPr/>
        </p:nvSpPr>
        <p:spPr bwMode="auto">
          <a:xfrm>
            <a:off x="1187450" y="148431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16" name="Oval 14"/>
          <p:cNvSpPr>
            <a:spLocks noChangeArrowheads="1"/>
          </p:cNvSpPr>
          <p:nvPr/>
        </p:nvSpPr>
        <p:spPr bwMode="auto">
          <a:xfrm>
            <a:off x="2268538" y="148431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17" name="Oval 15"/>
          <p:cNvSpPr>
            <a:spLocks noChangeArrowheads="1"/>
          </p:cNvSpPr>
          <p:nvPr/>
        </p:nvSpPr>
        <p:spPr bwMode="auto">
          <a:xfrm>
            <a:off x="3419475" y="148431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18" name="Oval 16"/>
          <p:cNvSpPr>
            <a:spLocks noChangeArrowheads="1"/>
          </p:cNvSpPr>
          <p:nvPr/>
        </p:nvSpPr>
        <p:spPr bwMode="auto">
          <a:xfrm>
            <a:off x="4572000" y="148431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19" name="Oval 17"/>
          <p:cNvSpPr>
            <a:spLocks noChangeArrowheads="1"/>
          </p:cNvSpPr>
          <p:nvPr/>
        </p:nvSpPr>
        <p:spPr bwMode="auto">
          <a:xfrm>
            <a:off x="5724525" y="148431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20" name="Oval 18"/>
          <p:cNvSpPr>
            <a:spLocks noChangeArrowheads="1"/>
          </p:cNvSpPr>
          <p:nvPr/>
        </p:nvSpPr>
        <p:spPr bwMode="auto">
          <a:xfrm>
            <a:off x="6877050" y="148431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21" name="Oval 19"/>
          <p:cNvSpPr>
            <a:spLocks noChangeArrowheads="1"/>
          </p:cNvSpPr>
          <p:nvPr/>
        </p:nvSpPr>
        <p:spPr bwMode="auto">
          <a:xfrm>
            <a:off x="7956550" y="148431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7122" name="WordArt 20"/>
          <p:cNvSpPr>
            <a:spLocks noChangeArrowheads="1" noChangeShapeType="1" noTextEdit="1"/>
          </p:cNvSpPr>
          <p:nvPr/>
        </p:nvSpPr>
        <p:spPr bwMode="auto">
          <a:xfrm>
            <a:off x="539750" y="1700213"/>
            <a:ext cx="2286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1</a:t>
            </a:r>
          </a:p>
        </p:txBody>
      </p:sp>
      <p:sp>
        <p:nvSpPr>
          <p:cNvPr id="47123" name="WordArt 21"/>
          <p:cNvSpPr>
            <a:spLocks noChangeArrowheads="1" noChangeShapeType="1" noTextEdit="1"/>
          </p:cNvSpPr>
          <p:nvPr/>
        </p:nvSpPr>
        <p:spPr bwMode="auto">
          <a:xfrm>
            <a:off x="1476375" y="1700213"/>
            <a:ext cx="3000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2</a:t>
            </a:r>
          </a:p>
        </p:txBody>
      </p:sp>
      <p:sp>
        <p:nvSpPr>
          <p:cNvPr id="47124" name="WordArt 22"/>
          <p:cNvSpPr>
            <a:spLocks noChangeArrowheads="1" noChangeShapeType="1" noTextEdit="1"/>
          </p:cNvSpPr>
          <p:nvPr/>
        </p:nvSpPr>
        <p:spPr bwMode="auto">
          <a:xfrm>
            <a:off x="2555875" y="1700213"/>
            <a:ext cx="28733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3</a:t>
            </a:r>
          </a:p>
        </p:txBody>
      </p:sp>
      <p:sp>
        <p:nvSpPr>
          <p:cNvPr id="47125" name="WordArt 23"/>
          <p:cNvSpPr>
            <a:spLocks noChangeArrowheads="1" noChangeShapeType="1" noTextEdit="1"/>
          </p:cNvSpPr>
          <p:nvPr/>
        </p:nvSpPr>
        <p:spPr bwMode="auto">
          <a:xfrm>
            <a:off x="3708400" y="1700213"/>
            <a:ext cx="330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4</a:t>
            </a:r>
          </a:p>
        </p:txBody>
      </p:sp>
      <p:sp>
        <p:nvSpPr>
          <p:cNvPr id="47126" name="WordArt 24"/>
          <p:cNvSpPr>
            <a:spLocks noChangeArrowheads="1" noChangeShapeType="1" noTextEdit="1"/>
          </p:cNvSpPr>
          <p:nvPr/>
        </p:nvSpPr>
        <p:spPr bwMode="auto">
          <a:xfrm>
            <a:off x="4859338" y="1700213"/>
            <a:ext cx="330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5</a:t>
            </a:r>
          </a:p>
        </p:txBody>
      </p:sp>
      <p:sp>
        <p:nvSpPr>
          <p:cNvPr id="47127" name="WordArt 25"/>
          <p:cNvSpPr>
            <a:spLocks noChangeArrowheads="1" noChangeShapeType="1" noTextEdit="1"/>
          </p:cNvSpPr>
          <p:nvPr/>
        </p:nvSpPr>
        <p:spPr bwMode="auto">
          <a:xfrm>
            <a:off x="6084888" y="1700213"/>
            <a:ext cx="258762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6</a:t>
            </a:r>
          </a:p>
        </p:txBody>
      </p:sp>
      <p:sp>
        <p:nvSpPr>
          <p:cNvPr id="47128" name="WordArt 26"/>
          <p:cNvSpPr>
            <a:spLocks noChangeArrowheads="1" noChangeShapeType="1" noTextEdit="1"/>
          </p:cNvSpPr>
          <p:nvPr/>
        </p:nvSpPr>
        <p:spPr bwMode="auto">
          <a:xfrm>
            <a:off x="7164388" y="1700213"/>
            <a:ext cx="330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7</a:t>
            </a:r>
          </a:p>
        </p:txBody>
      </p:sp>
      <p:sp>
        <p:nvSpPr>
          <p:cNvPr id="47129" name="WordArt 27"/>
          <p:cNvSpPr>
            <a:spLocks noChangeArrowheads="1" noChangeShapeType="1" noTextEdit="1"/>
          </p:cNvSpPr>
          <p:nvPr/>
        </p:nvSpPr>
        <p:spPr bwMode="auto">
          <a:xfrm>
            <a:off x="8243888" y="1628775"/>
            <a:ext cx="330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ngsana New"/>
                <a:cs typeface="Angsana New"/>
              </a:rPr>
              <a:t>8</a:t>
            </a:r>
          </a:p>
        </p:txBody>
      </p:sp>
      <p:sp>
        <p:nvSpPr>
          <p:cNvPr id="47130" name="Text Box 29"/>
          <p:cNvSpPr txBox="1">
            <a:spLocks noChangeArrowheads="1"/>
          </p:cNvSpPr>
          <p:nvPr/>
        </p:nvSpPr>
        <p:spPr bwMode="auto">
          <a:xfrm>
            <a:off x="2286000" y="2590800"/>
            <a:ext cx="1036638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sz="2800" b="1">
                <a:solidFill>
                  <a:srgbClr val="FF0000"/>
                </a:solidFill>
              </a:rPr>
              <a:t>จัดระบบ</a:t>
            </a:r>
          </a:p>
          <a:p>
            <a:pPr algn="ctr"/>
            <a:r>
              <a:rPr lang="th-TH" sz="2800" b="1">
                <a:solidFill>
                  <a:srgbClr val="FF0000"/>
                </a:solidFill>
              </a:rPr>
              <a:t>บริหาร</a:t>
            </a:r>
          </a:p>
          <a:p>
            <a:pPr algn="ctr"/>
            <a:r>
              <a:rPr lang="th-TH" sz="2800" b="1">
                <a:solidFill>
                  <a:srgbClr val="FF0000"/>
                </a:solidFill>
              </a:rPr>
              <a:t>  และ</a:t>
            </a:r>
          </a:p>
          <a:p>
            <a:pPr algn="ctr"/>
            <a:r>
              <a:rPr lang="th-TH" sz="2800" b="1">
                <a:solidFill>
                  <a:srgbClr val="FF0000"/>
                </a:solidFill>
              </a:rPr>
              <a:t>  สาร</a:t>
            </a:r>
          </a:p>
          <a:p>
            <a:pPr algn="ctr"/>
            <a:r>
              <a:rPr lang="th-TH" sz="2800" b="1">
                <a:solidFill>
                  <a:srgbClr val="FF0000"/>
                </a:solidFill>
              </a:rPr>
              <a:t>สนเทศ</a:t>
            </a:r>
          </a:p>
        </p:txBody>
      </p:sp>
      <p:sp>
        <p:nvSpPr>
          <p:cNvPr id="47131" name="Text Box 31"/>
          <p:cNvSpPr txBox="1">
            <a:spLocks noChangeArrowheads="1"/>
          </p:cNvSpPr>
          <p:nvPr/>
        </p:nvSpPr>
        <p:spPr bwMode="auto">
          <a:xfrm>
            <a:off x="179388" y="2590800"/>
            <a:ext cx="31686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2000" b="1">
                <a:solidFill>
                  <a:schemeClr val="bg1"/>
                </a:solidFill>
              </a:rPr>
              <a:t> </a:t>
            </a:r>
            <a:r>
              <a:rPr lang="th-TH" sz="2800" b="1">
                <a:solidFill>
                  <a:schemeClr val="bg1"/>
                </a:solidFill>
              </a:rPr>
              <a:t>กำหนด</a:t>
            </a:r>
          </a:p>
          <a:p>
            <a:r>
              <a:rPr lang="th-TH" sz="2800" b="1">
                <a:solidFill>
                  <a:schemeClr val="bg1"/>
                </a:solidFill>
              </a:rPr>
              <a:t>มาตรฐาน</a:t>
            </a:r>
          </a:p>
          <a:p>
            <a:r>
              <a:rPr lang="th-TH" sz="2800" b="1">
                <a:solidFill>
                  <a:schemeClr val="bg1"/>
                </a:solidFill>
              </a:rPr>
              <a:t>การศึกษา</a:t>
            </a:r>
          </a:p>
          <a:p>
            <a:r>
              <a:rPr lang="th-TH" sz="2800" b="1">
                <a:solidFill>
                  <a:schemeClr val="bg1"/>
                </a:solidFill>
              </a:rPr>
              <a:t>  ของ</a:t>
            </a:r>
          </a:p>
          <a:p>
            <a:r>
              <a:rPr lang="th-TH" sz="2800" b="1">
                <a:solidFill>
                  <a:schemeClr val="bg1"/>
                </a:solidFill>
              </a:rPr>
              <a:t> สถาน</a:t>
            </a:r>
          </a:p>
          <a:p>
            <a:r>
              <a:rPr lang="th-TH" sz="2800" b="1">
                <a:solidFill>
                  <a:schemeClr val="bg1"/>
                </a:solidFill>
              </a:rPr>
              <a:t> ศึกษา</a:t>
            </a:r>
          </a:p>
        </p:txBody>
      </p:sp>
      <p:sp>
        <p:nvSpPr>
          <p:cNvPr id="47132" name="Text Box 35"/>
          <p:cNvSpPr txBox="1">
            <a:spLocks noChangeArrowheads="1"/>
          </p:cNvSpPr>
          <p:nvPr/>
        </p:nvSpPr>
        <p:spPr bwMode="auto">
          <a:xfrm>
            <a:off x="3419475" y="2565400"/>
            <a:ext cx="10096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sz="3200" b="1"/>
              <a:t>ดำเนิน-</a:t>
            </a:r>
          </a:p>
          <a:p>
            <a:pPr algn="ctr"/>
            <a:r>
              <a:rPr lang="th-TH" sz="3200" b="1"/>
              <a:t> การ</a:t>
            </a:r>
          </a:p>
          <a:p>
            <a:pPr algn="ctr"/>
            <a:r>
              <a:rPr lang="th-TH" sz="3200" b="1"/>
              <a:t> ตาม</a:t>
            </a:r>
          </a:p>
          <a:p>
            <a:pPr algn="ctr"/>
            <a:r>
              <a:rPr lang="th-TH" sz="3200" b="1"/>
              <a:t>แผน ฯ</a:t>
            </a:r>
          </a:p>
        </p:txBody>
      </p:sp>
      <p:sp>
        <p:nvSpPr>
          <p:cNvPr id="47133" name="Text Box 37"/>
          <p:cNvSpPr txBox="1">
            <a:spLocks noChangeArrowheads="1"/>
          </p:cNvSpPr>
          <p:nvPr/>
        </p:nvSpPr>
        <p:spPr bwMode="auto">
          <a:xfrm>
            <a:off x="4500563" y="2565400"/>
            <a:ext cx="100806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400" b="1"/>
              <a:t> จัดให้มี</a:t>
            </a:r>
          </a:p>
          <a:p>
            <a:pPr algn="ctr"/>
            <a:r>
              <a:rPr lang="th-TH" sz="2400" b="1"/>
              <a:t>  การ</a:t>
            </a:r>
          </a:p>
          <a:p>
            <a:pPr algn="ctr"/>
            <a:r>
              <a:rPr lang="th-TH" sz="2400" b="1"/>
              <a:t> ติดตาม</a:t>
            </a:r>
          </a:p>
          <a:p>
            <a:pPr algn="ctr"/>
            <a:r>
              <a:rPr lang="th-TH" sz="3600" b="1"/>
              <a:t>ตรวจสอบ</a:t>
            </a:r>
          </a:p>
          <a:p>
            <a:pPr algn="ctr"/>
            <a:r>
              <a:rPr lang="th-TH" sz="2400" b="1"/>
              <a:t>คุณภาพ</a:t>
            </a:r>
          </a:p>
          <a:p>
            <a:pPr algn="ctr"/>
            <a:r>
              <a:rPr lang="th-TH" sz="2400" b="1"/>
              <a:t>การศึกษา</a:t>
            </a:r>
          </a:p>
        </p:txBody>
      </p:sp>
      <p:sp>
        <p:nvSpPr>
          <p:cNvPr id="47134" name="Text Box 39"/>
          <p:cNvSpPr txBox="1">
            <a:spLocks noChangeArrowheads="1"/>
          </p:cNvSpPr>
          <p:nvPr/>
        </p:nvSpPr>
        <p:spPr bwMode="auto">
          <a:xfrm>
            <a:off x="5703888" y="2565400"/>
            <a:ext cx="86360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 b="1">
                <a:solidFill>
                  <a:schemeClr val="bg1"/>
                </a:solidFill>
              </a:rPr>
              <a:t>จัดให้มี</a:t>
            </a:r>
          </a:p>
          <a:p>
            <a:r>
              <a:rPr lang="th-TH" sz="2400" b="1">
                <a:solidFill>
                  <a:schemeClr val="bg1"/>
                </a:solidFill>
              </a:rPr>
              <a:t>  การ</a:t>
            </a:r>
          </a:p>
          <a:p>
            <a:r>
              <a:rPr lang="th-TH" sz="2400" b="1">
                <a:solidFill>
                  <a:schemeClr val="bg1"/>
                </a:solidFill>
              </a:rPr>
              <a:t>ประเมิน</a:t>
            </a:r>
          </a:p>
          <a:p>
            <a:r>
              <a:rPr lang="th-TH" sz="2400" b="1">
                <a:solidFill>
                  <a:schemeClr val="bg1"/>
                </a:solidFill>
              </a:rPr>
              <a:t>คุณภาพ</a:t>
            </a:r>
          </a:p>
          <a:p>
            <a:r>
              <a:rPr lang="th-TH" sz="2400" b="1">
                <a:solidFill>
                  <a:schemeClr val="bg1"/>
                </a:solidFill>
              </a:rPr>
              <a:t> ภายใน</a:t>
            </a:r>
          </a:p>
          <a:p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47135" name="Text Box 41"/>
          <p:cNvSpPr txBox="1">
            <a:spLocks noChangeArrowheads="1"/>
          </p:cNvSpPr>
          <p:nvPr/>
        </p:nvSpPr>
        <p:spPr bwMode="auto">
          <a:xfrm>
            <a:off x="6727825" y="2565400"/>
            <a:ext cx="9921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b="1"/>
              <a:t> </a:t>
            </a:r>
            <a:r>
              <a:rPr lang="th-TH" sz="2800" b="1"/>
              <a:t>จัดทำ</a:t>
            </a:r>
          </a:p>
          <a:p>
            <a:pPr algn="ctr"/>
            <a:r>
              <a:rPr lang="th-TH" sz="2800" b="1"/>
              <a:t>รายงาน</a:t>
            </a:r>
          </a:p>
          <a:p>
            <a:pPr algn="ctr"/>
            <a:r>
              <a:rPr lang="th-TH" sz="2800" b="1"/>
              <a:t>ประจำปี</a:t>
            </a:r>
          </a:p>
        </p:txBody>
      </p:sp>
      <p:sp>
        <p:nvSpPr>
          <p:cNvPr id="47136" name="Text Box 43"/>
          <p:cNvSpPr txBox="1">
            <a:spLocks noChangeArrowheads="1"/>
          </p:cNvSpPr>
          <p:nvPr/>
        </p:nvSpPr>
        <p:spPr bwMode="auto">
          <a:xfrm>
            <a:off x="7870825" y="2565400"/>
            <a:ext cx="9715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th-TH" sz="2400" b="1"/>
              <a:t>จัดให้มี</a:t>
            </a:r>
          </a:p>
          <a:p>
            <a:pPr algn="ctr"/>
            <a:r>
              <a:rPr lang="th-TH" sz="2400" b="1"/>
              <a:t>  การ</a:t>
            </a:r>
          </a:p>
          <a:p>
            <a:pPr algn="ctr"/>
            <a:r>
              <a:rPr lang="th-TH" sz="2400" b="1"/>
              <a:t> พัฒนา</a:t>
            </a:r>
          </a:p>
          <a:p>
            <a:pPr algn="ctr"/>
            <a:r>
              <a:rPr lang="th-TH" sz="2400" b="1"/>
              <a:t> คุณภาพ</a:t>
            </a:r>
          </a:p>
          <a:p>
            <a:pPr algn="ctr"/>
            <a:r>
              <a:rPr lang="th-TH" sz="2400" b="1"/>
              <a:t>การศึกษา</a:t>
            </a:r>
          </a:p>
          <a:p>
            <a:pPr algn="ctr"/>
            <a:r>
              <a:rPr lang="th-TH" sz="2400" b="1"/>
              <a:t> อย่าง</a:t>
            </a:r>
          </a:p>
          <a:p>
            <a:pPr algn="ctr"/>
            <a:r>
              <a:rPr lang="th-TH" sz="2400" b="1"/>
              <a:t>ต่อเนื่อง</a:t>
            </a:r>
          </a:p>
          <a:p>
            <a:pPr algn="ctr"/>
            <a:endParaRPr lang="th-TH" sz="2400" b="1"/>
          </a:p>
        </p:txBody>
      </p:sp>
      <p:sp>
        <p:nvSpPr>
          <p:cNvPr id="47137" name="WordArt 54"/>
          <p:cNvSpPr>
            <a:spLocks noChangeArrowheads="1" noChangeShapeType="1" noTextEdit="1"/>
          </p:cNvSpPr>
          <p:nvPr/>
        </p:nvSpPr>
        <p:spPr bwMode="auto">
          <a:xfrm>
            <a:off x="468313" y="6165850"/>
            <a:ext cx="80645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ngsana New"/>
                <a:cs typeface="Angsana New"/>
              </a:rPr>
              <a:t>การประเมินภายนอกของ สมศ.</a:t>
            </a:r>
          </a:p>
        </p:txBody>
      </p:sp>
      <p:pic>
        <p:nvPicPr>
          <p:cNvPr id="47138" name="Picture 39" descr="XAAA478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10191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39" name="Picture 40" descr="XAAA478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76400"/>
            <a:ext cx="10191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0" name="Picture 41" descr="XAAA478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676400"/>
            <a:ext cx="10191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1" name="Picture 42" descr="XAAA478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676400"/>
            <a:ext cx="10191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2" name="Picture 43" descr="XAAA478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676400"/>
            <a:ext cx="10191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3" name="Picture 44" descr="XAAA478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676400"/>
            <a:ext cx="10191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4" name="Picture 45" descr="XAAA478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676400"/>
            <a:ext cx="10191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h-TH" sz="4400" b="1" dirty="0">
                <a:solidFill>
                  <a:schemeClr val="bg1"/>
                </a:solidFill>
              </a:rPr>
              <a:t>ระบบการประกันคุณภาพภายในสถานศึกษา</a:t>
            </a:r>
            <a:br>
              <a:rPr lang="th-TH" sz="4400" b="1" dirty="0">
                <a:solidFill>
                  <a:schemeClr val="bg1"/>
                </a:solidFill>
              </a:rPr>
            </a:br>
            <a:r>
              <a:rPr lang="th-TH" sz="3200" b="1" dirty="0">
                <a:solidFill>
                  <a:schemeClr val="bg1"/>
                </a:solidFill>
              </a:rPr>
              <a:t>ตามกฎกระทรวง ฯ ๒๕๕๓</a:t>
            </a:r>
            <a:endParaRPr lang="th-TH" sz="420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8" name="เครื่องหมายบั้ง 47"/>
          <p:cNvSpPr/>
          <p:nvPr/>
        </p:nvSpPr>
        <p:spPr>
          <a:xfrm rot="16200000">
            <a:off x="4085432" y="1791494"/>
            <a:ext cx="792162" cy="838835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533400" y="1803400"/>
            <a:ext cx="807085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5000"/>
              </a:spcBef>
              <a:tabLst>
                <a:tab pos="754063" algn="l"/>
              </a:tabLst>
              <a:defRPr/>
            </a:pPr>
            <a:r>
              <a:rPr lang="th-TH" sz="4800" b="1" dirty="0">
                <a:solidFill>
                  <a:schemeClr val="accent2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ให้สถานศึกษาดำเนินการแต่งตั้งคณะกรรมการประเมินคุณภาพภายในของสถานศึกษา ดำเนินการประเมินตามมาตรฐาน เกณฑ์ ประเด็นพิจารณา ที่กำหนดไว้ โดยมีสัดส่วนคณะกรรมการ ในรูปแบบไตรภาคี</a:t>
            </a:r>
            <a:endParaRPr lang="th-TH" sz="2000" b="1" dirty="0">
              <a:solidFill>
                <a:schemeClr val="accent2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79388" y="360363"/>
            <a:ext cx="8229600" cy="692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0" hangingPunct="0">
              <a:tabLst>
                <a:tab pos="754063" algn="l"/>
              </a:tabLst>
              <a:defRPr/>
            </a:pPr>
            <a:r>
              <a:rPr lang="th-TH" sz="54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6. การประเมินคุณภาพการศึกษา</a:t>
            </a:r>
          </a:p>
          <a:p>
            <a:pPr eaLnBrk="0" hangingPunct="0">
              <a:defRPr/>
            </a:pPr>
            <a:endParaRPr lang="th-TH" sz="4400" b="1" kern="0" dirty="0">
              <a:solidFill>
                <a:srgbClr val="92D050"/>
              </a:solidFill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sp>
        <p:nvSpPr>
          <p:cNvPr id="60420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1A9A8A7-BE15-431C-A5D9-344F976BF1A4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8080">
              <a:alpha val="54901"/>
            </a:srgbClr>
          </a:solidFill>
          <a:ln>
            <a:solidFill>
              <a:srgbClr val="800080"/>
            </a:solidFill>
          </a:ln>
        </p:spPr>
        <p:txBody>
          <a:bodyPr/>
          <a:lstStyle/>
          <a:p>
            <a:r>
              <a:rPr lang="th-TH" sz="4800" b="1" smtClean="0"/>
              <a:t>    คณะกรรมการฯ ประกอบด้วย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 		1. ผู้อำนวยการสถานศึกษา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 		2. ผู้แทนสำนัก/กองการศึกษา (ศึกษานิเทศก์ นักบริหารการศึกษา </a:t>
            </a:r>
            <a:r>
              <a:rPr lang="th-TH" sz="3600" b="1" dirty="0" smtClean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หรือ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ผู้รับผิดชอบที่เกี่ยวข้อง จำนวน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1</a:t>
            </a:r>
            <a:r>
              <a:rPr lang="th-TH" sz="3600" b="1" dirty="0" smtClean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-3 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คน)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 		3. </a:t>
            </a:r>
            <a:r>
              <a:rPr lang="th-TH" sz="3600" b="1" dirty="0" smtClean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ผู้ทรงคุณวุฒิในคณะกรรมการ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สถานศึกษาขั้นพื้นฐาน </a:t>
            </a:r>
            <a:r>
              <a:rPr lang="th-TH" sz="3600" b="1" dirty="0" smtClean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จำนวน 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1-2 </a:t>
            </a:r>
            <a:r>
              <a:rPr lang="th-TH" sz="3600" b="1" dirty="0" smtClean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คน</a:t>
            </a:r>
            <a:endParaRPr lang="th-TH" sz="3600" b="1" dirty="0">
              <a:solidFill>
                <a:schemeClr val="accent6">
                  <a:lumMod val="75000"/>
                </a:schemeClr>
              </a:solidFill>
              <a:cs typeface="TH SarabunPSK" pitchFamily="34" charset="-34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 		4. ครูในสถานศึกษา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 		5. </a:t>
            </a:r>
            <a:r>
              <a:rPr lang="th-TH" sz="3600" b="1" dirty="0" smtClean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รองผู้อำนวยการ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สถานศึกษา </a:t>
            </a:r>
            <a:r>
              <a:rPr lang="th-TH" sz="3600" b="1" dirty="0" smtClean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หรือผู้ทำหน้าที่แทน  ทำ</a:t>
            </a: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หน้าที่เป็น</a:t>
            </a:r>
            <a:r>
              <a:rPr lang="th-TH" sz="3600" b="1" dirty="0" smtClean="0">
                <a:solidFill>
                  <a:schemeClr val="accent6">
                    <a:lumMod val="75000"/>
                  </a:schemeClr>
                </a:solidFill>
                <a:cs typeface="TH SarabunPSK" pitchFamily="34" charset="-34"/>
              </a:rPr>
              <a:t>เลขานุการ</a:t>
            </a:r>
          </a:p>
        </p:txBody>
      </p:sp>
      <p:sp>
        <p:nvSpPr>
          <p:cNvPr id="61444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C0B7B78-91AA-4530-B5BF-FDADEF4BA429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/>
              <a:t>การดำเนินการประเมินของสถานศึกษา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57325"/>
            <a:ext cx="8281988" cy="4419600"/>
          </a:xfrm>
        </p:spPr>
        <p:txBody>
          <a:bodyPr/>
          <a:lstStyle/>
          <a:p>
            <a:pPr marL="609600" indent="-609600" algn="thaiDist">
              <a:buFontTx/>
              <a:buNone/>
              <a:defRPr/>
            </a:pPr>
            <a:r>
              <a:rPr lang="th-TH" sz="4000" b="1" dirty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</a:t>
            </a: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การ</a:t>
            </a:r>
            <a:r>
              <a:rPr lang="th-TH" sz="4000" b="1" dirty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ประเมินคุณภาพภายในสถานศึกษา  ให้</a:t>
            </a: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ดำเนินการ</a:t>
            </a:r>
          </a:p>
          <a:p>
            <a:pPr marL="609600" indent="-609600" algn="thaiDist">
              <a:buFontTx/>
              <a:buNone/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โดยมีวิธีการ</a:t>
            </a:r>
            <a:r>
              <a:rPr lang="th-TH" sz="4000" b="1" dirty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ที่หลากหลาย </a:t>
            </a: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มีขั้นตอน</a:t>
            </a:r>
            <a:r>
              <a:rPr lang="th-TH" sz="4000" b="1" dirty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การประเมิน </a:t>
            </a:r>
          </a:p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กำหนดแผนการดำเนินการประเมินคุณภาพภายในสถานศึกษา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จัดทำคู่มือ และแบบประเมินให้คณะกรรมการ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 ดำเนินการประชุมชี้แจงครู และผู้เกี่ยวข้องให้เข้าใจความจำเป็น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62468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4C010DC-CD8B-4DA8-8151-784A8AFCD24B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/>
              <a:t>การดำเนินการประเมินของสถานศึกษา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57325"/>
            <a:ext cx="8281988" cy="4419600"/>
          </a:xfrm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ดำเนินการประเมินตามแผน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ประมวลสรุปและวิเคราะห์ผลการประเมิน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จัดทำรายงานการประเมินตนเอง</a:t>
            </a:r>
            <a:endParaRPr lang="en-US" sz="40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0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ดำเนินการกรอกผลการประเมินลงในระบบสารสนเทศที่กรมส่งเสริมการปกครองท้องถิ่นกำหนด</a:t>
            </a:r>
            <a:endParaRPr lang="en-US" sz="4000" b="1" dirty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63492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D298434-0B34-4C23-866B-E7328413F38F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mtClean="0"/>
              <a:t>การดำเนินการประเมินขององค์กรปกครองส่วนท้องถิ่น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57325"/>
            <a:ext cx="8281988" cy="4419600"/>
          </a:xfrm>
        </p:spPr>
        <p:txBody>
          <a:bodyPr/>
          <a:lstStyle/>
          <a:p>
            <a:pPr>
              <a:defRPr/>
            </a:pPr>
            <a:r>
              <a:rPr lang="th-TH" sz="4400" b="1" dirty="0" smtClean="0">
                <a:solidFill>
                  <a:srgbClr val="990000"/>
                </a:solidFill>
                <a:cs typeface="TH SarabunPSK" pitchFamily="34" charset="-34"/>
              </a:rPr>
              <a:t>ศึกษา วิเคราะห์ วิจัย และเผยแพร่นวัตกรรม</a:t>
            </a:r>
            <a:r>
              <a:rPr lang="th-TH" sz="44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ที่เกี่ยวกับรูปแบบและเทคนิค วิธีการประกันคุณภาพภายในอย่างต่อเนื่อง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  <a:p>
            <a:pPr>
              <a:defRPr/>
            </a:pPr>
            <a:r>
              <a:rPr lang="th-TH" sz="44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ส่งเสริม  สนับสนุน ดำเนินงาน และ</a:t>
            </a:r>
            <a:r>
              <a:rPr lang="th-TH" sz="4400" b="1" dirty="0" smtClean="0">
                <a:solidFill>
                  <a:srgbClr val="990000"/>
                </a:solidFill>
                <a:cs typeface="TH SarabunPSK" pitchFamily="34" charset="-34"/>
              </a:rPr>
              <a:t>ร่วมพัฒนาระบบการประกันคุณภาพภายใน</a:t>
            </a:r>
            <a:r>
              <a:rPr lang="th-TH" sz="4400" b="1" dirty="0" smtClean="0">
                <a:solidFill>
                  <a:schemeClr val="accent2">
                    <a:lumMod val="50000"/>
                  </a:schemeClr>
                </a:solidFill>
                <a:cs typeface="TH SarabunPSK" pitchFamily="34" charset="-34"/>
              </a:rPr>
              <a:t>ของสถานศึกษาตามหลักเกณฑ์และแนวปฏิบัติที่เกี่ยวข้อง</a:t>
            </a:r>
            <a:endParaRPr lang="en-US" sz="4400" b="1" dirty="0" smtClean="0">
              <a:solidFill>
                <a:schemeClr val="accent2">
                  <a:lumMod val="50000"/>
                </a:schemeClr>
              </a:solidFill>
              <a:cs typeface="TH SarabunPSK" pitchFamily="34" charset="-34"/>
            </a:endParaRPr>
          </a:p>
        </p:txBody>
      </p:sp>
      <p:sp>
        <p:nvSpPr>
          <p:cNvPr id="64516" name="ตัวยึดวันที่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179C128-79CF-47C2-87A1-876314880759}" type="datetime7">
              <a:rPr lang="th-TH" sz="2400" smtClean="0">
                <a:solidFill>
                  <a:srgbClr val="990000"/>
                </a:solidFill>
              </a:rPr>
              <a:pPr/>
              <a:t>21/06/60 08:22:41 น.</a:t>
            </a:fld>
            <a:endParaRPr lang="th-TH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กำหนดเอง 1">
      <a:majorFont>
        <a:latin typeface="TH SarabunPSK"/>
        <a:ea typeface=""/>
        <a:cs typeface="Angsana New"/>
      </a:majorFont>
      <a:minorFont>
        <a:latin typeface="TH SarabunPSK"/>
        <a:ea typeface=""/>
        <a:cs typeface="Cordi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2433</TotalTime>
  <Words>1278</Words>
  <Application>Microsoft Office PowerPoint</Application>
  <PresentationFormat>นำเสนอทางหน้าจอ (4:3)</PresentationFormat>
  <Paragraphs>220</Paragraphs>
  <Slides>24</Slides>
  <Notes>18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24</vt:i4>
      </vt:variant>
    </vt:vector>
  </HeadingPairs>
  <TitlesOfParts>
    <vt:vector size="25" baseType="lpstr">
      <vt:lpstr>Radial</vt:lpstr>
      <vt:lpstr>ระบบการประเมินคุณภาพภายในสถานศึกษา </vt:lpstr>
      <vt:lpstr>แนวทางการประเมินคุณภาพการศึกษา</vt:lpstr>
      <vt:lpstr>ระดับปฐมวัย </vt:lpstr>
      <vt:lpstr>งานนำเสนอ PowerPoint</vt:lpstr>
      <vt:lpstr>งานนำเสนอ PowerPoint</vt:lpstr>
      <vt:lpstr>    คณะกรรมการฯ ประกอบด้วย</vt:lpstr>
      <vt:lpstr>การดำเนินการประเมินของสถานศึกษา</vt:lpstr>
      <vt:lpstr>การดำเนินการประเมินของสถานศึกษา</vt:lpstr>
      <vt:lpstr>การดำเนินการประเมินขององค์กรปกครองส่วนท้องถิ่น</vt:lpstr>
      <vt:lpstr>การดำเนินการประเมินขององค์กรปกครองส่วนท้องถิ่น</vt:lpstr>
      <vt:lpstr>การแต่งตั้งคณะกรรมการติดตามตรวจสอบคุณภาพการศึกษา </vt:lpstr>
      <vt:lpstr>การแต่งตั้งคณะกรรมการติดตามตรวจสอบคุณภาพการศึกษา </vt:lpstr>
      <vt:lpstr>หน้าที่ของคณะกรรมการดำเนินการ</vt:lpstr>
      <vt:lpstr>งานนำเสนอ PowerPoint</vt:lpstr>
      <vt:lpstr>วิธีการและเกณฑ์การประเมินคุณภาพภายใน</vt:lpstr>
      <vt:lpstr>การประเมินอิงเกณฑ์</vt:lpstr>
      <vt:lpstr>การประเมินอิงเกณฑ์</vt:lpstr>
      <vt:lpstr>การประเมินอิงเกณฑ์</vt:lpstr>
      <vt:lpstr>การประเมินอิงสถานศึกษา : วิธีพิจารณา</vt:lpstr>
      <vt:lpstr>การประเมินอิงสถานศึกษา : วิธีพิจารณา</vt:lpstr>
      <vt:lpstr>การประเมินอิงสถานศึกษา : วิธีพิจารณา</vt:lpstr>
      <vt:lpstr>การประเมินอิงสถานศึกษา : วิธีพิจารณา</vt:lpstr>
      <vt:lpstr>การประเมินอิงสถานศึกษา : ร่องรอยความตระหนัก</vt:lpstr>
      <vt:lpstr>การประเมินอิงสถานศึกษา : ร่องรอยความพยายาม</vt:lpstr>
    </vt:vector>
  </TitlesOfParts>
  <Company>nzn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การประเมินคุณภาพภายในสถานศึกษา</dc:title>
  <dc:creator>WincoolV5</dc:creator>
  <cp:lastModifiedBy>Corporate Edition</cp:lastModifiedBy>
  <cp:revision>157</cp:revision>
  <dcterms:created xsi:type="dcterms:W3CDTF">2009-04-26T15:09:13Z</dcterms:created>
  <dcterms:modified xsi:type="dcterms:W3CDTF">2017-06-21T01:22:52Z</dcterms:modified>
</cp:coreProperties>
</file>