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30" r:id="rId4"/>
    <p:sldId id="259" r:id="rId5"/>
    <p:sldId id="257" r:id="rId6"/>
    <p:sldId id="282" r:id="rId7"/>
    <p:sldId id="262" r:id="rId8"/>
    <p:sldId id="260" r:id="rId9"/>
    <p:sldId id="264" r:id="rId10"/>
    <p:sldId id="265" r:id="rId11"/>
    <p:sldId id="337" r:id="rId12"/>
    <p:sldId id="338" r:id="rId13"/>
    <p:sldId id="339" r:id="rId14"/>
    <p:sldId id="340" r:id="rId15"/>
    <p:sldId id="336" r:id="rId16"/>
    <p:sldId id="332" r:id="rId17"/>
    <p:sldId id="333" r:id="rId18"/>
    <p:sldId id="334" r:id="rId19"/>
    <p:sldId id="335" r:id="rId20"/>
    <p:sldId id="263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80" r:id="rId34"/>
    <p:sldId id="279" r:id="rId35"/>
    <p:sldId id="281" r:id="rId36"/>
    <p:sldId id="306" r:id="rId37"/>
    <p:sldId id="307" r:id="rId38"/>
    <p:sldId id="308" r:id="rId39"/>
    <p:sldId id="309" r:id="rId40"/>
    <p:sldId id="283" r:id="rId41"/>
    <p:sldId id="284" r:id="rId42"/>
    <p:sldId id="286" r:id="rId43"/>
    <p:sldId id="285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7" r:id="rId53"/>
    <p:sldId id="299" r:id="rId54"/>
    <p:sldId id="301" r:id="rId55"/>
    <p:sldId id="300" r:id="rId56"/>
    <p:sldId id="302" r:id="rId57"/>
    <p:sldId id="304" r:id="rId58"/>
    <p:sldId id="303" r:id="rId59"/>
    <p:sldId id="305" r:id="rId60"/>
    <p:sldId id="331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0000CC"/>
    <a:srgbClr val="CCFF99"/>
    <a:srgbClr val="FFFFCC"/>
    <a:srgbClr val="C9D997"/>
    <a:srgbClr val="CCFFCC"/>
    <a:srgbClr val="FFFF99"/>
    <a:srgbClr val="FFCCFF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5523" autoAdjust="0"/>
    <p:restoredTop sz="89784" autoAdjust="0"/>
  </p:normalViewPr>
  <p:slideViewPr>
    <p:cSldViewPr>
      <p:cViewPr varScale="1">
        <p:scale>
          <a:sx n="82" d="100"/>
          <a:sy n="82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7F0E-6B19-4D15-8329-DC0CA35489B6}" type="datetimeFigureOut">
              <a:rPr lang="th-TH" smtClean="0"/>
              <a:pPr/>
              <a:t>27/01/63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133-876F-4E16-B292-8BF4395E1A8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558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7F0E-6B19-4D15-8329-DC0CA35489B6}" type="datetimeFigureOut">
              <a:rPr lang="th-TH" smtClean="0"/>
              <a:pPr/>
              <a:t>27/01/63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133-876F-4E16-B292-8BF4395E1A8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2332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7F0E-6B19-4D15-8329-DC0CA35489B6}" type="datetimeFigureOut">
              <a:rPr lang="th-TH" smtClean="0"/>
              <a:pPr/>
              <a:t>27/01/63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133-876F-4E16-B292-8BF4395E1A8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313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7F0E-6B19-4D15-8329-DC0CA35489B6}" type="datetimeFigureOut">
              <a:rPr lang="th-TH" smtClean="0"/>
              <a:pPr/>
              <a:t>27/01/63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133-876F-4E16-B292-8BF4395E1A8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5202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7F0E-6B19-4D15-8329-DC0CA35489B6}" type="datetimeFigureOut">
              <a:rPr lang="th-TH" smtClean="0"/>
              <a:pPr/>
              <a:t>27/01/63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133-876F-4E16-B292-8BF4395E1A8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9712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7F0E-6B19-4D15-8329-DC0CA35489B6}" type="datetimeFigureOut">
              <a:rPr lang="th-TH" smtClean="0"/>
              <a:pPr/>
              <a:t>27/01/63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133-876F-4E16-B292-8BF4395E1A8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8816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7F0E-6B19-4D15-8329-DC0CA35489B6}" type="datetimeFigureOut">
              <a:rPr lang="th-TH" smtClean="0"/>
              <a:pPr/>
              <a:t>27/01/63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133-876F-4E16-B292-8BF4395E1A8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5629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7F0E-6B19-4D15-8329-DC0CA35489B6}" type="datetimeFigureOut">
              <a:rPr lang="th-TH" smtClean="0"/>
              <a:pPr/>
              <a:t>27/01/63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133-876F-4E16-B292-8BF4395E1A8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8875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7F0E-6B19-4D15-8329-DC0CA35489B6}" type="datetimeFigureOut">
              <a:rPr lang="th-TH" smtClean="0"/>
              <a:pPr/>
              <a:t>27/01/63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133-876F-4E16-B292-8BF4395E1A8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505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7F0E-6B19-4D15-8329-DC0CA35489B6}" type="datetimeFigureOut">
              <a:rPr lang="th-TH" smtClean="0"/>
              <a:pPr/>
              <a:t>27/01/63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133-876F-4E16-B292-8BF4395E1A8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090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7F0E-6B19-4D15-8329-DC0CA35489B6}" type="datetimeFigureOut">
              <a:rPr lang="th-TH" smtClean="0"/>
              <a:pPr/>
              <a:t>27/01/63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133-876F-4E16-B292-8BF4395E1A8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4393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17F0E-6B19-4D15-8329-DC0CA35489B6}" type="datetimeFigureOut">
              <a:rPr lang="th-TH" smtClean="0"/>
              <a:pPr/>
              <a:t>27/01/63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C5133-876F-4E16-B292-8BF4395E1A8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019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568952" cy="2232248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การประเมินศูนย์การเรียนรู้</a:t>
            </a:r>
            <a:br>
              <a:rPr lang="th-TH" sz="6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ตามหลักปรัชญาของเศรษฐกิจพอเพียง ด้านการศึกษา</a:t>
            </a:r>
            <a:r>
              <a:rPr lang="th-TH" sz="80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8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6000" b="1" dirty="0" err="1" smtClean="0">
                <a:latin typeface="TH SarabunIT๙" pitchFamily="34" charset="-34"/>
                <a:cs typeface="TH SarabunIT๙" pitchFamily="34" charset="-34"/>
              </a:rPr>
              <a:t>ศรร</a:t>
            </a: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.)</a:t>
            </a:r>
            <a:endParaRPr lang="th-TH" sz="6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4725144"/>
            <a:ext cx="8208912" cy="1368152"/>
          </a:xfrm>
        </p:spPr>
        <p:txBody>
          <a:bodyPr>
            <a:normAutofit fontScale="62500" lnSpcReduction="20000"/>
          </a:bodyPr>
          <a:lstStyle/>
          <a:p>
            <a:r>
              <a:rPr lang="th-TH" sz="6600" b="1" dirty="0" smtClean="0">
                <a:solidFill>
                  <a:srgbClr val="336600"/>
                </a:solidFill>
                <a:latin typeface="TH SarabunIT๙" pitchFamily="34" charset="-34"/>
                <a:cs typeface="TH SarabunIT๙" pitchFamily="34" charset="-34"/>
              </a:rPr>
              <a:t>15 มีนาคม 2562</a:t>
            </a:r>
          </a:p>
          <a:p>
            <a:r>
              <a:rPr lang="th-TH" sz="6600" b="1" dirty="0" smtClean="0">
                <a:solidFill>
                  <a:srgbClr val="336600"/>
                </a:solidFill>
                <a:latin typeface="TH SarabunIT๙" pitchFamily="34" charset="-34"/>
                <a:cs typeface="TH SarabunIT๙" pitchFamily="34" charset="-34"/>
              </a:rPr>
              <a:t>ณ ห้องประชุม สำนักงานศึกษาธิการจังหวัดเพชรบูรณ์ </a:t>
            </a:r>
            <a:endParaRPr lang="th-TH" sz="6600" b="1" dirty="0">
              <a:solidFill>
                <a:srgbClr val="3366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130518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104135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43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352928" cy="743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h-TH" sz="8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ด้านความสัมพันธ์กับหน่วยงานภายนอก</a:t>
            </a:r>
            <a:br>
              <a:rPr lang="th-TH" sz="8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sz="6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874722" cy="13681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 ตัวบ่งชี้</a:t>
            </a:r>
          </a:p>
          <a:p>
            <a:pPr algn="l">
              <a:lnSpc>
                <a:spcPct val="80000"/>
              </a:lnSpc>
            </a:pP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๓</a:t>
            </a:r>
            <a:r>
              <a:rPr lang="en-US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๑ ความสัมพันธ์กับสถานศึกษา</a:t>
            </a: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อื่น</a:t>
            </a:r>
          </a:p>
          <a:p>
            <a:pPr algn="l">
              <a:lnSpc>
                <a:spcPct val="80000"/>
              </a:lnSpc>
            </a:pP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   ใน</a:t>
            </a: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การขยายผลการ</a:t>
            </a: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ขับเคลื่อน </a:t>
            </a:r>
            <a:r>
              <a:rPr lang="th-TH" sz="6000" b="1" dirty="0" err="1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ปศพพ</a:t>
            </a:r>
            <a:r>
              <a:rPr lang="en-US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๓</a:t>
            </a:r>
            <a:r>
              <a:rPr lang="en-US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๒ ความสัมพันธ์กับหน่วยงานที่</a:t>
            </a: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สังกัด</a:t>
            </a:r>
          </a:p>
          <a:p>
            <a:pPr algn="l">
              <a:lnSpc>
                <a:spcPct val="80000"/>
              </a:lnSpc>
            </a:pP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   และ</a:t>
            </a:r>
            <a:r>
              <a:rPr lang="en-US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หรือหน่วยงานภายนอก </a:t>
            </a:r>
            <a:endParaRPr lang="th-TH" sz="60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28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241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แบบประเมินโรงเรียนศูนย์การเรียนรู้ตามหลักปรัชญาของเศรษฐกิจพอเพียง ด้าน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การศึกษา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> 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6875172"/>
              </p:ext>
            </p:extLst>
          </p:nvPr>
        </p:nvGraphicFramePr>
        <p:xfrm>
          <a:off x="107504" y="1171934"/>
          <a:ext cx="8928991" cy="53340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143195"/>
                <a:gridCol w="1009364"/>
                <a:gridCol w="776432"/>
              </a:tblGrid>
              <a:tr h="3182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ด้าน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/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ตัวบ่งชี้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คะแนนประเมิน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82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เต็ม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ที่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ได้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3182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rgbClr val="0000CC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 </a:t>
                      </a:r>
                      <a:r>
                        <a:rPr lang="th-TH" sz="2500" b="1" dirty="0">
                          <a:solidFill>
                            <a:srgbClr val="0000CC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บุคลากร 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    </a:t>
                      </a:r>
                      <a:r>
                        <a:rPr lang="th-TH" sz="2500" b="1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       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คะแนนรวม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(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คะแนนเฉลี่ยรายด้าน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) 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๓๕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(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๕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)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</a:tr>
              <a:tr h="318203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 ผู้บริหาร 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๑๐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318203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๒ ครู 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๑๐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318203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๓ นักเรียน 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๑๐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318203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๔ คณะกรรมการสถานศึกษา 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๕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3182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rgbClr val="0000CC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๒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 </a:t>
                      </a:r>
                      <a:r>
                        <a:rPr lang="th-TH" sz="2500" b="1" dirty="0">
                          <a:solidFill>
                            <a:srgbClr val="0000CC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การจัดการสภาพแวดล้อมทางกายภาพ  </a:t>
                      </a:r>
                      <a:r>
                        <a:rPr lang="th-TH" sz="2500" b="1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คะแนน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รวม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(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คะแนนเฉลี่ยรายด้าน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) 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๑๐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(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๕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)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</a:tr>
              <a:tr h="318203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th-TH" sz="25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๒</a:t>
                      </a:r>
                      <a:r>
                        <a:rPr lang="en-US" sz="25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25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 อาคาร สถานที่และสิ่งแวดล้อม </a:t>
                      </a:r>
                      <a:endParaRPr lang="en-US" sz="2500" b="1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๕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318203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th-TH" sz="25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๒</a:t>
                      </a:r>
                      <a:r>
                        <a:rPr lang="en-US" sz="25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25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๒ ฐานการเรียนรู้ ปศพพ</a:t>
                      </a:r>
                      <a:r>
                        <a:rPr lang="en-US" sz="25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 </a:t>
                      </a:r>
                      <a:r>
                        <a:rPr lang="th-TH" sz="25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และ</a:t>
                      </a:r>
                      <a:r>
                        <a:rPr lang="en-US" sz="25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/</a:t>
                      </a:r>
                      <a:r>
                        <a:rPr lang="th-TH" sz="25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หรือกิจกรรมการเรียนรู้ ปศพพ</a:t>
                      </a:r>
                      <a:r>
                        <a:rPr lang="en-US" sz="25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 </a:t>
                      </a:r>
                      <a:endParaRPr lang="en-US" sz="2500" b="1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๕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3182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rgbClr val="0000CC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๓</a:t>
                      </a:r>
                      <a:r>
                        <a:rPr lang="en-US" sz="2500" b="1" dirty="0">
                          <a:solidFill>
                            <a:srgbClr val="0000CC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 </a:t>
                      </a:r>
                      <a:r>
                        <a:rPr lang="th-TH" sz="2500" b="1" dirty="0">
                          <a:solidFill>
                            <a:srgbClr val="0000CC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ความสัมพันธ์กับหน่วยงานภายนอก    </a:t>
                      </a:r>
                      <a:r>
                        <a:rPr lang="th-TH" sz="2500" b="1" dirty="0" smtClean="0">
                          <a:solidFill>
                            <a:srgbClr val="0000CC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  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คะแนนรวม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(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คะแนนเฉลี่ยรายด้าน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) 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๑๐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(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๕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)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</a:tr>
              <a:tr h="318203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๓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๑ ความสัมพันธ์กับสถานศึกษาอื่นในการขยายผลการขับเคลื่อน </a:t>
                      </a:r>
                      <a:r>
                        <a:rPr lang="th-TH" sz="25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 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๕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318203">
                <a:tc>
                  <a:txBody>
                    <a:bodyPr/>
                    <a:lstStyle/>
                    <a:p>
                      <a:pPr marL="450215" indent="-269875" algn="l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๓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๒ ความสัมพันธ์กับหน่วยงานที่สังกัดและ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/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หรือหน่วยงานภายนอก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(</a:t>
                      </a: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ภาครัฐ ภาคเอกชน และชุมชน</a:t>
                      </a: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) 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๕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96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คณะกรรมการประเมิน </a:t>
            </a:r>
            <a:r>
              <a:rPr lang="th-TH" sz="6600" b="1" dirty="0" err="1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ศรร</a:t>
            </a:r>
            <a:r>
              <a:rPr lang="th-TH" sz="66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endParaRPr lang="th-TH" sz="66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ศึกษาธิการภาค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เป็นผู้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มีอำนาจ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สรรหาและแต่งตั้งคณะกรรมการ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ประเมิน </a:t>
            </a:r>
            <a:r>
              <a:rPr lang="th-TH" sz="4000" dirty="0" err="1" smtClean="0">
                <a:latin typeface="TH SarabunIT๙" pitchFamily="34" charset="-34"/>
                <a:cs typeface="TH SarabunIT๙" pitchFamily="34" charset="-34"/>
              </a:rPr>
              <a:t>ศรร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. ดังนี้ </a:t>
            </a:r>
            <a:endParaRPr lang="en-US" sz="40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จำนวน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คณะกรรมการประเมิน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แห่ง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ละ</a:t>
            </a:r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 5 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คน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ทั้งนี้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ไม่นับรวม ผู้ร่วมคณะเดินทาง ผู้ติดตาม ฯลฯ </a:t>
            </a:r>
            <a:endParaRPr lang="en-US" sz="40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องค์ประกอบ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ของคณะกรรมการประเมิน </a:t>
            </a:r>
            <a:r>
              <a:rPr lang="th-TH" sz="4000" b="1" dirty="0" err="1">
                <a:latin typeface="TH SarabunIT๙" pitchFamily="34" charset="-34"/>
                <a:cs typeface="TH SarabunIT๙" pitchFamily="34" charset="-34"/>
              </a:rPr>
              <a:t>ศรร</a:t>
            </a:r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ต้องเป็นไปตาม</a:t>
            </a:r>
            <a:r>
              <a:rPr lang="th-TH" sz="4000" u="sng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เกณฑ์คุณสมบัติ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และ </a:t>
            </a:r>
            <a:r>
              <a:rPr lang="th-TH" sz="4000" u="sng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เกณฑ์สังกัด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ที่กำหนด </a:t>
            </a:r>
            <a:endParaRPr lang="en-US" sz="4000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endParaRPr lang="th-TH" sz="4000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5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h-TH" sz="66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องค์ประกอบคณะกรรมการประเมิน </a:t>
            </a:r>
            <a:r>
              <a:rPr lang="th-TH" sz="6600" b="1" dirty="0" err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ศรร</a:t>
            </a:r>
            <a:r>
              <a:rPr lang="en-US" sz="66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endParaRPr lang="th-TH" sz="66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4000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endParaRPr lang="th-TH" sz="4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7202" y="1340768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1.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ผู้ทรงคุณวุฒิ ทำหน้าที่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ประธาน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รองประธาน 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     (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ต้องผ่านการอบรม และได้รับการประกาศแต่งตั้งโดย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.) </a:t>
            </a:r>
          </a:p>
          <a:p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2.– 3.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ผู้แทนจาก </a:t>
            </a:r>
            <a:r>
              <a:rPr lang="th-TH" sz="3600" b="1" dirty="0" err="1"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. / </a:t>
            </a:r>
            <a:r>
              <a:rPr lang="th-TH" sz="3600" b="1" dirty="0" err="1">
                <a:latin typeface="TH SarabunIT๙" pitchFamily="34" charset="-34"/>
                <a:cs typeface="TH SarabunIT๙" pitchFamily="34" charset="-34"/>
              </a:rPr>
              <a:t>ศธภ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. / </a:t>
            </a:r>
            <a:r>
              <a:rPr lang="th-TH" sz="3600" b="1" dirty="0" err="1">
                <a:latin typeface="TH SarabunIT๙" pitchFamily="34" charset="-34"/>
                <a:cs typeface="TH SarabunIT๙" pitchFamily="34" charset="-34"/>
              </a:rPr>
              <a:t>ศธจ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. 2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คน </a:t>
            </a:r>
          </a:p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      ทำหน้าที่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ประธาน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รองประธาน และเลขานุการ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36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        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อย่างน้อย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 1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คน ต้องผ่านการอบรม และได้รับการ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ประกาศ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      แต่งตั้ง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โดย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ศธ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.) </a:t>
            </a:r>
          </a:p>
          <a:p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4.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ผู้แทนจากต้นสังกัด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ของสถานศึกษาที่รับการประเมิน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5.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ผู้บริหารสถานศึกษา </a:t>
            </a:r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ศรร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</a:p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ในวันที่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ศรร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นั้น ได้รับการประเมินเป็นศูนย์การเรียนรู้ฯ</a:t>
            </a:r>
          </a:p>
        </p:txBody>
      </p:sp>
    </p:spTree>
    <p:extLst>
      <p:ext uri="{BB962C8B-B14F-4D97-AF65-F5344CB8AC3E}">
        <p14:creationId xmlns:p14="http://schemas.microsoft.com/office/powerpoint/2010/main" xmlns="" val="40853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445624" cy="164705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ปรัชญาของเศรษฐกิจ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พอเพียง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          เศรษฐกิจพอเพียง 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เป็นปรัชญาชี้ถึงแนวการดำรงอยู่และปฏิบัติตนของประชาชนในทุกระดับ ตั้งแต่ระดับครอบครัว ระดับชุมชน จนถึงระดับรัฐ ทั้งในการพัฒนาและบริหารประเทศให้ดำเนินไปในทางสายกลาง โดยเฉพาะการพัฒนาเศรษฐกิจ เพื่อให้ก้าวทันต่อโลกยุคโลกา</a:t>
            </a:r>
            <a:r>
              <a:rPr lang="th-TH" sz="3200" dirty="0" err="1">
                <a:latin typeface="TH SarabunIT๙" pitchFamily="34" charset="-34"/>
                <a:cs typeface="TH SarabunIT๙" pitchFamily="34" charset="-34"/>
              </a:rPr>
              <a:t>ภิวัตน์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 ความพอเพียง หมายถึง ความพอประมาณ ความมีเหตุผล รวมถึงความจำเป็นที่จะต้องมีระบบภูมิคุ้มกันในตัวที่ดีพอสมควร ต่อการกระทบใดๆ อันเกิดจากการเปลี่ยนแปลงทั้งภายในภายนอก ทั้งนี้ จะต้องอาศัยความรอบรู้ ความรอบคอบ และความระมัดระวังอย่างยิ่งในการนำวิชาการต่างๆ มาใช้ในการวางแผนและการดำเนินการ ทุกขั้นตอน และขณะเดียวกัน จะต้องเสริมสร้างพื้นฐานจิตใจของคนในชาติ โดยเฉพาะเจ้าหน้าที่ของรัฐ นักทฤษฎี และนักธุรกิจในทุกระดับ ให้มีสำนึกในคุณธรรม ความซื่อสัตย์สุจริต และให้มีความรอบรู้ที่เหมาะสม ดำเนินชีวิตด้วยความอดทน ความเพียร มีสติ ปัญญา และความรอบคอบ เพื่อให้สมดุลและพร้อมต่อการรองรับการเปลี่ยนแปลงอย่างรวดเร็วและกว้างขวาง ทั้งด้านวัตถุ สังคม สิ่งแวดล้อม และวัฒนธรรมจากโลกภายนอกได้เป็นอย่างดี </a:t>
            </a:r>
          </a:p>
        </p:txBody>
      </p:sp>
    </p:spTree>
    <p:extLst>
      <p:ext uri="{BB962C8B-B14F-4D97-AF65-F5344CB8AC3E}">
        <p14:creationId xmlns:p14="http://schemas.microsoft.com/office/powerpoint/2010/main" xmlns="" val="22962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fficiency-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" y="0"/>
            <a:ext cx="9140974" cy="70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13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6" t="21195" r="8196" b="5201"/>
          <a:stretch/>
        </p:blipFill>
        <p:spPr bwMode="auto">
          <a:xfrm>
            <a:off x="-1291" y="0"/>
            <a:ext cx="910979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18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1772816"/>
            <a:ext cx="8856984" cy="1143000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วิเคราะห์ความสอดคล้องกับหลักปรัชญาของเศรษฐกิจพอเพียง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36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๒ เงื่อนไข ๓ หลักการ ๔ มิติ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2984" y="3789040"/>
            <a:ext cx="5328592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6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การถอดบทเรียน</a:t>
            </a:r>
          </a:p>
          <a:p>
            <a:pPr marL="0" indent="0" algn="ctr">
              <a:buNone/>
            </a:pPr>
            <a:r>
              <a:rPr lang="th-TH" sz="6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2-3-4</a:t>
            </a:r>
            <a:endParaRPr lang="th-TH" sz="60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5122" name="Picture 2" descr="à¸à¸¥à¸à¸²à¸£à¸à¹à¸à¸«à¸²à¸£à¸¹à¸à¸ à¸²à¸à¸ªà¸³à¸«à¸£à¸±à¸ à¸«à¸±à¸§à¹à¸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10034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90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80528" y="836712"/>
            <a:ext cx="5256584" cy="1143000"/>
          </a:xfrm>
        </p:spPr>
        <p:txBody>
          <a:bodyPr>
            <a:normAutofit fontScale="90000"/>
          </a:bodyPr>
          <a:lstStyle/>
          <a:p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กระบวนการวางแผน/ตัดสินใจ</a:t>
            </a:r>
            <a:br>
              <a:rPr lang="th-TH" sz="4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(3 หลักการ)</a:t>
            </a:r>
            <a:endParaRPr lang="th-TH" sz="48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499992" y="836712"/>
            <a:ext cx="4546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ผลที่เกิด</a:t>
            </a:r>
          </a:p>
          <a:p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(สมดุล 4 มิติ)</a:t>
            </a:r>
            <a:endParaRPr lang="th-TH" sz="6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94147"/>
            <a:ext cx="3600399" cy="830997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ความมีเหตุผล</a:t>
            </a:r>
            <a:endParaRPr lang="th-TH" sz="48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14" y="2279938"/>
            <a:ext cx="3577614" cy="830997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TH SarabunIT๙" pitchFamily="34" charset="-34"/>
                <a:cs typeface="TH SarabunIT๙" pitchFamily="34" charset="-34"/>
              </a:rPr>
              <a:t>ความพอประมาณ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313" y="5406315"/>
            <a:ext cx="3577615" cy="830997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มีภูมิคุ้มกันในตัวที่ดี</a:t>
            </a:r>
            <a:endParaRPr lang="th-TH" sz="48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241219"/>
            <a:ext cx="3577614" cy="83099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วัตถุ</a:t>
            </a:r>
            <a:endParaRPr lang="th-TH" sz="48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3284984"/>
            <a:ext cx="3577614" cy="83099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สังคม</a:t>
            </a:r>
            <a:endParaRPr lang="th-TH" sz="48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4326195"/>
            <a:ext cx="3577614" cy="83099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สิ่งแวดล้อม</a:t>
            </a:r>
            <a:endParaRPr lang="th-TH" sz="48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5373216"/>
            <a:ext cx="3577614" cy="83099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วัฒนธรรม</a:t>
            </a:r>
            <a:endParaRPr lang="th-TH" sz="48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วงเล็บปีกกาขวา 13"/>
          <p:cNvSpPr/>
          <p:nvPr/>
        </p:nvSpPr>
        <p:spPr>
          <a:xfrm>
            <a:off x="3995936" y="2279938"/>
            <a:ext cx="648072" cy="3957374"/>
          </a:xfrm>
          <a:prstGeom prst="rightBrace">
            <a:avLst>
              <a:gd name="adj1" fmla="val 8333"/>
              <a:gd name="adj2" fmla="val 4861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521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3" t="29183" r="72534" b="23086"/>
          <a:stretch/>
        </p:blipFill>
        <p:spPr bwMode="auto">
          <a:xfrm>
            <a:off x="1835695" y="28533"/>
            <a:ext cx="5359109" cy="66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68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568952" cy="2232248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การประเมินศูนย์การเรียนรู้</a:t>
            </a:r>
            <a:br>
              <a:rPr lang="th-TH" sz="6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ตามหลักปรัชญาของเศรษฐกิจพอเพียง ด้านการศึกษา</a:t>
            </a:r>
            <a:r>
              <a:rPr lang="th-TH" sz="80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8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6000" b="1" dirty="0" err="1" smtClean="0">
                <a:latin typeface="TH SarabunIT๙" pitchFamily="34" charset="-34"/>
                <a:cs typeface="TH SarabunIT๙" pitchFamily="34" charset="-34"/>
              </a:rPr>
              <a:t>ศรร</a:t>
            </a: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.)</a:t>
            </a:r>
            <a:endParaRPr lang="th-TH" sz="60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130518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104135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323528" y="5013176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sz="4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ดร.</a:t>
            </a:r>
            <a:r>
              <a:rPr lang="th-TH" sz="4400" b="1" dirty="0" err="1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ปัญญ์</a:t>
            </a:r>
            <a:r>
              <a:rPr lang="th-TH" sz="4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ประคอง สาธรรม</a:t>
            </a:r>
          </a:p>
          <a:p>
            <a:pPr algn="r"/>
            <a:r>
              <a:rPr lang="th-TH" sz="4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ศึกษานิเทศก์เชี่ยวชาญ </a:t>
            </a:r>
            <a:r>
              <a:rPr lang="th-TH" sz="4400" b="1" dirty="0" err="1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ศธจ</a:t>
            </a:r>
            <a:r>
              <a:rPr lang="th-TH" sz="4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.เพชรบูรณ์ </a:t>
            </a:r>
            <a:endParaRPr lang="th-TH" sz="4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0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-180528" y="548680"/>
            <a:ext cx="8208912" cy="11521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h-TH" sz="8000" b="1" dirty="0" smtClean="0">
                <a:latin typeface="TH SarabunIT๙" pitchFamily="34" charset="-34"/>
                <a:cs typeface="TH SarabunIT๙" pitchFamily="34" charset="-34"/>
              </a:rPr>
              <a:t>ระดับคุณภาพการประเมิน</a:t>
            </a:r>
            <a:r>
              <a:rPr lang="th-TH" sz="66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66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6600" b="1" dirty="0" smtClean="0">
                <a:latin typeface="TH SarabunIT๙" pitchFamily="34" charset="-34"/>
                <a:cs typeface="TH SarabunIT๙" pitchFamily="34" charset="-34"/>
              </a:rPr>
              <a:t>1. ด้าน บุคลากร</a:t>
            </a:r>
            <a:endParaRPr lang="th-TH" sz="66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3672408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1.1 ผู้บริหาร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0275568"/>
              </p:ext>
            </p:extLst>
          </p:nvPr>
        </p:nvGraphicFramePr>
        <p:xfrm>
          <a:off x="103448" y="2852936"/>
          <a:ext cx="8950785" cy="384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5165"/>
                <a:gridCol w="5005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1</a:t>
                      </a:r>
                    </a:p>
                    <a:p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มี</a:t>
                      </a:r>
                      <a:r>
                        <a:rPr lang="th-TH" sz="4000" b="1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ความรู้ความเข้าใจ</a:t>
                      </a:r>
                    </a:p>
                    <a:p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ในหลักปรัชญาของเศรษฐกิจพอเพียง(</a:t>
                      </a:r>
                      <a:r>
                        <a:rPr lang="th-TH" sz="4000" b="1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ปศพพ</a:t>
                      </a:r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.)อย่างถูกต้อง</a:t>
                      </a:r>
                      <a:endParaRPr lang="th-TH" sz="40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การเป็นวิทยากร</a:t>
                      </a:r>
                    </a:p>
                    <a:p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การเข้ารับการอบรม/ศึกษาดูงาน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การเป็นคณะทำงาน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การถอดบทเรียน 2-3-4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29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059832" y="116632"/>
            <a:ext cx="3672408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1.1 ผู้บริหาร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7766939"/>
              </p:ext>
            </p:extLst>
          </p:nvPr>
        </p:nvGraphicFramePr>
        <p:xfrm>
          <a:off x="398849" y="1052736"/>
          <a:ext cx="8655385" cy="5425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1183"/>
                <a:gridCol w="41942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2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2</a:t>
                      </a:r>
                    </a:p>
                    <a:p>
                      <a:r>
                        <a:rPr lang="th-TH" sz="4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ตามระดับ ๑ และ </a:t>
                      </a:r>
                      <a:endParaRPr lang="en-US" sz="4200" b="1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4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2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ปฏิบัติตน</a:t>
                      </a:r>
                      <a:r>
                        <a:rPr lang="th-TH" sz="4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 </a:t>
                      </a:r>
                      <a:r>
                        <a:rPr lang="th-TH" sz="42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th-TH" sz="4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และ</a:t>
                      </a:r>
                      <a:endParaRPr lang="en-US" sz="4200" b="1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4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นำ </a:t>
                      </a:r>
                      <a:r>
                        <a:rPr lang="th-TH" sz="42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มาใช้ในการ</a:t>
                      </a:r>
                      <a:r>
                        <a:rPr lang="th-TH" sz="42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บริหารจัดการสถานศึกษา</a:t>
                      </a:r>
                      <a:r>
                        <a:rPr lang="th-TH" sz="2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th-TH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th-TH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การดำรงชีวิต (2 เงื่อนไข 3 หลักการ)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การบริหาร </a:t>
                      </a:r>
                      <a:r>
                        <a:rPr lang="th-TH" sz="4000" b="1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รร</a:t>
                      </a:r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. (4 งาน)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1. วิชาการ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2. งบประมาณ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3.</a:t>
                      </a:r>
                      <a:r>
                        <a:rPr lang="th-TH" sz="4000" b="1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งานบุคคล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b="1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4. งานทั่วไป</a:t>
                      </a:r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74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915816" y="44624"/>
            <a:ext cx="3672408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1.1 ผู้บริหาร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5432152"/>
              </p:ext>
            </p:extLst>
          </p:nvPr>
        </p:nvGraphicFramePr>
        <p:xfrm>
          <a:off x="107505" y="1052736"/>
          <a:ext cx="8856984" cy="5699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84820"/>
                <a:gridCol w="3872164"/>
              </a:tblGrid>
              <a:tr h="667964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458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2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3</a:t>
                      </a:r>
                      <a:endParaRPr lang="en-US" sz="42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๒ และ </a:t>
                      </a:r>
                      <a:endParaRPr lang="en-US" sz="4000" b="1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สามารถ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ถ่ายทอดประสบการณ์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การนำ </a:t>
                      </a:r>
                      <a:r>
                        <a:rPr lang="th-TH" sz="4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มาใช้ในสถานศึกษา และ </a:t>
                      </a:r>
                      <a:endParaRPr lang="en-US" sz="4000" b="1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endParaRPr lang="th-TH" sz="4000" b="1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มุ่งมั่น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ในการขับเคลื่อน </a:t>
                      </a:r>
                      <a:r>
                        <a:rPr lang="th-TH" sz="4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ในสถานศึกษา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การพัฒนาครู</a:t>
                      </a:r>
                    </a:p>
                    <a:p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การแบ่งปันประสบการณ์</a:t>
                      </a:r>
                    </a:p>
                    <a:p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(ครู ผู้บริหาร บุคลากรผู้ปกครอง ฯลฯ)</a:t>
                      </a:r>
                    </a:p>
                    <a:p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- ตั้งใจแน่วแน่ ลงมือทำ การพัฒนาอย่างต่อเนื่อง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22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915816" y="260648"/>
            <a:ext cx="3672408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1.1 ผู้บริหาร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1575702"/>
              </p:ext>
            </p:extLst>
          </p:nvPr>
        </p:nvGraphicFramePr>
        <p:xfrm>
          <a:off x="398849" y="1268760"/>
          <a:ext cx="8316307" cy="463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2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4</a:t>
                      </a:r>
                      <a:endParaRPr lang="en-US" sz="42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๓ และ </a:t>
                      </a:r>
                      <a:endParaRPr lang="en-US" sz="4200" b="1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2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ขยายผล</a:t>
                      </a:r>
                      <a:r>
                        <a:rPr lang="th-TH" sz="4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การขับเคลื่อน </a:t>
                      </a:r>
                      <a:r>
                        <a:rPr lang="th-TH" sz="42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2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สู่ภายนอก</a:t>
                      </a:r>
                      <a:r>
                        <a:rPr lang="th-TH" sz="4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สถานศึกษา เช่น ชุมชน สถานศึกษาอื่น ฯลฯ</a:t>
                      </a:r>
                      <a:endParaRPr lang="th-TH" sz="4200" b="1" i="0" u="none" strike="noStrike" kern="1200" baseline="0" dirty="0" smtClean="0">
                        <a:solidFill>
                          <a:schemeClr val="dk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กิจกรรมสู่</a:t>
                      </a:r>
                      <a:r>
                        <a:rPr lang="th-TH" sz="4000" b="1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4000" b="1" baseline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รร</a:t>
                      </a:r>
                      <a:r>
                        <a:rPr lang="th-TH" sz="4000" b="1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.อื่น /ชุมชน</a:t>
                      </a:r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91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915816" y="260648"/>
            <a:ext cx="3672408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1.1 ผู้บริหาร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3394889"/>
              </p:ext>
            </p:extLst>
          </p:nvPr>
        </p:nvGraphicFramePr>
        <p:xfrm>
          <a:off x="398849" y="1268760"/>
          <a:ext cx="8316307" cy="52231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662474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4522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5</a:t>
                      </a:r>
                    </a:p>
                    <a:p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๔ และ </a:t>
                      </a:r>
                      <a:endParaRPr lang="en-US" sz="4000" b="1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ชุมชน หรือหน่วยงานภายนอก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เห็นคุณค่า ยอมรับ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ให้ความร่วมมือ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ในการขยายผลการขับเคลื่อน </a:t>
                      </a:r>
                      <a:r>
                        <a:rPr lang="th-TH" sz="4000" b="1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สู่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ภายนอกสถานศึกษา</a:t>
                      </a:r>
                      <a:r>
                        <a:rPr lang="th-TH" sz="40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- ความคิดเห็น ชื่นชมในการดำเนินงานของผอ./</a:t>
                      </a:r>
                      <a:r>
                        <a:rPr lang="th-TH" sz="4000" b="1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รร</a:t>
                      </a:r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.และผลที่เกิดขึ้น </a:t>
                      </a:r>
                    </a:p>
                    <a:p>
                      <a:r>
                        <a:rPr lang="th-TH" sz="40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การให้ความร่วมมือ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61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707904" y="332656"/>
            <a:ext cx="1944216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1.2 ครู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5059498"/>
              </p:ext>
            </p:extLst>
          </p:nvPr>
        </p:nvGraphicFramePr>
        <p:xfrm>
          <a:off x="398849" y="1268760"/>
          <a:ext cx="8316307" cy="499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1</a:t>
                      </a:r>
                    </a:p>
                    <a:p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ร้อยละ ๒๕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ของจำนวนครูในสถานศึกษา 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ความรู้ ความเข้าใจ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สื่อ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และ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นวัตกรรม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การเรียนรู้เกี่ยวกับ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อธิบาย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ได้อย่างถูกต้อง</a:t>
                      </a:r>
                      <a:endParaRPr lang="th-TH" sz="4000" b="0" i="0" u="none" strike="noStrike" kern="1200" baseline="0" dirty="0" smtClean="0">
                        <a:solidFill>
                          <a:schemeClr val="dk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40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36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- ผลการทดสอบความรู้ </a:t>
                      </a:r>
                      <a:r>
                        <a:rPr lang="th-TH" sz="3600" b="1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ปศพพ</a:t>
                      </a:r>
                      <a:r>
                        <a:rPr lang="th-TH" sz="36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</a:p>
                    <a:p>
                      <a:r>
                        <a:rPr lang="th-TH" sz="36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- ครูมีสื่อ/นวัตกรรม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latin typeface="TH SarabunIT๙" pitchFamily="34" charset="-34"/>
                          <a:cs typeface="TH SarabunIT๙" pitchFamily="34" charset="-34"/>
                        </a:rPr>
                        <a:t>- ผลงานการถอดบทเรียนของครู /หลัก(2-3-4)</a:t>
                      </a:r>
                    </a:p>
                    <a:p>
                      <a:endParaRPr lang="th-TH" sz="36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57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707904" y="-27384"/>
            <a:ext cx="1944216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1.2 ครู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7790267"/>
              </p:ext>
            </p:extLst>
          </p:nvPr>
        </p:nvGraphicFramePr>
        <p:xfrm>
          <a:off x="398849" y="836712"/>
          <a:ext cx="8655385" cy="566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77207"/>
                <a:gridCol w="39781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8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2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๑ และ </a:t>
                      </a:r>
                      <a:endParaRPr lang="en-US" sz="38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ปฏิบัติตน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 </a:t>
                      </a:r>
                      <a:r>
                        <a:rPr lang="th-TH" sz="38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 </a:t>
                      </a:r>
                      <a:endParaRPr lang="en-US" sz="38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ครูนำ </a:t>
                      </a:r>
                      <a:r>
                        <a:rPr lang="th-TH" sz="38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มาใช้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ออกแบบและจัดกิจกรรมการเรียนรู้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ที่รับผิดชอบ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จนเห็นผล</a:t>
                      </a:r>
                      <a:r>
                        <a:rPr lang="th-TH" sz="38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 </a:t>
                      </a:r>
                      <a:endParaRPr lang="en-US" sz="38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ครู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ใช้สื่อ</a:t>
                      </a:r>
                      <a:r>
                        <a:rPr lang="th-TH" sz="38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</a:t>
                      </a: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นวัตกรรม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การเรียนรู้เกี่ยวกับ </a:t>
                      </a:r>
                      <a:r>
                        <a:rPr lang="th-TH" sz="38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ในการจัดกิจกรรมการเรียนรู้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จนเห็นผล</a:t>
                      </a:r>
                      <a:endParaRPr lang="th-TH" sz="3800" b="0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การปฏิบัติตน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ตาม 2-3-4</a:t>
                      </a:r>
                    </a:p>
                    <a:p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แผนจัดการเรียนรู้</a:t>
                      </a:r>
                    </a:p>
                    <a:p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ผลที่เกิดกับผู้เรียนตามแผน</a:t>
                      </a:r>
                    </a:p>
                    <a:p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สื่อ/นวัตกรรมที่ครูใช้</a:t>
                      </a:r>
                    </a:p>
                    <a:p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ผลที่เกิดจากการใช้สื่อของครู</a:t>
                      </a:r>
                      <a:r>
                        <a:rPr lang="en-US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/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ผลงานนักเรียน</a:t>
                      </a:r>
                    </a:p>
                    <a:p>
                      <a:endParaRPr lang="th-TH" sz="4000" b="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0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707904" y="332656"/>
            <a:ext cx="1944216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1.2 ครู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312636"/>
              </p:ext>
            </p:extLst>
          </p:nvPr>
        </p:nvGraphicFramePr>
        <p:xfrm>
          <a:off x="398849" y="1268760"/>
          <a:ext cx="8316307" cy="505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3</a:t>
                      </a: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๒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ครู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ถ่ายทอดประสบการณ์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ให้เพื่อนครู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ในสถานศึกษา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จนมี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ครูทุกระดับชั้น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ทุกกลุ่มสาระการเรียนรู้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จัดกิจกรรมการเรียนรู้ตาม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จนเห็นผล</a:t>
                      </a:r>
                      <a:endParaRPr lang="th-TH" sz="4000" b="0" i="0" u="none" strike="noStrike" kern="1200" baseline="0" dirty="0" smtClean="0">
                        <a:solidFill>
                          <a:srgbClr val="FF0000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การประชุม/การถ่ายทอดให้เพื่อนครู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กิจกรรมของครูทุกชั้น+ทุกลุ่มสาระ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ผลงานของนักเรียน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49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707904" y="332656"/>
            <a:ext cx="1944216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1.2 ครู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8298685"/>
              </p:ext>
            </p:extLst>
          </p:nvPr>
        </p:nvGraphicFramePr>
        <p:xfrm>
          <a:off x="398849" y="1268760"/>
          <a:ext cx="8316307" cy="518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4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๓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ครูแกนนำ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นำบทเรียนความสำเร็จในการจัดการเรียนรู้ตาม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จาก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การถอดบทเรียนของตน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มา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จัดทำเป็นสื่อขยายผล สู่ภายนอกสถานศึกษา จนเห็นผล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การมีครูแกนนำ (รายชื่อ/ผลงาน </a:t>
                      </a:r>
                      <a:r>
                        <a:rPr lang="en-US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Best P</a:t>
                      </a: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.)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สื่อของครูแกนนำ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การนำสื่อไปเผยแพร่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ผลที่เกิดกับกลุ่มที่รับ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49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707904" y="-99392"/>
            <a:ext cx="1944216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1.2 ครู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4344182"/>
              </p:ext>
            </p:extLst>
          </p:nvPr>
        </p:nvGraphicFramePr>
        <p:xfrm>
          <a:off x="449221" y="836712"/>
          <a:ext cx="8316307" cy="58887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8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5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๔ และ </a:t>
                      </a:r>
                      <a:endParaRPr lang="en-US" sz="38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ครูมากกว่ากึ่งหนึ่ง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จัดกิจกรรมการเรียนรู้ตาม </a:t>
                      </a:r>
                      <a:r>
                        <a:rPr lang="th-TH" sz="38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อย่างต่อเนื่อง</a:t>
                      </a:r>
                      <a:r>
                        <a:rPr lang="th-TH" sz="38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 </a:t>
                      </a:r>
                      <a:endParaRPr lang="en-US" sz="38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ครูในสถานศึกษา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ร่วมมือ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ในการขยายผลการขับเคลื่อน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สู่ภายนอกสถานศึกษา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อย่าง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สม่ำเสมอ</a:t>
                      </a:r>
                      <a:r>
                        <a:rPr lang="th-TH" sz="38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endParaRPr lang="en-US" sz="3800" kern="1200" dirty="0" smtClean="0">
                        <a:solidFill>
                          <a:srgbClr val="FF0000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ครู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นำสื่อ</a:t>
                      </a:r>
                      <a:r>
                        <a:rPr lang="th-TH" sz="38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</a:t>
                      </a:r>
                      <a:r>
                        <a:rPr lang="en-US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หรือนวัตกรรมที่พัฒนาตามระดับ ๔ 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มาใช้ขยายผล</a:t>
                      </a:r>
                      <a:r>
                        <a:rPr lang="th-TH" sz="38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38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สู่</a:t>
                      </a:r>
                      <a:r>
                        <a:rPr lang="th-TH" sz="38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ภายนอกสถานศึกษา จนเห็นผล</a:t>
                      </a:r>
                      <a:endParaRPr lang="th-TH" sz="3800" b="0" i="0" u="none" strike="noStrike" kern="1200" baseline="0" dirty="0" smtClean="0">
                        <a:solidFill>
                          <a:srgbClr val="FF0000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38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จำนวนครูที่จัดกิจกรรมต่อเนื่อง (แผนการเรียนรู้/กิจกรรม/โครงการ)</a:t>
                      </a:r>
                    </a:p>
                    <a:p>
                      <a:r>
                        <a:rPr lang="th-TH" sz="38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การร่วมกิจกรรมของครูสู่ภายนอก สม่ำเสมอ</a:t>
                      </a:r>
                    </a:p>
                    <a:p>
                      <a:r>
                        <a:rPr lang="th-TH" sz="38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นำสื่อมาใช้</a:t>
                      </a:r>
                      <a:r>
                        <a:rPr lang="th-TH" sz="38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มีผลที่เกิดกับกลุ่มที่รับ</a:t>
                      </a:r>
                      <a:endParaRPr lang="th-TH" sz="3800" b="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49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วัตถุประสงค์ ของ </a:t>
            </a:r>
            <a:r>
              <a:rPr lang="th-TH" sz="7200" b="1" dirty="0" err="1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ศรร</a:t>
            </a:r>
            <a:r>
              <a:rPr lang="th-TH" sz="72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endParaRPr lang="th-TH" sz="72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1396752"/>
          </a:xfrm>
        </p:spPr>
        <p:txBody>
          <a:bodyPr>
            <a:noAutofit/>
          </a:bodyPr>
          <a:lstStyle/>
          <a:p>
            <a:r>
              <a:rPr lang="th-TH" sz="6000" b="1" dirty="0">
                <a:latin typeface="TH SarabunIT๙" pitchFamily="34" charset="-34"/>
                <a:cs typeface="TH SarabunIT๙" pitchFamily="34" charset="-34"/>
              </a:rPr>
              <a:t>เป็นแหล่งเรียนรู้ศึกษาดูงานและเป็นเครือข่ายขยายผลการ</a:t>
            </a: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ขับเคลื่อน</a:t>
            </a:r>
            <a:br>
              <a:rPr lang="th-TH" sz="6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หลัก</a:t>
            </a:r>
            <a:r>
              <a:rPr lang="th-TH" sz="6000" b="1" dirty="0">
                <a:latin typeface="TH SarabunIT๙" pitchFamily="34" charset="-34"/>
                <a:cs typeface="TH SarabunIT๙" pitchFamily="34" charset="-34"/>
              </a:rPr>
              <a:t>ปรัชญาของเศรษฐกิจ</a:t>
            </a: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พอเพียง</a:t>
            </a:r>
            <a:br>
              <a:rPr lang="th-TH" sz="6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แก่</a:t>
            </a:r>
            <a:r>
              <a:rPr lang="th-TH" sz="6000" b="1" dirty="0">
                <a:latin typeface="TH SarabunIT๙" pitchFamily="34" charset="-34"/>
                <a:cs typeface="TH SarabunIT๙" pitchFamily="34" charset="-34"/>
              </a:rPr>
              <a:t>สถานศึกษาทั่วไปได้อย่างทั่วถึง </a:t>
            </a:r>
          </a:p>
        </p:txBody>
      </p:sp>
    </p:spTree>
    <p:extLst>
      <p:ext uri="{BB962C8B-B14F-4D97-AF65-F5344CB8AC3E}">
        <p14:creationId xmlns:p14="http://schemas.microsoft.com/office/powerpoint/2010/main" xmlns="" val="33311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707904" y="260648"/>
            <a:ext cx="2736304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1.3 นักเรียน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9108712"/>
              </p:ext>
            </p:extLst>
          </p:nvPr>
        </p:nvGraphicFramePr>
        <p:xfrm>
          <a:off x="398849" y="1268760"/>
          <a:ext cx="8316307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</a:t>
                      </a:r>
                      <a:r>
                        <a:rPr lang="th-TH" sz="4000" b="1" baseline="0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1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นักเรียนแกนนำ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ที่มี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ความรู้ความเข้าใจ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อธิบาย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ได้อย่างถูกต้อง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การคัดเลือก+การพัฒนา นักเรียนแกนนำ (รายชื่อ/ผลงานของแกนนำ)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ผลงานถอดบทเรียนของแกนนำ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49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707904" y="260648"/>
            <a:ext cx="2736304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1.3 นักเรียน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4382001"/>
              </p:ext>
            </p:extLst>
          </p:nvPr>
        </p:nvGraphicFramePr>
        <p:xfrm>
          <a:off x="398849" y="1268760"/>
          <a:ext cx="8316307" cy="505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2</a:t>
                      </a: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๑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นักเรียนแกนนำเกิดการเรียนรู้ 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ปฏิบัติตน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/>
                      </a:r>
                      <a:b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จนเห็นผล เห็นคุณค่า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b="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เกิดศรัทธา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-การดำเนินชีวิต(</a:t>
                      </a:r>
                      <a:r>
                        <a:rPr lang="th-TH" sz="4000" b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ที่รร</a:t>
                      </a: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.+ที่บ้านของแกนนำ) 2-3-4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เห็นคุณค่า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ศรัทธา(บันทึก เรียงความ เรื่องเล่าความประทับใจ)</a:t>
                      </a:r>
                      <a:endParaRPr lang="th-TH" sz="4000" b="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44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707904" y="260648"/>
            <a:ext cx="2736304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1.3 นักเรียน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0682915"/>
              </p:ext>
            </p:extLst>
          </p:nvPr>
        </p:nvGraphicFramePr>
        <p:xfrm>
          <a:off x="398849" y="1268760"/>
          <a:ext cx="8316307" cy="505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3</a:t>
                      </a: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๒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นักเรียน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แกนนำมีส่วนร่วม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ในการขับเคลื่อน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ในสถานศึกษาจน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มีนักเรียนที่มีคุณสมบัติอยู่อย่างพอเพียง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จำนวน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เพิ่มขึ้น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บทบาทการมีส่วนร่วมของนักเรียนแกนนำ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จำนวนนักเรียนพอเพียงเพิ่มขึ้น จากแกนนำ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00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707904" y="116632"/>
            <a:ext cx="2736304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1.3 นักเรียน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2980468"/>
              </p:ext>
            </p:extLst>
          </p:nvPr>
        </p:nvGraphicFramePr>
        <p:xfrm>
          <a:off x="251520" y="1124744"/>
          <a:ext cx="8655385" cy="566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77207"/>
                <a:gridCol w="39781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4</a:t>
                      </a: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๓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นักเรียนแกนนำ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มีส่วนร่วม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ในการขับเคลื่อน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สู่ภายนอกสถานศึกษา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นักเรียนแกนนำได้นำ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มา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พัฒนาตนเอง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อย่างต่อเนื่อง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การมีส่วนร่วมของแกนนำ นอก </a:t>
                      </a:r>
                      <a:r>
                        <a:rPr lang="th-TH" sz="4000" b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รร</a:t>
                      </a: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ผลการพัฒนาตนเองของแกนนำ (2-3-4) /ผลงานด้านการเรียน/ชีวิตประจำวัน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(</a:t>
                      </a:r>
                      <a:r>
                        <a:rPr lang="en-US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Port</a:t>
                      </a:r>
                      <a:r>
                        <a:rPr lang="en-US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folio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)</a:t>
                      </a:r>
                      <a:endParaRPr lang="th-TH" sz="4000" b="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58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707904" y="260648"/>
            <a:ext cx="2736304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1.3 นักเรียน</a:t>
            </a:r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1480601"/>
              </p:ext>
            </p:extLst>
          </p:nvPr>
        </p:nvGraphicFramePr>
        <p:xfrm>
          <a:off x="398849" y="1268760"/>
          <a:ext cx="8316307" cy="505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</a:t>
                      </a:r>
                      <a:r>
                        <a:rPr lang="th-TH" sz="4000" b="1" baseline="0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5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๔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นักเรียนแกนนำ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เป็นหลัก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ในการจัดกิจกรรมขับเคลื่อน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ภายในสถานศึกษา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 จัดกิจกรรมขยายผล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สู่ภายนอกสถานศึกษา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นักเรียนแกนนำมีบทบาทสำคัญ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(กิจกรรม/โครงการ, ผลงานนักเรียน,ภาพถ่าย,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คำสั่ง ฯลฯ)</a:t>
                      </a:r>
                      <a:endParaRPr lang="th-TH" sz="4000" b="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00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619672" y="44624"/>
            <a:ext cx="6264696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1.4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คณะกรรมการสถานศึกษา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7461631"/>
              </p:ext>
            </p:extLst>
          </p:nvPr>
        </p:nvGraphicFramePr>
        <p:xfrm>
          <a:off x="398849" y="1268760"/>
          <a:ext cx="8316307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</a:t>
                      </a:r>
                      <a:r>
                        <a:rPr lang="th-TH" sz="4000" b="1" baseline="0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1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รับรู้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การขับเคลื่อน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ของสถานศึกษา 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การประชาสัมพันธ์ สื่อสารของ </a:t>
                      </a:r>
                      <a:r>
                        <a:rPr lang="th-TH" sz="4000" b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รร</a:t>
                      </a: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. หลายวิธีการ/ช่องทาง (สื่อต่างๆ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/การแจ้งในการประชุม)</a:t>
                      </a:r>
                    </a:p>
                    <a:p>
                      <a:endParaRPr lang="th-TH" sz="4000" b="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53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619672" y="44624"/>
            <a:ext cx="6264696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1.4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คณะกรรมการสถานศึกษา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5213151"/>
              </p:ext>
            </p:extLst>
          </p:nvPr>
        </p:nvGraphicFramePr>
        <p:xfrm>
          <a:off x="398849" y="1268760"/>
          <a:ext cx="8316307" cy="505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</a:t>
                      </a:r>
                      <a:r>
                        <a:rPr lang="th-TH" sz="4000" b="1" baseline="0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2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</a:t>
                      </a:r>
                      <a:r>
                        <a:rPr lang="th-TH" sz="40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๑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มีความสนใจ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มีส่วนร่วม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ในการขับเคลื่อน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ของสถานศึกษา </a:t>
                      </a:r>
                      <a:r>
                        <a:rPr lang="th-TH" sz="40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การเข้าร่วมกิจกรรม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(บันทึกการประชุม/รายชื่อ/การลงเวลา/ภาพกิจกรรม/ความคิดเห็นจาก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en-US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Social Media</a:t>
                      </a: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79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619672" y="44624"/>
            <a:ext cx="6264696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1.4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คณะกรรมการสถานศึกษา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7982041"/>
              </p:ext>
            </p:extLst>
          </p:nvPr>
        </p:nvGraphicFramePr>
        <p:xfrm>
          <a:off x="398849" y="1268760"/>
          <a:ext cx="8316307" cy="384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</a:t>
                      </a:r>
                      <a:r>
                        <a:rPr lang="th-TH" sz="4000" b="1" baseline="0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en-US" sz="4000" b="1" baseline="0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3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๒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เห็นคุณค่า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ศรัทธา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ในการขับเคลื่อน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ของสถานศึกษา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ความคิดเห็น/ชื่นชมต่อการดำเนินงานของ </a:t>
                      </a:r>
                      <a:r>
                        <a:rPr lang="th-TH" sz="4000" b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รร</a:t>
                      </a: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79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619672" y="44624"/>
            <a:ext cx="6264696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1.4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คณะกรรมการสถานศึกษา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5726209"/>
              </p:ext>
            </p:extLst>
          </p:nvPr>
        </p:nvGraphicFramePr>
        <p:xfrm>
          <a:off x="398849" y="1268760"/>
          <a:ext cx="8316307" cy="505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63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</a:t>
                      </a:r>
                      <a:r>
                        <a:rPr lang="th-TH" sz="4000" b="1" baseline="0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4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๓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สนับสนุน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กิจกรรมการขับเคลื่อน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ของสถานศึกษา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จนเห็นผล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การให้การสนับสนุน (ความคิด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ร่วมปฏิบัติแรงกาย งบประมาณ)</a:t>
                      </a:r>
                    </a:p>
                    <a:p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ผลงาน/รางวัลต่างๆของสถานศึกษา ผู้บริหาร ครู นักเรียน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79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619672" y="44624"/>
            <a:ext cx="6264696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1.4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คณะกรรมการสถานศึกษา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825996"/>
              </p:ext>
            </p:extLst>
          </p:nvPr>
        </p:nvGraphicFramePr>
        <p:xfrm>
          <a:off x="398849" y="1268760"/>
          <a:ext cx="8565639" cy="384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3885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</a:t>
                      </a:r>
                      <a:r>
                        <a:rPr lang="th-TH" sz="4000" b="1" baseline="0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5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๔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สนับสนุน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กิจกรรมการขยายผลการขับเคลื่อน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สู่ภายนอก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จนเห็นผล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สนับสนุนกิจกรรมสู่ภายนอก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ผลที่เกิดจากการขยายผล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79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-180528" y="44624"/>
            <a:ext cx="8208912" cy="17281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โรงเรียน </a:t>
            </a:r>
            <a:r>
              <a:rPr lang="th-TH" sz="6000" b="1" dirty="0" err="1" smtClean="0">
                <a:latin typeface="TH SarabunIT๙" pitchFamily="34" charset="-34"/>
                <a:cs typeface="TH SarabunIT๙" pitchFamily="34" charset="-34"/>
              </a:rPr>
              <a:t>ศรร</a:t>
            </a: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. ในจังหวัดเพชรบูรณ์</a:t>
            </a:r>
            <a:br>
              <a:rPr lang="th-TH" sz="6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ปีการศึกษา 2557-2560</a:t>
            </a:r>
            <a:endParaRPr lang="th-TH" sz="60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6835522"/>
              </p:ext>
            </p:extLst>
          </p:nvPr>
        </p:nvGraphicFramePr>
        <p:xfrm>
          <a:off x="179512" y="1772816"/>
          <a:ext cx="8712966" cy="4835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414"/>
                <a:gridCol w="3172994"/>
                <a:gridCol w="2897223"/>
                <a:gridCol w="703177"/>
                <a:gridCol w="657537"/>
                <a:gridCol w="782621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ที่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ชื่อสถานศึกษา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สังกัด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ปี </a:t>
                      </a:r>
                      <a:r>
                        <a:rPr lang="th-TH" sz="24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กศ</a:t>
                      </a: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 </a:t>
                      </a:r>
                      <a:endParaRPr lang="en-US" sz="2400" b="1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7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ปี </a:t>
                      </a:r>
                      <a:r>
                        <a:rPr lang="th-TH" sz="24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กศ</a:t>
                      </a: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 </a:t>
                      </a:r>
                      <a:endParaRPr lang="en-US" sz="2400" b="1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59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ปี </a:t>
                      </a:r>
                      <a:r>
                        <a:rPr lang="th-TH" sz="24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กศ</a:t>
                      </a: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60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โรงเรียนบ้านคลองปลาหมอ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สพป.เพชรบูรณ์ เขต 1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2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โรงเรียนบ้านซับเปิบ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สพป.เพชรบูรณ์ เขต 1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3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โรงเรียนบ้านวังศาล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สพป</a:t>
                      </a: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.เพชรบูรณ์ เขต 1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โรงเรียนบ้านบุ่งคล้า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สพป</a:t>
                      </a: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.เพชรบูรณ์ เขต 2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โรงเรียนชุมชนบ้านโคกปรง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สพป</a:t>
                      </a: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.เพชรบูรณ์ เขต 3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6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โรงเรียนบ้านเนินถาวร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สพป</a:t>
                      </a: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.เพชรบูรณ์ เขต 3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7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โรงเรียนบ้านพญาวัง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สพป</a:t>
                      </a: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.เพชรบูรณ์ เขต 3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8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โรงเรียนบ้านวังโบสถ์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สพป</a:t>
                      </a: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.เพชรบูรณ์ เขต 3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9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โงเรียนบ้านตะกุดไผ่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สพป</a:t>
                      </a: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.เพชรบูรณ์ เขต 3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10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โรงเรียนเมืองราดวิทยาคม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</a:t>
                      </a: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ม.40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11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โรงเรียนนาเฉลียงพิทยาคม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</a:t>
                      </a: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ม.40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12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โรงเรียนวังพิกุลพิทยาคม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</a:t>
                      </a: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ม.40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13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โรงเรียนราชประชานุเคราะห์ 57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สำนักบริหารงานการศึกษาพิเศษ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299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14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โรงเรียนโสตศึกษาจังหวัดเพชรบูรณ์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สำนักบริหารงานการศึกษาพิเศษ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IT๙" pitchFamily="34" charset="-34"/>
                          <a:cs typeface="TH SarabunIT๙" pitchFamily="34" charset="-34"/>
                          <a:sym typeface="Wingdings"/>
                        </a:rPr>
                        <a:t></a:t>
                      </a:r>
                      <a:endParaRPr lang="en-US" sz="2400" b="1" dirty="0">
                        <a:effectLst/>
                        <a:latin typeface="TH SarabunIT๙" pitchFamily="34" charset="-34"/>
                        <a:ea typeface="Times New Roman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39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014" y="116632"/>
            <a:ext cx="7802346" cy="115212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th-TH" sz="47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2. ด้าน</a:t>
            </a:r>
            <a:r>
              <a:rPr lang="th-TH" sz="47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การจัดการสภาพแวดล้อมทางกายภาพ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7174731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2.1 อาคาร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สถานที่ และสิ่งแวดล้อม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0132627"/>
              </p:ext>
            </p:extLst>
          </p:nvPr>
        </p:nvGraphicFramePr>
        <p:xfrm>
          <a:off x="193215" y="2060848"/>
          <a:ext cx="8627257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06777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1</a:t>
                      </a:r>
                    </a:p>
                    <a:p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มีผู้รับผิดชอบ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การใช้ ปรับปรุง ดูแล รักษา อาคารสถานที่และจัดการสภาพแวดล้อมสำหรับการเรียนรู้อย่างเหมาะสม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มีคำสั่ง บันทึกการมอบหมายคณะผู้รับผิดชอบ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41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611560" y="149493"/>
            <a:ext cx="7174731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2.1 อาคาร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สถานที่ และสิ่งแวดล้อม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6421151"/>
              </p:ext>
            </p:extLst>
          </p:nvPr>
        </p:nvGraphicFramePr>
        <p:xfrm>
          <a:off x="209506" y="1196752"/>
          <a:ext cx="8754981" cy="505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5058"/>
                <a:gridCol w="39299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2</a:t>
                      </a: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๑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แผนงาน</a:t>
                      </a:r>
                      <a:r>
                        <a:rPr lang="en-US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โครงการ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งบประมาณ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ผู้รับผิดชอบในการปรับใช้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อาคารสถานที่ สภาพแวดล้อมให้เป็นไปตาม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แผนปฏิบัติการ (2-3 ปีย้อนหลัง)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โครงการเกี่ยวกับอาคารฯ/สิ่งแวดล้อม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91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611560" y="116632"/>
            <a:ext cx="7174731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2.1 อาคาร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สถานที่ และสิ่งแวดล้อม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5024046"/>
              </p:ext>
            </p:extLst>
          </p:nvPr>
        </p:nvGraphicFramePr>
        <p:xfrm>
          <a:off x="192114" y="1199728"/>
          <a:ext cx="8568952" cy="518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83942"/>
                <a:gridCol w="36850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3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๒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ศูนย์รวมข้อมูล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การขับเคลื่อน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ของสถานศึกษา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แผนผัง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แสดง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แหล่งเรียนรู้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ฐานกิจกรรม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การเรียนรู้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ในสถานศึกษา 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มีสภาพแวดล้อมที่เอื้อ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ต่อการเรียนรู้ตาม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เช่น สะอาด ร่มรื่น ปลอดภัย ฯลฯ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  <a:r>
                        <a:rPr lang="th-TH" sz="4000" b="1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สถานที่/แหล่งรวมข้อมูลเกี่ยวกับ </a:t>
                      </a:r>
                      <a:r>
                        <a:rPr lang="th-TH" sz="4000" b="0" baseline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ปศพพ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ป้ายแผนผัง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ภูมิทัศน์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สะอาด ร่มรื่น ปลอดภัย</a:t>
                      </a:r>
                      <a:endParaRPr lang="th-TH" sz="4000" b="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76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611560" y="149493"/>
            <a:ext cx="7174731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2.1 อาคาร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สถานที่ และสิ่งแวดล้อม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2498795"/>
              </p:ext>
            </p:extLst>
          </p:nvPr>
        </p:nvGraphicFramePr>
        <p:xfrm>
          <a:off x="209507" y="1196752"/>
          <a:ext cx="8568952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77671"/>
                <a:gridCol w="42912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4</a:t>
                      </a: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๓ และ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ครู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นักเรียนมีส่วนร่วม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ในการดูแลรักษาสิ่งแวดล้อม อาคาร สถานที่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ให้เอื้อต่อการเรียนรู้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การแบ่งความรับผิดชอบให้ครู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นักเรียน มีส่วนร่วม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ผลที่ปรากฏจากความรับผิดชอบ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69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611560" y="44624"/>
            <a:ext cx="7174731" cy="79208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2.1 อาคาร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สถานที่ และสิ่งแวดล้อม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3872039"/>
              </p:ext>
            </p:extLst>
          </p:nvPr>
        </p:nvGraphicFramePr>
        <p:xfrm>
          <a:off x="209506" y="908720"/>
          <a:ext cx="8844727" cy="5913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5339"/>
                <a:gridCol w="4429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5</a:t>
                      </a: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๔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ชุมชน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หน่วยงานอื่น ได้ใช้ประโยชน์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มีส่วนร่วม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ส่งเสริม สนับสนุน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ดูแลรักษา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พัฒนา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อาคาร สถานที่ สภาพแวดล้อมของสถานศึกษาอย่าง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สม่ำเสมอ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การเข้ามาใช้อาคารสถานที่ของชุมชนและหน่วยงานอื่น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(หนังสือขอใช้/ทะเบียน/ภาพกิจกรรม)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การสนับสนุนการพัฒนาอาคารฯของชุมชน หน่วยงาน ต่อเนื่อง (ทะเบียน/บันทึก/เอกสารการบริจาค)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86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51520" y="149492"/>
            <a:ext cx="8182843" cy="1407299"/>
          </a:xfrm>
        </p:spPr>
        <p:txBody>
          <a:bodyPr>
            <a:noAutofit/>
          </a:bodyPr>
          <a:lstStyle/>
          <a:p>
            <a:pPr algn="l"/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2.2 แหล่ง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เรียนรู้ ฐานการเรียนรู้ และ</a:t>
            </a:r>
            <a:r>
              <a:rPr lang="en-US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endParaRPr lang="th-TH" sz="4800" b="1" dirty="0" smtClean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หรือ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กิจกรรมการเรียนรู้ เพื่อ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เสริมสร้าง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อุปนิสัย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อยู่อย่างพอเพียง 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4907014"/>
              </p:ext>
            </p:extLst>
          </p:nvPr>
        </p:nvGraphicFramePr>
        <p:xfrm>
          <a:off x="251520" y="2204864"/>
          <a:ext cx="8568952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28592"/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1</a:t>
                      </a:r>
                      <a:endParaRPr lang="en-US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แหล่งเรียนรู้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ฐานเรียนรู้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หรือกิจกรรมการเรียนรู้ เพื่อเสริมสร้างอุปนิสัยอยู่อย่างพอเพียง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ภายใน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และ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ภายนอก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สถานศึกษาที่สอดคล้องกับ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ภูมิสังคม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ของสถานศึกษา และมีการจัดการอย่างพอเพียง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แหล่งเรียนรู้ในชุมชน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ฐานการเรียนรู้ใน </a:t>
                      </a:r>
                      <a:r>
                        <a:rPr lang="th-TH" sz="4000" b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รร</a:t>
                      </a: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38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51520" y="149492"/>
            <a:ext cx="8182843" cy="1407299"/>
          </a:xfrm>
        </p:spPr>
        <p:txBody>
          <a:bodyPr>
            <a:noAutofit/>
          </a:bodyPr>
          <a:lstStyle/>
          <a:p>
            <a:pPr algn="l"/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2.2 แหล่ง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เรียนรู้ ฐานการเรียนรู้ และ</a:t>
            </a:r>
            <a:r>
              <a:rPr lang="en-US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endParaRPr lang="th-TH" sz="4800" b="1" dirty="0" smtClean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หรือ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กิจกรรมการเรียนรู้ เพื่อ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เสริมสร้าง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อุปนิสัย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อยู่อย่างพอเพียง 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446196"/>
              </p:ext>
            </p:extLst>
          </p:nvPr>
        </p:nvGraphicFramePr>
        <p:xfrm>
          <a:off x="251520" y="2204864"/>
          <a:ext cx="8568952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52528"/>
                <a:gridCol w="381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๑ และ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สื่อประกอบการเรียนรู้ประจำแหล่ง</a:t>
                      </a:r>
                      <a:r>
                        <a:rPr lang="en-US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ฐาน</a:t>
                      </a:r>
                      <a:r>
                        <a:rPr lang="en-US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กิจกรรมการเรียนรู้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ที่สามารถสื่อความได้ถูกต้อง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-สื่อประจำแหล่งฯ/ฐานการเรียนรู้ (ของจริง สื่อ</a:t>
                      </a:r>
                      <a:r>
                        <a:rPr lang="th-TH" sz="4000" b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เทค</a:t>
                      </a: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โนฯ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เอกสาร)</a:t>
                      </a:r>
                      <a:endParaRPr lang="th-TH" sz="4000" b="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52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51520" y="-27384"/>
            <a:ext cx="8182843" cy="1407299"/>
          </a:xfrm>
        </p:spPr>
        <p:txBody>
          <a:bodyPr>
            <a:noAutofit/>
          </a:bodyPr>
          <a:lstStyle/>
          <a:p>
            <a:pPr algn="l"/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2.2 แหล่ง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เรียนรู้ ฐานการเรียนรู้ และ</a:t>
            </a:r>
            <a:r>
              <a:rPr lang="en-US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endParaRPr lang="th-TH" sz="4800" b="1" dirty="0" smtClean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หรือ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กิจกรรมการเรียนรู้ เพื่อ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เสริมสร้าง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อุปนิสัย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อยู่อย่างพอเพียง 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2103914"/>
              </p:ext>
            </p:extLst>
          </p:nvPr>
        </p:nvGraphicFramePr>
        <p:xfrm>
          <a:off x="251520" y="1988840"/>
          <a:ext cx="8568952" cy="469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16624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3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๒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วิทยากร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รับผิดชอบฐานการเรียนรู้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ที่สามารถ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อธิบายความ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ได้อย่างถูกต้องชัดเจน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แผนการจัดการเรียนรู้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ของแหล่ง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ฐาน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กิจกรรมการเรียนรู้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ได้อย่างถูกต้องและชัดเจน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มีวิทยากร(ครู+นักเรียน) ประจำ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มีแผนการจัดการเรียนรู้ของแหล่ง/ฐาน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42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51520" y="-27384"/>
            <a:ext cx="8182843" cy="1407299"/>
          </a:xfrm>
        </p:spPr>
        <p:txBody>
          <a:bodyPr>
            <a:noAutofit/>
          </a:bodyPr>
          <a:lstStyle/>
          <a:p>
            <a:pPr algn="l"/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2.2 แหล่ง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เรียนรู้ ฐานการเรียนรู้ และ</a:t>
            </a:r>
            <a:r>
              <a:rPr lang="en-US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endParaRPr lang="th-TH" sz="4800" b="1" dirty="0" smtClean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หรือ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กิจกรรมการเรียนรู้ เพื่อ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เสริมสร้าง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อุปนิสัย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อยู่อย่างพอเพียง 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8705294"/>
              </p:ext>
            </p:extLst>
          </p:nvPr>
        </p:nvGraphicFramePr>
        <p:xfrm>
          <a:off x="251520" y="1916832"/>
          <a:ext cx="8568952" cy="469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68552"/>
                <a:gridCol w="36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4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๓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บุคลากรในสถานศึกษา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สามารถเป็น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วิทยากร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อธิบายการใช้ประโยชน์จากแหล่ง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ฐาน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กิจกรรมการเรียนรู้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ในการเสริมสร้างอุปนิสัยอยู่อย่างพอเพียงได้อย่างถูกต้อง และชัดเจน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บุคลากร</a:t>
                      </a:r>
                      <a:r>
                        <a:rPr lang="th-TH" sz="4000" b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ในรร</a:t>
                      </a: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.(ครู,คนอื่นๆ) อธิบายการใช้ประโยชน์ ในการพัฒนานักเรียน ได้</a:t>
                      </a: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12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51520" y="-99392"/>
            <a:ext cx="8182843" cy="1407299"/>
          </a:xfrm>
        </p:spPr>
        <p:txBody>
          <a:bodyPr>
            <a:noAutofit/>
          </a:bodyPr>
          <a:lstStyle/>
          <a:p>
            <a:pPr algn="l"/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2.2 แหล่ง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เรียนรู้ ฐานการเรียนรู้ และ</a:t>
            </a:r>
            <a:r>
              <a:rPr lang="en-US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endParaRPr lang="th-TH" sz="4800" b="1" dirty="0" smtClean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หรือ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กิจกรรมการเรียนรู้ เพื่อ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เสริมสร้าง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อุปนิสัย</a:t>
            </a:r>
            <a:r>
              <a:rPr lang="th-TH" sz="4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อยู่อย่างพอเพียง 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2366317"/>
              </p:ext>
            </p:extLst>
          </p:nvPr>
        </p:nvGraphicFramePr>
        <p:xfrm>
          <a:off x="251520" y="1844824"/>
          <a:ext cx="8712968" cy="505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52057"/>
                <a:gridCol w="36609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๔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การประเมินผล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การใช้แหล่ง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ฐาน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กิจกรรมการเรียนรู้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อย่างเป็น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รูปธรรม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มีการ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พัฒนา</a:t>
                      </a:r>
                      <a:r>
                        <a:rPr lang="th-TH" sz="4000" b="0" kern="120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แหล่ง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ฐาน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กิจกรรมการเรียนรู้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อย่างต่อเนื่อง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มีแบบประเมินจากผู้ใช้/ผู้เกี่ยวข้อง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มีสรุปผลการประเมิน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มีการนำผลการประเมินไปพัฒนา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โครงการพัฒนา ต่อเนื่อง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71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496" y="44624"/>
            <a:ext cx="8208912" cy="17281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โรงเรียนที่ขอรับการประเมิน </a:t>
            </a:r>
            <a:r>
              <a:rPr lang="th-TH" sz="6000" b="1" dirty="0" err="1" smtClean="0">
                <a:latin typeface="TH SarabunIT๙" pitchFamily="34" charset="-34"/>
                <a:cs typeface="TH SarabunIT๙" pitchFamily="34" charset="-34"/>
              </a:rPr>
              <a:t>ศรร</a:t>
            </a: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br>
              <a:rPr lang="th-TH" sz="60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6000" b="1" dirty="0" smtClean="0">
                <a:latin typeface="TH SarabunIT๙" pitchFamily="34" charset="-34"/>
                <a:cs typeface="TH SarabunIT๙" pitchFamily="34" charset="-34"/>
              </a:rPr>
              <a:t>ปีการศึกษา 2561</a:t>
            </a:r>
            <a:endParaRPr lang="th-TH" sz="60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1453033"/>
              </p:ext>
            </p:extLst>
          </p:nvPr>
        </p:nvGraphicFramePr>
        <p:xfrm>
          <a:off x="755576" y="1628800"/>
          <a:ext cx="7776864" cy="45491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02605"/>
                <a:gridCol w="3543287"/>
                <a:gridCol w="353097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ที่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ชื่อโรงเรียน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0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สังกัด</a:t>
                      </a:r>
                      <a:endParaRPr lang="en-US" sz="3000" b="1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โรงเรียนบ้านสักแห้ง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สพป. เพชรบูรณ์ เขต 1</a:t>
                      </a:r>
                      <a:endParaRPr lang="en-US" sz="3000" b="1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2</a:t>
                      </a:r>
                      <a:endParaRPr lang="en-US" sz="3000" b="1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โรงเรียนบ้านยางลาด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3</a:t>
                      </a:r>
                      <a:endParaRPr lang="en-US" sz="3000" b="1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โรงเรียนบ้านถ้ำน้ำบัง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4</a:t>
                      </a:r>
                      <a:endParaRPr lang="en-US" sz="3000" b="1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โรงเรียนบ้านกงกะยาง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endParaRPr lang="en-US" sz="3000" b="1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โรงเรียนบ้านหลักด่าน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9D9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สพป</a:t>
                      </a: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 เพชรบูรณ์ เขต 2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9D9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6</a:t>
                      </a:r>
                      <a:endParaRPr lang="en-US" sz="3000" b="1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โรงเรียนหน้าศูนย์เครื่องมือกล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9D9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9D9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7</a:t>
                      </a:r>
                      <a:endParaRPr lang="en-US" sz="3000" b="1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โรงเรียนบ้านห้วยสนามทราย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9D9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9D9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8</a:t>
                      </a:r>
                      <a:endParaRPr lang="en-US" sz="3000" b="1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โรงเรียนบ้านเข็กน้อย</a:t>
                      </a:r>
                      <a:endParaRPr lang="en-US" sz="3000" b="1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9D9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C9D99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9</a:t>
                      </a:r>
                      <a:endParaRPr lang="en-US" sz="3000" b="1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โรงเรียนบ้านซับตะเคียนทอง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สพป</a:t>
                      </a: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 เพชรบูรณ์ เขต 3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10</a:t>
                      </a:r>
                      <a:endParaRPr lang="en-US" sz="3000" b="1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โรงเรียนชุมชนบ้าน</a:t>
                      </a:r>
                      <a:r>
                        <a:rPr lang="th-TH" sz="3000" b="1" dirty="0" err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โภชน์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11</a:t>
                      </a:r>
                      <a:endParaRPr lang="en-US" sz="3000" b="1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โรงเรียนบ้านจัดสรร</a:t>
                      </a: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30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2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26038" y="44624"/>
            <a:ext cx="7802346" cy="115212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3.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ความสัมพันธ์กับหน่วยงานภายนอก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827584" y="980728"/>
            <a:ext cx="7916714" cy="792088"/>
          </a:xfrm>
        </p:spPr>
        <p:txBody>
          <a:bodyPr>
            <a:noAutofit/>
          </a:bodyPr>
          <a:lstStyle/>
          <a:p>
            <a:pPr algn="l"/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3.1 </a:t>
            </a:r>
            <a:r>
              <a:rPr lang="th-TH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ความสัมพันธ์กับสถานศึกษาอื่นในการขยายผลการขับเคลื่อน </a:t>
            </a:r>
            <a:r>
              <a:rPr lang="th-TH" sz="5000" b="1" dirty="0" err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ปศพพ</a:t>
            </a:r>
            <a:r>
              <a:rPr lang="en-US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endParaRPr lang="th-TH" sz="50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8811026"/>
              </p:ext>
            </p:extLst>
          </p:nvPr>
        </p:nvGraphicFramePr>
        <p:xfrm>
          <a:off x="401378" y="2636912"/>
          <a:ext cx="8627257" cy="3230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06777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1</a:t>
                      </a:r>
                      <a:endParaRPr lang="en-US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เครือข่ายการเรียนรู้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</a:t>
                      </a:r>
                      <a:endParaRPr lang="th-TH" sz="54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มีเครือข่าย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(รายชื่อ/บันทึกความร่วมมือ/กิจกรรมระหว่างเครือข่าย)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58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79512" y="149493"/>
            <a:ext cx="7916714" cy="792088"/>
          </a:xfrm>
        </p:spPr>
        <p:txBody>
          <a:bodyPr>
            <a:noAutofit/>
          </a:bodyPr>
          <a:lstStyle/>
          <a:p>
            <a:pPr algn="l"/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3.1 </a:t>
            </a:r>
            <a:r>
              <a:rPr lang="th-TH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ความสัมพันธ์กับสถานศึกษา</a:t>
            </a:r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อื่น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th-TH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ใน</a:t>
            </a:r>
            <a:r>
              <a:rPr lang="th-TH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การขยายผลการขับเคลื่อน </a:t>
            </a:r>
            <a:r>
              <a:rPr lang="th-TH" sz="5000" b="1" dirty="0" err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ปศพพ</a:t>
            </a:r>
            <a:r>
              <a:rPr lang="en-US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endParaRPr lang="th-TH" sz="50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1333282"/>
              </p:ext>
            </p:extLst>
          </p:nvPr>
        </p:nvGraphicFramePr>
        <p:xfrm>
          <a:off x="251520" y="1844824"/>
          <a:ext cx="8627257" cy="384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06777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</a:t>
                      </a: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๑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มีประสบการณ์ในการ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รับสถานศึกษาอื่น มาศึกษาดูงาน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สถานศึกษาอื่นมาดูงาน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(หนังสือขอดูงาน/ทะเบียน </a:t>
                      </a:r>
                      <a:r>
                        <a:rPr lang="th-TH" sz="4000" b="0" baseline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รร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.ที่มาดูงาน/ความคิดเห็นผู้มาดูงาน/ภาพกิจกรรม)</a:t>
                      </a:r>
                      <a:endParaRPr lang="th-TH" sz="4000" b="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78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79512" y="149493"/>
            <a:ext cx="7916714" cy="792088"/>
          </a:xfrm>
        </p:spPr>
        <p:txBody>
          <a:bodyPr>
            <a:noAutofit/>
          </a:bodyPr>
          <a:lstStyle/>
          <a:p>
            <a:pPr algn="l"/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3.1 </a:t>
            </a:r>
            <a:r>
              <a:rPr lang="th-TH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ความสัมพันธ์กับสถานศึกษา</a:t>
            </a:r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อื่น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th-TH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ใน</a:t>
            </a:r>
            <a:r>
              <a:rPr lang="th-TH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การขยายผลการขับเคลื่อน </a:t>
            </a:r>
            <a:r>
              <a:rPr lang="th-TH" sz="5000" b="1" dirty="0" err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ปศพพ</a:t>
            </a:r>
            <a:r>
              <a:rPr lang="en-US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endParaRPr lang="th-TH" sz="50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5582157"/>
              </p:ext>
            </p:extLst>
          </p:nvPr>
        </p:nvGraphicFramePr>
        <p:xfrm>
          <a:off x="251520" y="1844824"/>
          <a:ext cx="8627257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06777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3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๒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สามารถ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บริหารจัดการ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เพื่อ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รองรับการขอศึกษาดูงาน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จากสถานศึกษาอื่น โดย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ไม่กระทบภารกิจหลัก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ของสถานศึกษา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การวางแผนในการรับผู้มา</a:t>
                      </a:r>
                      <a:b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</a:b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ดูงาน (การแบ่งความรับผิดชอบ/การจัดบริเวณ/ฐานการดูงาน)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89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79512" y="149493"/>
            <a:ext cx="7916714" cy="792088"/>
          </a:xfrm>
        </p:spPr>
        <p:txBody>
          <a:bodyPr>
            <a:noAutofit/>
          </a:bodyPr>
          <a:lstStyle/>
          <a:p>
            <a:pPr algn="l"/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3.1 </a:t>
            </a:r>
            <a:r>
              <a:rPr lang="th-TH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ความสัมพันธ์กับสถานศึกษา</a:t>
            </a:r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อื่น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th-TH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ใน</a:t>
            </a:r>
            <a:r>
              <a:rPr lang="th-TH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การขยายผลการขับเคลื่อน </a:t>
            </a:r>
            <a:r>
              <a:rPr lang="th-TH" sz="5000" b="1" dirty="0" err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ปศพพ</a:t>
            </a:r>
            <a:r>
              <a:rPr lang="en-US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endParaRPr lang="th-TH" sz="50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2876599"/>
              </p:ext>
            </p:extLst>
          </p:nvPr>
        </p:nvGraphicFramePr>
        <p:xfrm>
          <a:off x="251520" y="1844824"/>
          <a:ext cx="8627257" cy="566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06777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4</a:t>
                      </a: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๓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เป็นสถานศึกษา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แกนนำ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ของเครือข่ายขับเคลื่อน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การเป็นแกนนำของกลุ่มฯ/เขตพื้นที่/จังหวัด/ภาค</a:t>
                      </a: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การได้รับเชิญแสดงผลงาน/ร่วมกิจกรรมวิชาการ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4000" b="0" baseline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ปศพพ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.ระดับต่างๆ</a:t>
                      </a:r>
                    </a:p>
                    <a:p>
                      <a:endParaRPr lang="th-TH" sz="4000" b="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4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79512" y="149493"/>
            <a:ext cx="7916714" cy="792088"/>
          </a:xfrm>
        </p:spPr>
        <p:txBody>
          <a:bodyPr>
            <a:noAutofit/>
          </a:bodyPr>
          <a:lstStyle/>
          <a:p>
            <a:pPr algn="l"/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3.1 </a:t>
            </a:r>
            <a:r>
              <a:rPr lang="th-TH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ความสัมพันธ์กับสถานศึกษา</a:t>
            </a:r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อื่น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th-TH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ใน</a:t>
            </a:r>
            <a:r>
              <a:rPr lang="th-TH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การขยายผลการขับเคลื่อน </a:t>
            </a:r>
            <a:r>
              <a:rPr lang="th-TH" sz="5000" b="1" dirty="0" err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ปศพพ</a:t>
            </a:r>
            <a:r>
              <a:rPr lang="en-US" sz="5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endParaRPr lang="th-TH" sz="50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1717796"/>
              </p:ext>
            </p:extLst>
          </p:nvPr>
        </p:nvGraphicFramePr>
        <p:xfrm>
          <a:off x="251520" y="1844824"/>
          <a:ext cx="8627257" cy="384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0"/>
                <a:gridCol w="35866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5</a:t>
                      </a:r>
                      <a:endParaRPr lang="en-US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๔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สามารถเป็น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พี่เลี้ยง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ในการพัฒนาสถานศึกษาอื่นให้เป็นสถานศึกษาพอเพียงได้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อย่างน้อย ๑ สถานศึกษา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การเข้าไปเป็นพี่เลี้ยง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4000" b="0" baseline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รร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.อื่นให้เป็น </a:t>
                      </a:r>
                      <a:r>
                        <a:rPr lang="th-TH" sz="4000" b="0" baseline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สถพ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th-TH" sz="4000" b="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14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79512" y="149493"/>
            <a:ext cx="7916714" cy="792088"/>
          </a:xfrm>
        </p:spPr>
        <p:txBody>
          <a:bodyPr>
            <a:noAutofit/>
          </a:bodyPr>
          <a:lstStyle/>
          <a:p>
            <a:pPr algn="l"/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3.2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ความสัมพันธ์กับหน่วยงานที่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สังกัด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และ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หรือหน่วยงานภายนอก 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ภาครัฐ</a:t>
            </a:r>
            <a:b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ภาคเอกชน และชุมชน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) </a:t>
            </a:r>
            <a:endParaRPr lang="th-TH" sz="50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1005393"/>
              </p:ext>
            </p:extLst>
          </p:nvPr>
        </p:nvGraphicFramePr>
        <p:xfrm>
          <a:off x="251520" y="2564904"/>
          <a:ext cx="8627257" cy="3230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06777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1</a:t>
                      </a:r>
                    </a:p>
                    <a:p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มี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ความสัมพันธ์อันดี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กับ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หน่วยงานต่าง ๆ</a:t>
                      </a:r>
                      <a:r>
                        <a:rPr lang="th-TH" sz="4000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การให้ความร่วมมือ/ร่วมกิจกรรมกับหน่วยงานภาครัฐ เอกชน ชุมชน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09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79512" y="149493"/>
            <a:ext cx="7916714" cy="792088"/>
          </a:xfrm>
        </p:spPr>
        <p:txBody>
          <a:bodyPr>
            <a:noAutofit/>
          </a:bodyPr>
          <a:lstStyle/>
          <a:p>
            <a:pPr algn="l"/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3.2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ความสัมพันธ์กับหน่วยงานที่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สังกัด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และ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หรือหน่วยงานภายนอก 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ภาครัฐ ภาคเอกชน และชุมชน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) </a:t>
            </a:r>
            <a:endParaRPr lang="th-TH" sz="50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1595541"/>
              </p:ext>
            </p:extLst>
          </p:nvPr>
        </p:nvGraphicFramePr>
        <p:xfrm>
          <a:off x="251520" y="1844824"/>
          <a:ext cx="8627257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06777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2</a:t>
                      </a: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๑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ประสานความร่วมมือ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กับหน่วยงานต่าง ๆ เพื่อ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ให้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/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รับ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การสนับสนุนเพื่อการขับเคลื่อน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การประสานงาน ให้/รับ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17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79512" y="149493"/>
            <a:ext cx="7916714" cy="792088"/>
          </a:xfrm>
        </p:spPr>
        <p:txBody>
          <a:bodyPr>
            <a:noAutofit/>
          </a:bodyPr>
          <a:lstStyle/>
          <a:p>
            <a:pPr algn="l"/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3.2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ความสัมพันธ์กับหน่วยงานที่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สังกัด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และ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หรือหน่วยงานภายนอก 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ภาครัฐ ภาคเอกชน และชุมชน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) </a:t>
            </a:r>
            <a:endParaRPr lang="th-TH" sz="50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7951141"/>
              </p:ext>
            </p:extLst>
          </p:nvPr>
        </p:nvGraphicFramePr>
        <p:xfrm>
          <a:off x="251520" y="1844824"/>
          <a:ext cx="8627257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600"/>
                <a:gridCol w="3226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3</a:t>
                      </a: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๒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สามารถ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บริหารจัดการความสัมพันธ์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กับ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หน่วยงานต่างๆ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ในการขับเคลื่อน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ได้อย่างเหมาะสม และมีประสิทธิภาพ</a:t>
                      </a:r>
                      <a:endParaRPr lang="th-TH" sz="4000" b="1" dirty="0" smtClean="0">
                        <a:solidFill>
                          <a:srgbClr val="0000CC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การรักษา/สานสัมพันธ์/การติดต่อสื่อสารที่ชัดเจนเหมาะสม</a:t>
                      </a:r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93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79512" y="149493"/>
            <a:ext cx="7916714" cy="792088"/>
          </a:xfrm>
        </p:spPr>
        <p:txBody>
          <a:bodyPr>
            <a:noAutofit/>
          </a:bodyPr>
          <a:lstStyle/>
          <a:p>
            <a:pPr algn="l"/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3.2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ความสัมพันธ์กับหน่วยงานที่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สังกัด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และ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หรือหน่วยงานภายนอก 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ภาครัฐ ภาคเอกชน และชุมชน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) </a:t>
            </a:r>
            <a:endParaRPr lang="th-TH" sz="50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0214046"/>
              </p:ext>
            </p:extLst>
          </p:nvPr>
        </p:nvGraphicFramePr>
        <p:xfrm>
          <a:off x="251520" y="1844824"/>
          <a:ext cx="8627257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0"/>
                <a:gridCol w="35866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4</a:t>
                      </a: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๓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ได้รับการ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ยอมรับ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และ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ความร่วมมือ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จากหน่วยงานต่างๆ ในการขยายผลการขับเคลื่อน </a:t>
                      </a:r>
                      <a:r>
                        <a:rPr lang="th-TH" sz="400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ปศพพ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.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สู่หน่วยงานภายนอก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การมาร่วมกิจกรรม/มีส่วนร่วมขยายผลสู่หน่วยงานภายนอก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30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79512" y="-27384"/>
            <a:ext cx="7916714" cy="792088"/>
          </a:xfrm>
        </p:spPr>
        <p:txBody>
          <a:bodyPr>
            <a:noAutofit/>
          </a:bodyPr>
          <a:lstStyle/>
          <a:p>
            <a:pPr algn="l"/>
            <a:r>
              <a:rPr lang="th-TH" sz="5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3.2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ความสัมพันธ์กับหน่วยงานที่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สังกัด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และ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หรือหน่วยงานภายนอก 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ภาครัฐ</a:t>
            </a:r>
            <a:b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   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ภาคเอกชน และชุมชน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) </a:t>
            </a:r>
            <a:endParaRPr lang="th-TH" sz="50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3847105"/>
              </p:ext>
            </p:extLst>
          </p:nvPr>
        </p:nvGraphicFramePr>
        <p:xfrm>
          <a:off x="251520" y="2132856"/>
          <a:ext cx="8802714" cy="463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4536"/>
                <a:gridCol w="39781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ระดับคุณภาพ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IT๙" pitchFamily="34" charset="-34"/>
                          <a:cs typeface="TH SarabunIT๙" pitchFamily="34" charset="-34"/>
                        </a:rPr>
                        <a:t>ร่องรอย</a:t>
                      </a:r>
                      <a:endParaRPr lang="th-TH" sz="40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solidFill>
                            <a:srgbClr val="0000CC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ระดับ 5</a:t>
                      </a: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ตามระดับ ๔ และ </a:t>
                      </a:r>
                      <a:endParaRPr lang="en-US" sz="4000" kern="1200" dirty="0" smtClean="0">
                        <a:solidFill>
                          <a:schemeClr val="dk1"/>
                        </a:solidFill>
                        <a:effectLst/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- 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ประสานความร่วมมือ</a:t>
                      </a:r>
                      <a:r>
                        <a:rPr lang="th-TH" sz="4000" kern="1200" dirty="0" smtClean="0">
                          <a:solidFill>
                            <a:schemeClr val="dk1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กับหน่วยงานต่างๆ จนสามารถพัฒนาสถานศึกษาอื่นให้เป็นสถานศึกษาพอเพียงได้</a:t>
                      </a:r>
                      <a:r>
                        <a:rPr lang="th-TH" sz="4000" b="1" kern="120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อย่างน้อย ๑ แห่ง</a:t>
                      </a:r>
                      <a:endParaRPr lang="th-TH" sz="4000" b="1" dirty="0" smtClean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4000" b="1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- หน่วยงานต่างๆร่วมพัฒนาให้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4000" b="0" baseline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รร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.อื่น เป็นสถานศึกษาพอเพียง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(หนังสือเชิญ/ขอความร่วมมือ/ประกาศ</a:t>
                      </a:r>
                      <a:r>
                        <a:rPr lang="th-TH" sz="4000" b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ของรร</a:t>
                      </a:r>
                      <a:r>
                        <a:rPr lang="th-TH" sz="4000" b="0" dirty="0" smtClean="0">
                          <a:latin typeface="TH SarabunIT๙" pitchFamily="34" charset="-34"/>
                          <a:cs typeface="TH SarabunIT๙" pitchFamily="34" charset="-34"/>
                        </a:rPr>
                        <a:t>.ที่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 ผ่านการประเมิน เป็น </a:t>
                      </a:r>
                      <a:r>
                        <a:rPr lang="th-TH" sz="4000" b="0" baseline="0" dirty="0" err="1" smtClean="0">
                          <a:latin typeface="TH SarabunIT๙" pitchFamily="34" charset="-34"/>
                          <a:cs typeface="TH SarabunIT๙" pitchFamily="34" charset="-34"/>
                        </a:rPr>
                        <a:t>สถพ</a:t>
                      </a:r>
                      <a:r>
                        <a:rPr lang="th-TH" sz="4000" b="0" baseline="0" dirty="0" smtClean="0">
                          <a:latin typeface="TH SarabunIT๙" pitchFamily="34" charset="-34"/>
                          <a:cs typeface="TH SarabunIT๙" pitchFamily="34" charset="-34"/>
                        </a:rPr>
                        <a:t>.)</a:t>
                      </a:r>
                      <a:endParaRPr lang="th-TH" sz="4000" b="0" dirty="0" smtClean="0"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1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09" t="37818" r="34025" b="28886"/>
          <a:stretch/>
        </p:blipFill>
        <p:spPr bwMode="auto">
          <a:xfrm>
            <a:off x="251520" y="1340768"/>
            <a:ext cx="866315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69" t="13741" r="30596" b="79871"/>
          <a:stretch/>
        </p:blipFill>
        <p:spPr bwMode="auto">
          <a:xfrm>
            <a:off x="339227" y="144016"/>
            <a:ext cx="8409237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47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ขั้นตอนการรับการประเมิน</a:t>
            </a:r>
            <a:endParaRPr lang="th-TH" sz="66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5400" b="1" dirty="0" smtClean="0">
                <a:latin typeface="TH SarabunIT๙" pitchFamily="34" charset="-34"/>
                <a:cs typeface="TH SarabunIT๙" pitchFamily="34" charset="-34"/>
              </a:rPr>
              <a:t>นำเสนอข้อมูลพื้นฐาน และผลงานในภาพรวมที่เด่นตามเกณฑ์ประเมิน</a:t>
            </a:r>
          </a:p>
          <a:p>
            <a:pPr>
              <a:spcBef>
                <a:spcPts val="0"/>
              </a:spcBef>
            </a:pPr>
            <a:r>
              <a:rPr lang="th-TH" sz="5400" b="1" dirty="0" smtClean="0">
                <a:latin typeface="TH SarabunIT๙" pitchFamily="34" charset="-34"/>
                <a:cs typeface="TH SarabunIT๙" pitchFamily="34" charset="-34"/>
              </a:rPr>
              <a:t>คณะกรรมการประเมิน หาร่องรอยการปฏิบัติตามสภาพจริง</a:t>
            </a:r>
          </a:p>
          <a:p>
            <a:pPr>
              <a:spcBef>
                <a:spcPts val="0"/>
              </a:spcBef>
            </a:pPr>
            <a:r>
              <a:rPr lang="th-TH" sz="5400" b="1" dirty="0" smtClean="0">
                <a:latin typeface="TH SarabunIT๙" pitchFamily="34" charset="-34"/>
                <a:cs typeface="TH SarabunIT๙" pitchFamily="34" charset="-34"/>
              </a:rPr>
              <a:t>การร่วมร้องเพลง สดุดีมหาราชา เมื่อสิ้นสุดการประเมิน</a:t>
            </a:r>
          </a:p>
          <a:p>
            <a:pPr>
              <a:spcBef>
                <a:spcPts val="0"/>
              </a:spcBef>
            </a:pPr>
            <a:endParaRPr lang="th-TH" sz="54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6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latin typeface="TH SarabunIT๙" pitchFamily="34" charset="-34"/>
                <a:cs typeface="TH SarabunIT๙" pitchFamily="34" charset="-34"/>
              </a:rPr>
              <a:t>เฉลยแบบทดสอบ</a:t>
            </a:r>
            <a:endParaRPr lang="th-TH" sz="6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7202" y="1568981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0000"/>
            <a:r>
              <a:rPr lang="th-TH" sz="36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๑</a:t>
            </a:r>
            <a:r>
              <a:rPr lang="en-US" sz="36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บทบาท</a:t>
            </a:r>
            <a:r>
              <a:rPr lang="th-TH" sz="36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สำคัญของศูนย์การเรียนรู้ตามหลักปรัชญาของเศรษฐกิจพอเพียงด้านการศึกษา กระทรวงศึกษาธิการ คือข้อ</a:t>
            </a:r>
            <a:r>
              <a:rPr lang="th-TH" sz="36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ใด</a:t>
            </a:r>
          </a:p>
          <a:p>
            <a:pPr indent="-270000"/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ก. บ่ม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เพาะอุปนิสัยพอเพียงให้แก่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ผู้เรียน</a:t>
            </a:r>
          </a:p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ข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เป็นแหล่งเรียนรู้ให้ชุมชนและผู้สนใจ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pPr indent="-457200"/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ค้นคว้าและวิจัยการขับเคลื่อนหลักปรัชญาของเศรษฐกิจ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พอเพียง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  ด้าน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การศึกษา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36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√</a:t>
            </a:r>
            <a:r>
              <a:rPr lang="th-TH" sz="36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ง</a:t>
            </a:r>
            <a:r>
              <a:rPr lang="en-US" sz="36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เป็นแหล่งเรียนรู้และเป็นพี่เลี้ยงในการพัฒนาสถานศึกษาอื่น</a:t>
            </a:r>
            <a:r>
              <a:rPr lang="th-TH" sz="3600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ให้</a:t>
            </a:r>
            <a:br>
              <a:rPr lang="th-TH" sz="3600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   เป็น</a:t>
            </a:r>
            <a:r>
              <a:rPr lang="th-TH" sz="36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สถานศึกษาพอเพียง </a:t>
            </a:r>
          </a:p>
        </p:txBody>
      </p:sp>
    </p:spTree>
    <p:extLst>
      <p:ext uri="{BB962C8B-B14F-4D97-AF65-F5344CB8AC3E}">
        <p14:creationId xmlns:p14="http://schemas.microsoft.com/office/powerpoint/2010/main" xmlns="" val="260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3222104"/>
            <a:ext cx="8784976" cy="1143000"/>
          </a:xfrm>
        </p:spPr>
        <p:txBody>
          <a:bodyPr>
            <a:normAutofit fontScale="90000"/>
          </a:bodyPr>
          <a:lstStyle/>
          <a:p>
            <a:pPr indent="-457200" algn="l"/>
            <a:r>
              <a:rPr lang="th-TH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๒</a:t>
            </a:r>
            <a:r>
              <a:rPr lang="en-US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ข้อใดกล่าวถึงเกณฑ์การประเมินศูนย์การเรียนรู้ตามหลักปรัชญาของเศรษฐกิจพอเพียงด้าน</a:t>
            </a:r>
            <a:r>
              <a:rPr lang="th-TH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การศึกษากระทรวงศึกษาธิการ </a:t>
            </a:r>
            <a:r>
              <a:rPr lang="th-TH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ไม่</a:t>
            </a:r>
            <a:r>
              <a:rPr lang="th-TH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ถูกต้อง</a:t>
            </a:r>
            <a:r>
              <a:rPr lang="en-US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เกณฑ์การประเมิน มี ๕ ระดับ 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latin typeface="TH SarabunIT๙" pitchFamily="34" charset="-34"/>
                <a:cs typeface="TH SarabunIT๙" pitchFamily="34" charset="-34"/>
              </a:rPr>
            </a:br>
            <a:r>
              <a:rPr lang="th-TH" dirty="0">
                <a:latin typeface="TH SarabunIT๙" pitchFamily="34" charset="-34"/>
                <a:cs typeface="TH SarabunIT๙" pitchFamily="34" charset="-34"/>
              </a:rPr>
              <a:t>ข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เป็นเกณฑ์การประเมินแบบก้าวหน้า 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latin typeface="TH SarabunIT๙" pitchFamily="34" charset="-34"/>
                <a:cs typeface="TH SarabunIT๙" pitchFamily="34" charset="-34"/>
              </a:rPr>
            </a:br>
            <a: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√ </a:t>
            </a:r>
            <a:r>
              <a:rPr lang="th-TH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การประเมินให้ผ่านคุณภาพ ระดับ ๓ ขึ้นไปทุกข้อ จึงผ่านการประเมินเป็นศูนย์การเรียนรู้ ตามหลักปรัชญาของเศรษฐกิจพอเพียงด้านการศึกษา </a:t>
            </a:r>
            <a: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dirty="0">
                <a:latin typeface="TH SarabunIT๙" pitchFamily="34" charset="-34"/>
                <a:cs typeface="TH SarabunIT๙" pitchFamily="34" charset="-34"/>
              </a:rPr>
              <a:t>ง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ประกอบด้วย ๓ องค์ประกอบ ได้แก่ บุคลากร การจัดสภาพแวดล้อมทางกายภาพ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และความสัมพันธ์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กับหน่วยงานอื่น 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latin typeface="TH SarabunIT๙" pitchFamily="34" charset="-34"/>
                <a:cs typeface="TH SarabunIT๙" pitchFamily="34" charset="-34"/>
              </a:rPr>
            </a:b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9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3222104"/>
            <a:ext cx="86409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3</a:t>
            </a:r>
            <a:r>
              <a:rPr lang="en-US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ข้อ</a:t>
            </a:r>
            <a:r>
              <a:rPr lang="th-TH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ใดเป็น หลักสำคัญในการประเมินสถานศึกษาพอเพียงให้เป็นศูนย์การเรียนรู้ตามหลักปรัชญาของเศรษฐกิจพอเพียง </a:t>
            </a:r>
            <a:r>
              <a:rPr lang="th-TH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ด้าน</a:t>
            </a:r>
            <a:r>
              <a:rPr lang="th-TH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การศึกษา กระทรวงศึกษาธิการ </a:t>
            </a:r>
            <a:r>
              <a:rPr lang="en-US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dirty="0">
                <a:latin typeface="TH SarabunIT๙" pitchFamily="34" charset="-34"/>
                <a:cs typeface="TH SarabunIT๙" pitchFamily="34" charset="-34"/>
              </a:rPr>
              <a:t>ก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คณะกรรมการเห็นพ้องกันทุกคน 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latin typeface="TH SarabunIT๙" pitchFamily="34" charset="-34"/>
                <a:cs typeface="TH SarabunIT๙" pitchFamily="34" charset="-34"/>
              </a:rPr>
            </a:br>
            <a:r>
              <a:rPr lang="th-TH" dirty="0">
                <a:latin typeface="TH SarabunIT๙" pitchFamily="34" charset="-34"/>
                <a:cs typeface="TH SarabunIT๙" pitchFamily="34" charset="-34"/>
              </a:rPr>
              <a:t>ข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ผ่านเกณฑ์ระดับคุณภาพทุกข้อ 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latin typeface="TH SarabunIT๙" pitchFamily="34" charset="-34"/>
                <a:cs typeface="TH SarabunIT๙" pitchFamily="34" charset="-34"/>
              </a:rPr>
            </a:br>
            <a:r>
              <a:rPr lang="th-TH" dirty="0"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ใช้ฉันทามติ 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latin typeface="TH SarabunIT๙" pitchFamily="34" charset="-34"/>
                <a:cs typeface="TH SarabunIT๙" pitchFamily="34" charset="-34"/>
              </a:rPr>
            </a:br>
            <a: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√</a:t>
            </a:r>
            <a:r>
              <a:rPr lang="th-TH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ง</a:t>
            </a:r>
            <a: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ถูกทุกข้อ</a:t>
            </a:r>
            <a: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3366120"/>
            <a:ext cx="86409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4. “</a:t>
            </a:r>
            <a:r>
              <a:rPr lang="th-TH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ความพอประมาณ กับความพอเหมาะ พอดีกับสภาพของตน</a:t>
            </a:r>
            <a:r>
              <a:rPr lang="en-US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(</a:t>
            </a:r>
            <a:r>
              <a:rPr lang="th-TH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ปัจจัยภายใน</a:t>
            </a:r>
            <a:r>
              <a:rPr lang="en-US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th-TH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และพอควร สอดคล้องกับ</a:t>
            </a:r>
            <a:br>
              <a:rPr lang="th-TH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ภูมิ</a:t>
            </a:r>
            <a:r>
              <a:rPr lang="th-TH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สังคม</a:t>
            </a:r>
            <a:r>
              <a:rPr lang="en-US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(</a:t>
            </a:r>
            <a:r>
              <a:rPr lang="th-TH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ปัจจัยภายนอก</a:t>
            </a:r>
            <a:r>
              <a:rPr lang="en-US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ข้อ</a:t>
            </a:r>
            <a:r>
              <a:rPr lang="th-TH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ใดกล่าวถึง </a:t>
            </a:r>
            <a:r>
              <a:rPr lang="th-TH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ภูมิสังคม</a:t>
            </a:r>
            <a:r>
              <a:rPr lang="th-TH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ของ</a:t>
            </a:r>
            <a:r>
              <a:rPr lang="th-TH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การทำ</a:t>
            </a:r>
            <a:r>
              <a:rPr lang="th-TH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นาได้ถูกต้อง</a:t>
            </a:r>
            <a:r>
              <a:rPr lang="en-US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” </a:t>
            </a:r>
            <a:br>
              <a:rPr lang="en-US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dirty="0">
                <a:latin typeface="TH SarabunIT๙" pitchFamily="34" charset="-34"/>
                <a:cs typeface="TH SarabunIT๙" pitchFamily="34" charset="-34"/>
              </a:rPr>
              <a:t>ก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ชาวนา 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latin typeface="TH SarabunIT๙" pitchFamily="34" charset="-34"/>
                <a:cs typeface="TH SarabunIT๙" pitchFamily="34" charset="-34"/>
              </a:rPr>
            </a:br>
            <a:r>
              <a:rPr lang="th-TH" dirty="0">
                <a:latin typeface="TH SarabunIT๙" pitchFamily="34" charset="-34"/>
                <a:cs typeface="TH SarabunIT๙" pitchFamily="34" charset="-34"/>
              </a:rPr>
              <a:t>ข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เงินลงทุน 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latin typeface="TH SarabunIT๙" pitchFamily="34" charset="-34"/>
                <a:cs typeface="TH SarabunIT๙" pitchFamily="34" charset="-34"/>
              </a:rPr>
            </a:br>
            <a: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√ </a:t>
            </a:r>
            <a:r>
              <a:rPr lang="th-TH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สภาพพื้นที่นา </a:t>
            </a:r>
            <a: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dirty="0">
                <a:latin typeface="TH SarabunIT๙" pitchFamily="34" charset="-34"/>
                <a:cs typeface="TH SarabunIT๙" pitchFamily="34" charset="-34"/>
              </a:rPr>
              <a:t>ง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อุปกรณ์เครื่องใช้ </a:t>
            </a:r>
            <a: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0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3798168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en-US" sz="38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5. </a:t>
            </a:r>
            <a:r>
              <a:rPr lang="th-TH" sz="38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ข้อ</a:t>
            </a:r>
            <a:r>
              <a:rPr lang="th-TH" sz="38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ใดดำเนินการ </a:t>
            </a:r>
            <a:r>
              <a:rPr lang="th-TH" sz="3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ไม่สอดคล้อง</a:t>
            </a:r>
            <a:r>
              <a:rPr lang="th-TH" sz="38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กับหลักความพอประมาณ </a:t>
            </a:r>
            <a:r>
              <a:rPr lang="en-US" sz="38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38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ก</a:t>
            </a:r>
            <a:r>
              <a:rPr lang="en-US" sz="38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กิจกรรมการปลูกผักสวนครัวเหมาะสมกับนักเรียน ป</a:t>
            </a:r>
            <a:r>
              <a:rPr lang="en-US" sz="3800" dirty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๑ มากกว่า นักเรียน ป</a:t>
            </a:r>
            <a:r>
              <a:rPr lang="en-US" sz="3800" dirty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๖ เนื่องจากเป็นกิจกรรม ที่ง่ายๆไม่ซับซ้อนมากนัก </a:t>
            </a:r>
            <a:r>
              <a:rPr lang="en-US" sz="38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3800" dirty="0">
                <a:latin typeface="TH SarabunIT๙" pitchFamily="34" charset="-34"/>
                <a:cs typeface="TH SarabunIT๙" pitchFamily="34" charset="-34"/>
              </a:rPr>
            </a:br>
            <a:r>
              <a:rPr lang="en-US" sz="3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√</a:t>
            </a:r>
            <a:r>
              <a:rPr lang="th-TH" sz="3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</a:t>
            </a:r>
            <a:r>
              <a:rPr lang="en-US" sz="3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การจัดกลุ่มนักเรียนให้ดูแลบ่อเลี้ยงปลา</a:t>
            </a:r>
            <a:r>
              <a:rPr lang="th-TH" sz="3800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ควรทำรั้ว</a:t>
            </a:r>
            <a:r>
              <a:rPr lang="th-TH" sz="3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รอบบ่อเลี้ยงปลาเพื่อป้องกันนักเรียน พลัดตกบ่อเลี้ยงปลา </a:t>
            </a:r>
            <a:r>
              <a:rPr lang="en-US" sz="38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38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sz="38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ชุมชนของเราส่วนใหญ่มีอาชีพทำการเกษตรกิจกรรมที่โรงเรียน</a:t>
            </a:r>
            <a:r>
              <a:rPr lang="th-TH" sz="3800" dirty="0" smtClean="0">
                <a:latin typeface="TH SarabunIT๙" pitchFamily="34" charset="-34"/>
                <a:cs typeface="TH SarabunIT๙" pitchFamily="34" charset="-34"/>
              </a:rPr>
              <a:t>ควรทำคือ</a:t>
            </a: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กา</a:t>
            </a:r>
            <a:r>
              <a:rPr lang="th-TH" sz="3800" dirty="0" smtClean="0">
                <a:latin typeface="TH SarabunIT๙" pitchFamily="34" charset="-34"/>
                <a:cs typeface="TH SarabunIT๙" pitchFamily="34" charset="-34"/>
              </a:rPr>
              <a:t>รทำสวน</a:t>
            </a: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เกษตรหรือพืชผักสวนครัว</a:t>
            </a:r>
            <a:r>
              <a:rPr lang="en-US" sz="38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38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ง</a:t>
            </a:r>
            <a:r>
              <a:rPr lang="en-US" sz="38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800" dirty="0">
                <a:latin typeface="TH SarabunIT๙" pitchFamily="34" charset="-34"/>
                <a:cs typeface="TH SarabunIT๙" pitchFamily="34" charset="-34"/>
              </a:rPr>
              <a:t>โรงเรียนอยู่บนดอยอากาศหนาวเย็นจึงสมควรให้นักเรียนทำกิจกรรมปลูกพืชที่ชอบอากาศหนาว เช่น ผักกาด หรือกาแฟ เป็นต้น</a:t>
            </a:r>
            <a:r>
              <a:rPr lang="en-US" sz="38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3800" dirty="0">
                <a:latin typeface="TH SarabunIT๙" pitchFamily="34" charset="-34"/>
                <a:cs typeface="TH SarabunIT๙" pitchFamily="34" charset="-34"/>
              </a:rPr>
            </a:br>
            <a:r>
              <a:rPr lang="en-US" sz="3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38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sz="38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8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3726160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6. </a:t>
            </a:r>
            <a:r>
              <a:rPr lang="th-TH" sz="40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ข้อ</a:t>
            </a: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ใด</a:t>
            </a:r>
            <a:r>
              <a:rPr lang="th-TH" sz="40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กล่าวถึง ข้อความ</a:t>
            </a: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อภิปรายในการทำโครงการกำจัดขยะในโรงเรียนที่ </a:t>
            </a:r>
            <a:r>
              <a:rPr lang="th-TH" sz="4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ไม่ใช่</a:t>
            </a: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หลักความมีเหตุผล </a:t>
            </a:r>
            <a:r>
              <a:rPr lang="en-US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ก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เหตุใดจึงต้องทำโครงการนี้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ข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ทำโครงการนี้ไปเพื่ออะไรหรือหวังผลอะไร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√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โครงการนี้ควรใช้เงินทุนเท่าไรจึงจะเหมาะสม 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ง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ผลกระทบที่อาจเกิดขึ้น ต่อนักเรียน โรงเรียน และชุมชนคืออะไร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sz="40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6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3654152"/>
            <a:ext cx="889248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7. </a:t>
            </a:r>
            <a:r>
              <a:rPr lang="th-TH" sz="40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ข้อ</a:t>
            </a: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ใดดำเนินการ </a:t>
            </a:r>
            <a:r>
              <a:rPr lang="th-TH" sz="40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ไม่สอดคล้อง</a:t>
            </a: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กับหลักภูมิคุ้มกันในตัวที่ดี </a:t>
            </a:r>
            <a:r>
              <a:rPr lang="en-US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ก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 err="1">
                <a:latin typeface="TH SarabunIT๙" pitchFamily="34" charset="-34"/>
                <a:cs typeface="TH SarabunIT๙" pitchFamily="34" charset="-34"/>
              </a:rPr>
              <a:t>ผอ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โรงเรียนออกคำสั่งแต่งตั้งคณะทำงานขับเคลื่อนหลักปรัชญาของเศรษฐกิจพอเพียงในโรงเรียน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√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ครูสมจิตรเสนอให้ครูสมศรีเป็นหัวหน้าโครงการเพราะเก่งและสมกับการเป็นผู้นา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ครูสมชายวางแผนการจัดค่ายลูกเสือของนักเรียนร่วมกับคณะครู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ง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ครูมานะเสนอแนวทางการประเมินและสรุปโครงการ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sz="40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3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3726160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8. </a:t>
            </a:r>
            <a:r>
              <a:rPr lang="th-TH" sz="40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หลัก</a:t>
            </a: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ปรัชญาของเศรษฐกิจพอเพียงมุ่งผลที่</a:t>
            </a:r>
            <a:r>
              <a:rPr lang="th-TH" sz="40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เกิดขึ้นนำไปสู่</a:t>
            </a: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ความเจริญก้าวหน้าที่สมดุล พร้อมรับการเปลี่ยนแปลง</a:t>
            </a:r>
            <a:b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ใน ๔ มิติ ประกอบด้วยด้านใดบ้าง </a:t>
            </a:r>
            <a:r>
              <a:rPr lang="en-US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√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วัตถุ สังคม สิ่งแวดล้อม และวัฒนธรรม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ข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เศรษฐกิจ วัตถุ สังคม และวัฒนธรรม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การเมือง สังคม สิ่งแวดล้อม และวัฒนธรรม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ง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เศรษฐกิจ การเมือง สังคม และวัฒนธรรม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sz="40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8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3942184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9. “</a:t>
            </a: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ผลการดำเนินโครงการปลูกผักปลอดสารพิษของโรงเรียนพบว่า นักเรียนมีการ</a:t>
            </a:r>
            <a:r>
              <a:rPr lang="th-TH" sz="40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รวมกลุ่ม </a:t>
            </a: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ช่วยเหลือกัน มีการแบ่งหน้าที่รับผิดชอบงานด้านต่างๆ อย่างชัดเจน และดำเนินการตามหน้าที่นั้นๆอย่างตั้งใจ</a:t>
            </a:r>
            <a:r>
              <a:rPr lang="en-US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”</a:t>
            </a: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สอดคล้องกับ หลักปรัชญาของเศรษฐกิจพอเพียงในข้อใด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ก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หลักความพอประมาณ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ข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หลักการมีส่วนร่วม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มิติด้านวัฒนธรรม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√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ง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มิติด้านสังคม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sz="40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6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208912" cy="11521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h-TH" sz="8800" b="1" dirty="0" smtClean="0">
                <a:latin typeface="TH SarabunIT๙" pitchFamily="34" charset="-34"/>
                <a:cs typeface="TH SarabunIT๙" pitchFamily="34" charset="-34"/>
              </a:rPr>
              <a:t>เกณฑ์การประเมิน </a:t>
            </a:r>
            <a:r>
              <a:rPr lang="th-TH" sz="8800" b="1" dirty="0" err="1" smtClean="0">
                <a:latin typeface="TH SarabunIT๙" pitchFamily="34" charset="-34"/>
                <a:cs typeface="TH SarabunIT๙" pitchFamily="34" charset="-34"/>
              </a:rPr>
              <a:t>ศรร</a:t>
            </a:r>
            <a:r>
              <a:rPr lang="th-TH" sz="88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72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7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7200" b="1" dirty="0" smtClean="0">
                <a:latin typeface="TH SarabunIT๙" pitchFamily="34" charset="-34"/>
                <a:cs typeface="TH SarabunIT๙" pitchFamily="34" charset="-34"/>
              </a:rPr>
              <a:t>เกณฑ์ก้าวหน้า</a:t>
            </a:r>
            <a:br>
              <a:rPr lang="th-TH" sz="7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72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ได้คะแนนเฉลี่ย 4 ขึ้นไป ทุกด้าน</a:t>
            </a:r>
            <a:endParaRPr lang="th-TH" sz="7200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3831" y="3501008"/>
            <a:ext cx="8070617" cy="1368152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๑</a:t>
            </a:r>
            <a:r>
              <a:rPr lang="en-US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บุคลากร</a:t>
            </a:r>
          </a:p>
          <a:p>
            <a:pPr algn="l"/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2. การ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จัดการสภาพแวดล้อมทาง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กายภาพ</a:t>
            </a:r>
          </a:p>
          <a:p>
            <a:pPr algn="l"/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๓</a:t>
            </a:r>
            <a:r>
              <a:rPr lang="en-US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54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ความสัมพันธ์กับหน่วยงานภายนอก</a:t>
            </a:r>
            <a:r>
              <a:rPr lang="th-TH" sz="54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algn="l"/>
            <a:endParaRPr lang="th-TH" sz="54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7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4014192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10. </a:t>
            </a:r>
            <a:r>
              <a:rPr lang="th-TH" sz="4000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นักเรียน</a:t>
            </a: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รายงานผลการแปลงขยะเป็นรายได้ พบว่าโครงการนี้ช่วยประหยัดเงินลงทุนได้ถึง ๒๐</a:t>
            </a:r>
            <a:r>
              <a:rPr lang="en-US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% </a:t>
            </a: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และมีรายได้   เข้าโครงการเป็นเงินกว่า ๒</a:t>
            </a:r>
            <a:r>
              <a:rPr lang="en-US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,</a:t>
            </a:r>
            <a:r>
              <a:rPr lang="th-TH" sz="4000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๐๐๐ บาท สอดคล้องกับหลักปรัชญาของเศรษฐกิจพอเพียงในข้อใด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√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มิติด้านวัตถุ </a:t>
            </a: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ข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มิติด้านเศรษฐกิจ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มิติด้านสังคม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ง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มิติด้านวัฒนธรรม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latin typeface="TH SarabunIT๙" pitchFamily="34" charset="-34"/>
                <a:cs typeface="TH SarabunIT๙" pitchFamily="34" charset="-34"/>
              </a:rPr>
            </a:br>
            <a: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sz="4000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6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60512" y="917173"/>
            <a:ext cx="6651848" cy="743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h-TH" sz="8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ด้าน บุคลากร</a:t>
            </a:r>
            <a:br>
              <a:rPr lang="th-TH" sz="88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sz="7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7214440" cy="13681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4 ตัวบ่งชี้</a:t>
            </a:r>
          </a:p>
          <a:p>
            <a:pPr algn="l">
              <a:lnSpc>
                <a:spcPct val="80000"/>
              </a:lnSpc>
            </a:pP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1.1 ผู้บริหาร</a:t>
            </a:r>
          </a:p>
          <a:p>
            <a:pPr algn="l">
              <a:lnSpc>
                <a:spcPct val="80000"/>
              </a:lnSpc>
            </a:pP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1.2 ครู</a:t>
            </a:r>
          </a:p>
          <a:p>
            <a:pPr algn="l">
              <a:lnSpc>
                <a:spcPct val="80000"/>
              </a:lnSpc>
            </a:pP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1.3 นักเรียน</a:t>
            </a:r>
          </a:p>
          <a:p>
            <a:pPr algn="l">
              <a:lnSpc>
                <a:spcPct val="80000"/>
              </a:lnSpc>
            </a:pP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1.4 คณะกรรมการสถานศึกษา</a:t>
            </a:r>
            <a:endParaRPr lang="th-TH" sz="6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31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352928" cy="743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h-TH" sz="8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ด้าน การจัดการสภาพแวดล้อมทางกายภาพ</a:t>
            </a:r>
            <a:br>
              <a:rPr lang="th-TH" sz="8000" b="1" dirty="0" smtClean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sz="6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8006528" cy="13681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 ตัวบ่งชี้</a:t>
            </a:r>
          </a:p>
          <a:p>
            <a:pPr algn="l">
              <a:lnSpc>
                <a:spcPct val="80000"/>
              </a:lnSpc>
            </a:pP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๒</a:t>
            </a:r>
            <a:r>
              <a:rPr lang="en-US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๑ อาคาร สถานที่และสิ่งแวดล้อม </a:t>
            </a:r>
            <a:endParaRPr lang="th-TH" sz="60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>
              <a:lnSpc>
                <a:spcPct val="80000"/>
              </a:lnSpc>
            </a:pP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๒</a:t>
            </a:r>
            <a:r>
              <a:rPr lang="en-US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๒ ฐานการเรียนรู้ </a:t>
            </a:r>
            <a:r>
              <a:rPr lang="th-TH" sz="6000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ปศพพ</a:t>
            </a:r>
            <a:r>
              <a:rPr lang="en-US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en-US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หรือ</a:t>
            </a:r>
          </a:p>
          <a:p>
            <a:pPr algn="l">
              <a:lnSpc>
                <a:spcPct val="80000"/>
              </a:lnSpc>
            </a:pP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6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   กิจกรรม</a:t>
            </a:r>
            <a:r>
              <a:rPr lang="th-TH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การเรียนรู้ </a:t>
            </a:r>
            <a:r>
              <a:rPr lang="th-TH" sz="6000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ปศพพ</a:t>
            </a:r>
            <a:r>
              <a:rPr lang="en-US" sz="6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endParaRPr lang="th-TH" sz="6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61"/>
            <a:ext cx="9150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ประเมินศูนย์การเรียนรู้ั\Logo_ob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63" y="32860"/>
            <a:ext cx="61987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62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3418</Words>
  <Application>Microsoft Office PowerPoint</Application>
  <PresentationFormat>นำเสนอทางหน้าจอ (4:3)</PresentationFormat>
  <Paragraphs>652</Paragraphs>
  <Slides>70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70</vt:i4>
      </vt:variant>
    </vt:vector>
  </HeadingPairs>
  <TitlesOfParts>
    <vt:vector size="71" baseType="lpstr">
      <vt:lpstr>ชุดรูปแบบของ Office</vt:lpstr>
      <vt:lpstr>การประเมินศูนย์การเรียนรู้ ตามหลักปรัชญาของเศรษฐกิจพอเพียง ด้านการศึกษา (ศรร.)</vt:lpstr>
      <vt:lpstr>การประเมินศูนย์การเรียนรู้ ตามหลักปรัชญาของเศรษฐกิจพอเพียง ด้านการศึกษา (ศรร.)</vt:lpstr>
      <vt:lpstr>วัตถุประสงค์ ของ ศรร.</vt:lpstr>
      <vt:lpstr>โรงเรียน ศรร. ในจังหวัดเพชรบูรณ์ ปีการศึกษา 2557-2560</vt:lpstr>
      <vt:lpstr>โรงเรียนที่ขอรับการประเมิน ศรร. ปีการศึกษา 2561</vt:lpstr>
      <vt:lpstr>ภาพนิ่ง 6</vt:lpstr>
      <vt:lpstr>เกณฑ์การประเมิน ศรร. เกณฑ์ก้าวหน้า ได้คะแนนเฉลี่ย 4 ขึ้นไป ทุกด้าน</vt:lpstr>
      <vt:lpstr>ด้าน บุคลากร </vt:lpstr>
      <vt:lpstr>ด้าน การจัดการสภาพแวดล้อมทางกายภาพ </vt:lpstr>
      <vt:lpstr>ด้านความสัมพันธ์กับหน่วยงานภายนอก </vt:lpstr>
      <vt:lpstr>แบบประเมินโรงเรียนศูนย์การเรียนรู้ตามหลักปรัชญาของเศรษฐกิจพอเพียง ด้านการศึกษา </vt:lpstr>
      <vt:lpstr>คณะกรรมการประเมิน ศรร.</vt:lpstr>
      <vt:lpstr>องค์ประกอบคณะกรรมการประเมิน ศรร. </vt:lpstr>
      <vt:lpstr>ปรัชญาของเศรษฐกิจพอเพียง            เศรษฐกิจพอเพียง เป็นปรัชญาชี้ถึงแนวการดำรงอยู่และปฏิบัติตนของประชาชนในทุกระดับ ตั้งแต่ระดับครอบครัว ระดับชุมชน จนถึงระดับรัฐ ทั้งในการพัฒนาและบริหารประเทศให้ดำเนินไปในทางสายกลาง โดยเฉพาะการพัฒนาเศรษฐกิจ เพื่อให้ก้าวทันต่อโลกยุคโลกาภิวัตน์ ความพอเพียง หมายถึง ความพอประมาณ ความมีเหตุผล รวมถึงความจำเป็นที่จะต้องมีระบบภูมิคุ้มกันในตัวที่ดีพอสมควร ต่อการกระทบใดๆ อันเกิดจากการเปลี่ยนแปลงทั้งภายในภายนอก ทั้งนี้ จะต้องอาศัยความรอบรู้ ความรอบคอบ และความระมัดระวังอย่างยิ่งในการนำวิชาการต่างๆ มาใช้ในการวางแผนและการดำเนินการ ทุกขั้นตอน และขณะเดียวกัน จะต้องเสริมสร้างพื้นฐานจิตใจของคนในชาติ โดยเฉพาะเจ้าหน้าที่ของรัฐ นักทฤษฎี และนักธุรกิจในทุกระดับ ให้มีสำนึกในคุณธรรม ความซื่อสัตย์สุจริต และให้มีความรอบรู้ที่เหมาะสม ดำเนินชีวิตด้วยความอดทน ความเพียร มีสติ ปัญญา และความรอบคอบ เพื่อให้สมดุลและพร้อมต่อการรองรับการเปลี่ยนแปลงอย่างรวดเร็วและกว้างขวาง ทั้งด้านวัตถุ สังคม สิ่งแวดล้อม และวัฒนธรรมจากโลกภายนอกได้เป็นอย่างดี </vt:lpstr>
      <vt:lpstr>ภาพนิ่ง 15</vt:lpstr>
      <vt:lpstr>ภาพนิ่ง 16</vt:lpstr>
      <vt:lpstr>การวิเคราะห์ความสอดคล้องกับหลักปรัชญาของเศรษฐกิจพอเพียง  (๒ เงื่อนไข ๓ หลักการ ๔ มิติ)</vt:lpstr>
      <vt:lpstr>กระบวนการวางแผน/ตัดสินใจ (3 หลักการ)</vt:lpstr>
      <vt:lpstr>ภาพนิ่ง 19</vt:lpstr>
      <vt:lpstr>ระดับคุณภาพการประเมิน 1. ด้าน บุคลากร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2. ด้านการจัดการสภาพแวดล้อมทางกายภาพ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3. ความสัมพันธ์กับหน่วยงานภายนอก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ขั้นตอนการรับการประเมิน</vt:lpstr>
      <vt:lpstr>เฉลยแบบทดสอบ</vt:lpstr>
      <vt:lpstr>๒. ข้อใดกล่าวถึงเกณฑ์การประเมินศูนย์การเรียนรู้ตามหลักปรัชญาของเศรษฐกิจพอเพียงด้านการศึกษากระทรวงศึกษาธิการ ไม่ถูกต้อง ก. เกณฑ์การประเมิน มี ๕ ระดับ  ข. เป็นเกณฑ์การประเมินแบบก้าวหน้า  √ ค. การประเมินให้ผ่านคุณภาพ ระดับ ๓ ขึ้นไปทุกข้อ จึงผ่านการประเมินเป็นศูนย์การเรียนรู้ ตามหลักปรัชญาของเศรษฐกิจพอเพียงด้านการศึกษา  ง. ประกอบด้วย ๓ องค์ประกอบ ได้แก่ บุคลากร การจัดสภาพแวดล้อมทางกายภาพ และความสัมพันธ์กับหน่วยงานอื่น  </vt:lpstr>
      <vt:lpstr>3. ข้อใดเป็น หลักสำคัญในการประเมินสถานศึกษาพอเพียงให้เป็นศูนย์การเรียนรู้ตามหลักปรัชญาของเศรษฐกิจพอเพียง  ด้านการศึกษา กระทรวงศึกษาธิการ  ก. คณะกรรมการเห็นพ้องกันทุกคน  ข. ผ่านเกณฑ์ระดับคุณภาพทุกข้อ  ค. ใช้ฉันทามติ  √ง. ถูกทุกข้อ </vt:lpstr>
      <vt:lpstr>4. “ความพอประมาณ กับความพอเหมาะ พอดีกับสภาพของตน (ปัจจัยภายใน)และพอควร สอดคล้องกับ ภูมิสังคม (ปัจจัยภายนอก)  ข้อใดกล่าวถึง ภูมิสังคม ของการทำนาได้ถูกต้อง”  ก. ชาวนา  ข. เงินลงทุน  √ ค. สภาพพื้นที่นา  ง. อุปกรณ์เครื่องใช้  </vt:lpstr>
      <vt:lpstr>5. ข้อใดดำเนินการ ไม่สอดคล้องกับหลักความพอประมาณ  ก. กิจกรรมการปลูกผักสวนครัวเหมาะสมกับนักเรียน ป.๑ มากกว่า นักเรียน ป.๖ เนื่องจากเป็นกิจกรรม ที่ง่ายๆไม่ซับซ้อนมากนัก  √ข. การจัดกลุ่มนักเรียนให้ดูแลบ่อเลี้ยงปลาควรทำรั้วรอบบ่อเลี้ยงปลาเพื่อป้องกันนักเรียน พลัดตกบ่อเลี้ยงปลา  ค. ชุมชนของเราส่วนใหญ่มีอาชีพทำการเกษตรกิจกรรมที่โรงเรียนควรทำคือการทำสวนเกษตรหรือพืชผักสวนครัว ง. โรงเรียนอยู่บนดอยอากาศหนาวเย็นจึงสมควรให้นักเรียนทำกิจกรรมปลูกพืชที่ชอบอากาศหนาว เช่น ผักกาด หรือกาแฟ เป็นต้น  </vt:lpstr>
      <vt:lpstr>6. ข้อใดกล่าวถึง ข้อความอภิปรายในการทำโครงการกำจัดขยะในโรงเรียนที่ ไม่ใช่ หลักความมีเหตุผล  ก. เหตุใดจึงต้องทำโครงการนี้  ข. ทำโครงการนี้ไปเพื่ออะไรหรือหวังผลอะไร  √ ค. โครงการนี้ควรใช้เงินทุนเท่าไรจึงจะเหมาะสม  ง. ผลกระทบที่อาจเกิดขึ้น ต่อนักเรียน โรงเรียน และชุมชนคืออะไร   </vt:lpstr>
      <vt:lpstr>7. ข้อใดดำเนินการ ไม่สอดคล้องกับหลักภูมิคุ้มกันในตัวที่ดี  ก. ผอ.โรงเรียนออกคำสั่งแต่งตั้งคณะทำงานขับเคลื่อนหลักปรัชญาของเศรษฐกิจพอเพียงในโรงเรียน  √ ข. ครูสมจิตรเสนอให้ครูสมศรีเป็นหัวหน้าโครงการเพราะเก่งและสมกับการเป็นผู้นา  ค. ครูสมชายวางแผนการจัดค่ายลูกเสือของนักเรียนร่วมกับคณะครู  ง. ครูมานะเสนอแนวทางการประเมินและสรุปโครงการ   </vt:lpstr>
      <vt:lpstr>8. หลักปรัชญาของเศรษฐกิจพอเพียงมุ่งผลที่เกิดขึ้นนำไปสู่ความเจริญก้าวหน้าที่สมดุล พร้อมรับการเปลี่ยนแปลง ใน ๔ มิติ ประกอบด้วยด้านใดบ้าง  √ ก. วัตถุ สังคม สิ่งแวดล้อม และวัฒนธรรม  ข. เศรษฐกิจ วัตถุ สังคม และวัฒนธรรม  ค. การเมือง สังคม สิ่งแวดล้อม และวัฒนธรรม ง. เศรษฐกิจ การเมือง สังคม และวัฒนธรรม  </vt:lpstr>
      <vt:lpstr>9. “ผลการดำเนินโครงการปลูกผักปลอดสารพิษของโรงเรียนพบว่า นักเรียนมีการรวมกลุ่ม ช่วยเหลือกัน มีการแบ่งหน้าที่รับผิดชอบงานด้านต่างๆ อย่างชัดเจน และดำเนินการตามหน้าที่นั้นๆอย่างตั้งใจ”สอดคล้องกับ หลักปรัชญาของเศรษฐกิจพอเพียงในข้อใด  ก. หลักความพอประมาณ  ข. หลักการมีส่วนร่วม  ค. มิติด้านวัฒนธรรม  √ ง. มิติด้านสังคม   </vt:lpstr>
      <vt:lpstr>10. นักเรียนรายงานผลการแปลงขยะเป็นรายได้ พบว่าโครงการนี้ช่วยประหยัดเงินลงทุนได้ถึง ๒๐% และมีรายได้   เข้าโครงการเป็นเงินกว่า ๒,๐๐๐ บาท สอดคล้องกับหลักปรัชญาของเศรษฐกิจพอเพียงในข้อใด  √ ก. มิติด้านวัตถุ  ข. มิติด้านเศรษฐกิจ  ค. มิติด้านสังคม ง. มิติด้านวัฒนธรรม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การประเมินศูนย์การเรียนรู้ตามหลักปรัชญาของเศรษฐกิจพอเพียง</dc:title>
  <dc:creator>kong</dc:creator>
  <cp:lastModifiedBy>IT STATION@NU</cp:lastModifiedBy>
  <cp:revision>360</cp:revision>
  <dcterms:created xsi:type="dcterms:W3CDTF">2019-03-14T02:58:27Z</dcterms:created>
  <dcterms:modified xsi:type="dcterms:W3CDTF">2020-01-27T07:21:18Z</dcterms:modified>
</cp:coreProperties>
</file>