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1" r:id="rId2"/>
    <p:sldMasterId id="2147483734" r:id="rId3"/>
  </p:sldMasterIdLst>
  <p:notesMasterIdLst>
    <p:notesMasterId r:id="rId28"/>
  </p:notesMasterIdLst>
  <p:handoutMasterIdLst>
    <p:handoutMasterId r:id="rId29"/>
  </p:handoutMasterIdLst>
  <p:sldIdLst>
    <p:sldId id="283" r:id="rId4"/>
    <p:sldId id="294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301" r:id="rId15"/>
    <p:sldId id="300" r:id="rId16"/>
    <p:sldId id="302" r:id="rId17"/>
    <p:sldId id="303" r:id="rId18"/>
    <p:sldId id="304" r:id="rId19"/>
    <p:sldId id="293" r:id="rId20"/>
    <p:sldId id="298" r:id="rId21"/>
    <p:sldId id="299" r:id="rId22"/>
    <p:sldId id="276" r:id="rId23"/>
    <p:sldId id="260" r:id="rId24"/>
    <p:sldId id="261" r:id="rId25"/>
    <p:sldId id="262" r:id="rId26"/>
    <p:sldId id="273" r:id="rId27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024B9-A965-4F8E-987A-D32D4015089B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713A2-BA4A-4759-98ED-48910014E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22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D6C1A-D1F2-4194-8409-3354F3F841E7}" type="datetimeFigureOut">
              <a:rPr lang="th-TH" smtClean="0"/>
              <a:t>13/07/61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7790E-2BF5-4933-A71F-AE4D2A74CE0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910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44563" y="747713"/>
            <a:ext cx="4968875" cy="3727450"/>
          </a:xfrm>
        </p:spPr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624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44563" y="747713"/>
            <a:ext cx="4968875" cy="3727450"/>
          </a:xfrm>
        </p:spPr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th-TH" smtClean="0"/>
              <a:pPr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3558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44563" y="747713"/>
            <a:ext cx="4968875" cy="3727450"/>
          </a:xfrm>
        </p:spPr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th-TH" smtClean="0"/>
              <a:pPr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9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426B-CF3B-45C4-90EB-22CAB51DBAEB}" type="datetime1">
              <a:rPr lang="th-TH" smtClean="0"/>
              <a:t>13/07/61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35F0-60CF-415F-9871-ED9802E98B95}" type="datetime1">
              <a:rPr lang="th-TH" smtClean="0"/>
              <a:t>13/07/61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9BD1-BDF4-41FC-9858-78942423B464}" type="datetime1">
              <a:rPr lang="th-TH" smtClean="0"/>
              <a:t>13/07/61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1" y="5396132"/>
            <a:ext cx="8098303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th-TH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th-TH" smtClean="0"/>
              <a:t>คลิกเพื่อแก้ไขลักษณะชื่อเรื่องรองต้นแบบ</a:t>
            </a:r>
            <a:endParaRPr/>
          </a:p>
        </p:txBody>
      </p: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0371030C-A593-449F-8222-5AD6F4CEB3D9}" type="datetime1">
              <a:rPr kumimoji="0" lang="th-TH" sz="1100" smtClean="0"/>
              <a:t>13/07/61</a:t>
            </a:fld>
            <a:endParaRPr kumimoji="0" lang="th-TH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th-TH" sz="1200"/>
              <a:pPr/>
              <a:t>‹#›</a:t>
            </a:fld>
            <a:endParaRPr kumimoji="0" lang="th-TH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th-TH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2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th-TH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th-TH"/>
              <a:t>แสดงชื่อเรื่อง</a:t>
            </a:r>
          </a:p>
        </p:txBody>
      </p:sp>
    </p:spTree>
    <p:extLst>
      <p:ext uri="{BB962C8B-B14F-4D97-AF65-F5344CB8AC3E}">
        <p14:creationId xmlns:p14="http://schemas.microsoft.com/office/powerpoint/2010/main" val="2388587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8BA1-8E18-46B6-B965-3006B6718B42}" type="datetime1">
              <a:rPr lang="th-TH" smtClean="0"/>
              <a:t>13/07/61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A6989-CA55-4339-9C31-85BB82A3BBD1}" type="datetime1">
              <a:rPr lang="th-TH" smtClean="0"/>
              <a:t>13/07/61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AE70-C948-476E-BACF-747C0AC2C41F}" type="datetime1">
              <a:rPr lang="th-TH" smtClean="0"/>
              <a:t>13/07/61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794B-7612-4933-BBE7-0D0D44FF50F2}" type="datetime1">
              <a:rPr lang="th-TH" smtClean="0"/>
              <a:t>13/07/61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E0C7-8076-4670-8EEA-2CAC8B947481}" type="datetime1">
              <a:rPr lang="th-TH" smtClean="0"/>
              <a:t>13/07/61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92B-BDBD-427F-861F-D06F64AAAE5C}" type="datetime1">
              <a:rPr lang="th-TH" smtClean="0"/>
              <a:t>13/07/61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4B917-2AD8-4196-9153-DAABA23F13FA}" type="datetime1">
              <a:rPr lang="th-TH" smtClean="0"/>
              <a:t>13/07/61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0380-E93B-4894-A772-B1EEBF4EB3F9}" type="datetime1">
              <a:rPr lang="th-TH" smtClean="0"/>
              <a:t>13/07/61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7E83-D2B5-43F7-9D8E-00F1091C34F0}" type="datetime1">
              <a:rPr lang="th-TH" smtClean="0"/>
              <a:t>13/07/61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6AFE-4F65-4565-BF2A-932EC889707D}" type="datetime1">
              <a:rPr lang="th-TH" smtClean="0"/>
              <a:t>13/07/61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E21E-2CA9-478C-AB72-83AF57320971}" type="datetime1">
              <a:rPr lang="th-TH" smtClean="0"/>
              <a:t>13/07/61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3C8-C0E1-4EDE-A7F8-9DAF304DFFDF}" type="datetime1">
              <a:rPr lang="th-TH" smtClean="0"/>
              <a:t>13/07/61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1" y="5396132"/>
            <a:ext cx="8098303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th-TH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th-TH" smtClean="0"/>
              <a:t>คลิกเพื่อแก้ไขลักษณะชื่อเรื่องรองต้นแบบ</a:t>
            </a:r>
            <a:endParaRPr/>
          </a:p>
        </p:txBody>
      </p:sp>
      <p:sp>
        <p:nvSpPr>
          <p:cNvPr id="24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5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4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562F733C-36DF-4FA0-84C4-D8C6A80A95E4}" type="datetime1">
              <a:rPr kumimoji="0" lang="th-TH" sz="1100" smtClean="0"/>
              <a:t>13/07/61</a:t>
            </a:fld>
            <a:endParaRPr kumimoji="0" lang="th-TH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th-TH" sz="1200" smtClean="0"/>
              <a:pPr/>
              <a:t>‹#›</a:t>
            </a:fld>
            <a:endParaRPr kumimoji="0" lang="th-TH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th-TH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2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th-TH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th-TH"/>
              <a:t>แสดงชื่อเรื่อง</a:t>
            </a:r>
          </a:p>
        </p:txBody>
      </p:sp>
      <p:sp>
        <p:nvSpPr>
          <p:cNvPr id="11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6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</p:spTree>
    <p:extLst>
      <p:ext uri="{BB962C8B-B14F-4D97-AF65-F5344CB8AC3E}">
        <p14:creationId xmlns:p14="http://schemas.microsoft.com/office/powerpoint/2010/main" val="2315996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1" y="5396132"/>
            <a:ext cx="8098303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th-TH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th-TH" smtClean="0"/>
              <a:t>คลิกเพื่อแก้ไขลักษณะชื่อเรื่องรองต้นแบบ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89" y="1976657"/>
            <a:ext cx="2042411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1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</p:grpSp>
      <p:sp>
        <p:nvSpPr>
          <p:cNvPr id="24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5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4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fld id="{6E171722-4D73-4327-BFD1-143F2F196B53}" type="datetime1">
              <a:rPr lang="th-TH" smtClean="0"/>
              <a:t>13/07/61</a:t>
            </a:fld>
            <a:endParaRPr lang="th-TH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th-TH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2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th-TH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th-TH"/>
              <a:t>แสดงชื่อเรื่อง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fld id="{41C8EC5E-85E7-4280-82CC-BE903F7D03BA}" type="datetime1">
              <a:rPr lang="th-TH" smtClean="0"/>
              <a:t>13/07/61</a:t>
            </a:fld>
            <a:endParaRPr lang="th-TH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th-TH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th-TH" smtClean="0"/>
              <a:t>คลิกเพื่อแก้ไขลักษณะชื่อเรื่องต้นแบบ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fld id="{83CC5821-8803-4C85-9AE9-C072DB0EABFC}" type="datetime1">
              <a:rPr lang="th-TH" smtClean="0"/>
              <a:t>13/07/61</a:t>
            </a:fld>
            <a:endParaRPr lang="th-TH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th-TH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th-TH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th-TH"/>
              <a:t>คลิกเพื่อเพิ่มชื่อส่วน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ถามและคำตอบอย่างง่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th-TH"/>
            </a:lvl1pPr>
            <a:extLst/>
          </a:lstStyle>
          <a:p>
            <a:fld id="{21733083-ADE2-4FC8-8275-6C4AF1BA4A2A}" type="datetime1">
              <a:rPr lang="th-TH" smtClean="0"/>
              <a:t>13/07/61</a:t>
            </a:fld>
            <a:endParaRPr lang="th-TH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th-TH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th-TH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th-TH"/>
              <a:t>คลิกเพื่อเพิ่มคำถาม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th-TH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th-TH"/>
              <a:t>คลิกเพื่อเพิ่มคำตอบ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ายละเอียดของคำถามและคำตอ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th-TH"/>
            </a:lvl1pPr>
            <a:extLst/>
          </a:lstStyle>
          <a:p>
            <a:fld id="{A6EA174F-EBC9-4776-A064-FFEDF890102F}" type="datetime1">
              <a:rPr lang="th-TH" smtClean="0"/>
              <a:t>13/07/61</a:t>
            </a:fld>
            <a:endParaRPr lang="th-TH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th-TH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th-TH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th-TH"/>
              <a:t>คลิกเพื่อเพิ่มคำถาม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th-TH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th-TH"/>
              <a:t>คลิกเพื่อเพิ่มคำตอบ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th-TH" i="1" baseline="0"/>
            </a:lvl1pPr>
            <a:extLst/>
          </a:lstStyle>
          <a:p>
            <a:pPr lvl="0"/>
            <a:r>
              <a:rPr kumimoji="0" lang="th-TH"/>
              <a:t>คลิกเพื่อเพิ่มรายละเอียดของคำตอบ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7527-EB5B-42EA-8AE1-31D3EB892596}" type="datetime1">
              <a:rPr lang="th-TH" smtClean="0"/>
              <a:t>13/07/61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ถามว่า จริง หรือ เท็จ (คำตอบ คือ จริ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th-TH"/>
            </a:lvl1pPr>
            <a:extLst/>
          </a:lstStyle>
          <a:p>
            <a:fld id="{4126AE4B-8F1F-4890-A397-A703776D5ADB}" type="datetime1">
              <a:rPr lang="th-TH" smtClean="0"/>
              <a:t>13/07/61</a:t>
            </a:fld>
            <a:endParaRPr lang="th-TH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th-TH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th-TH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th-TH"/>
              <a:t>คลิกเพื่อเพิ่มคำถาม</a:t>
            </a:r>
          </a:p>
        </p:txBody>
      </p:sp>
      <p:sp>
        <p:nvSpPr>
          <p:cNvPr id="8" name="Answer Base"/>
          <p:cNvSpPr txBox="1"/>
          <p:nvPr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th-TH" sz="7200">
                <a:solidFill>
                  <a:schemeClr val="tx1">
                    <a:alpha val="40000"/>
                  </a:schemeClr>
                </a:solidFill>
              </a:rPr>
              <a:t>จริง</a:t>
            </a:r>
            <a:r>
              <a:rPr kumimoji="0" lang="th-TH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th-TH" sz="7200">
                <a:solidFill>
                  <a:schemeClr val="tx1">
                    <a:alpha val="40000"/>
                  </a:schemeClr>
                </a:solidFill>
              </a:rPr>
              <a:t>หรือ เท็จ?</a:t>
            </a:r>
          </a:p>
        </p:txBody>
      </p:sp>
      <p:sp>
        <p:nvSpPr>
          <p:cNvPr id="7" name="Answer"/>
          <p:cNvSpPr/>
          <p:nvPr/>
        </p:nvSpPr>
        <p:spPr>
          <a:xfrm>
            <a:off x="182880" y="1676401"/>
            <a:ext cx="8321040" cy="1643463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th-TH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จริง </a:t>
            </a:r>
            <a:r>
              <a:rPr kumimoji="0" lang="th-TH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หรือ เท็จ?</a:t>
            </a:r>
            <a:endParaRPr kumimoji="0"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คำถามว่า จริง หรือ เท็จ (คำตอบ คือ จริ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th-TH"/>
            </a:lvl1pPr>
            <a:extLst/>
          </a:lstStyle>
          <a:p>
            <a:fld id="{3D145099-413F-4128-BFF4-38022CA4378B}" type="datetime1">
              <a:rPr lang="th-TH" smtClean="0"/>
              <a:t>13/07/61</a:t>
            </a:fld>
            <a:endParaRPr lang="th-TH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th-TH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th-TH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th-TH"/>
              <a:t>คลิกเพื่อเพิ่มคำถาม</a:t>
            </a:r>
          </a:p>
        </p:txBody>
      </p:sp>
      <p:sp>
        <p:nvSpPr>
          <p:cNvPr id="29" name="Answer Base"/>
          <p:cNvSpPr txBox="1"/>
          <p:nvPr/>
        </p:nvSpPr>
        <p:spPr>
          <a:xfrm>
            <a:off x="228600" y="1600201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th-TH" sz="7200">
                <a:solidFill>
                  <a:schemeClr val="tx1">
                    <a:alpha val="40000"/>
                  </a:schemeClr>
                </a:solidFill>
              </a:rPr>
              <a:t>จริง</a:t>
            </a:r>
            <a:r>
              <a:rPr kumimoji="0" lang="th-TH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th-TH" sz="7200">
                <a:solidFill>
                  <a:schemeClr val="tx1">
                    <a:alpha val="40000"/>
                  </a:schemeClr>
                </a:solidFill>
              </a:rPr>
              <a:t>หรือ เท็จ?</a:t>
            </a:r>
          </a:p>
        </p:txBody>
      </p:sp>
      <p:sp>
        <p:nvSpPr>
          <p:cNvPr id="7" name="Answer"/>
          <p:cNvSpPr/>
          <p:nvPr/>
        </p:nvSpPr>
        <p:spPr>
          <a:xfrm>
            <a:off x="228600" y="1600201"/>
            <a:ext cx="8229600" cy="1643463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th-TH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จริง หรือ </a:t>
            </a:r>
            <a:r>
              <a:rPr kumimoji="0" lang="th-TH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เท็จ</a:t>
            </a:r>
            <a:r>
              <a:rPr kumimoji="0" lang="th-TH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ายการที่ตรงกั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th-TH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คลิกเพื่อเพิ่มรายการที่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คลิกเพื่อเพิ่มรายการที่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คลิกเพื่อเพิ่มรายการที่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คลิกเพื่อเพิ่มรายการที่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คลิกเพื่อเพิ่มรายการที่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th-TH"/>
            </a:lvl1pPr>
            <a:extLst/>
          </a:lstStyle>
          <a:p>
            <a:fld id="{B58A612B-1254-4E5F-B1DE-881424721AD9}" type="datetime1">
              <a:rPr lang="th-TH" smtClean="0"/>
              <a:t>13/07/61</a:t>
            </a:fld>
            <a:endParaRPr lang="th-TH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คลิกเพื่อเพิ่มรายการคู่ที่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คลิกเพื่อเพิ่มรายการคู่ที่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คลิกเพื่อเพิ่มรายการคู่ที่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คลิกเพื่อเพิ่มรายการคู่ที่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คลิกเพื่อเพิ่มรายการคู่ที่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th-TH" i="1" baseline="0"/>
            </a:lvl1pPr>
            <a:extLst/>
          </a:lstStyle>
          <a:p>
            <a:r>
              <a:rPr kumimoji="0" lang="th-TH"/>
              <a:t>คลิกเพื่อพิมพ์คำถามของคุณ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7090-F486-413A-8B8F-1AB4FC1C04D3}" type="datetime1">
              <a:rPr lang="th-TH" smtClean="0"/>
              <a:t>13/07/61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ECFD-0092-4DA5-9CF1-BD514E66E144}" type="datetime1">
              <a:rPr lang="th-TH" smtClean="0"/>
              <a:t>13/07/61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948-9C27-4F2E-9970-2E69175383AD}" type="datetime1">
              <a:rPr lang="th-TH" smtClean="0"/>
              <a:t>13/07/61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356-AA60-4B15-A5C7-1C32AAB12A7C}" type="datetime1">
              <a:rPr lang="th-TH" smtClean="0"/>
              <a:t>13/07/61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7A31-A7E6-4374-A3B6-1AE88D0B8F0F}" type="datetime1">
              <a:rPr lang="th-TH" smtClean="0"/>
              <a:t>13/07/61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74D2-DE72-45A6-8627-133D62431E83}" type="datetime1">
              <a:rPr lang="th-TH" smtClean="0"/>
              <a:t>13/07/61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C7C25B-6499-41F9-B21A-0EAAB3DB1FF0}" type="datetime1">
              <a:rPr lang="th-TH" smtClean="0"/>
              <a:t>13/07/61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E049CF-EA83-4DAF-ADE8-C5138582A625}" type="datetime1">
              <a:rPr lang="th-TH" smtClean="0"/>
              <a:t>13/07/61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1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th-TH" sz="1100"/>
            </a:lvl1pPr>
            <a:extLst/>
          </a:lstStyle>
          <a:p>
            <a:fld id="{64AA0522-DF6A-41A7-ABB0-7A25CD1EFD73}" type="datetime1">
              <a:rPr lang="th-TH" smtClean="0"/>
              <a:t>13/07/61</a:t>
            </a:fld>
            <a:endParaRPr lang="th-TH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1" y="6248400"/>
            <a:ext cx="3260887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th-TH" sz="1200"/>
            </a:lvl1pPr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th-TH" sz="1200"/>
            </a:lvl1pPr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1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1"/>
            <a:ext cx="552451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lang="th-TH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th-TH">
          <a:solidFill>
            <a:schemeClr val="tx2"/>
          </a:solidFill>
        </a:defRPr>
      </a:lvl2pPr>
      <a:lvl3pPr eaLnBrk="1" latinLnBrk="0" hangingPunct="1">
        <a:defRPr kumimoji="0" lang="th-TH">
          <a:solidFill>
            <a:schemeClr val="tx2"/>
          </a:solidFill>
        </a:defRPr>
      </a:lvl3pPr>
      <a:lvl4pPr eaLnBrk="1" latinLnBrk="0" hangingPunct="1">
        <a:defRPr kumimoji="0" lang="th-TH">
          <a:solidFill>
            <a:schemeClr val="tx2"/>
          </a:solidFill>
        </a:defRPr>
      </a:lvl4pPr>
      <a:lvl5pPr eaLnBrk="1" latinLnBrk="0" hangingPunct="1">
        <a:defRPr kumimoji="0" lang="th-TH">
          <a:solidFill>
            <a:schemeClr val="tx2"/>
          </a:solidFill>
        </a:defRPr>
      </a:lvl5pPr>
      <a:lvl6pPr eaLnBrk="1" latinLnBrk="0" hangingPunct="1">
        <a:defRPr kumimoji="0" lang="th-TH">
          <a:solidFill>
            <a:schemeClr val="tx2"/>
          </a:solidFill>
        </a:defRPr>
      </a:lvl6pPr>
      <a:lvl7pPr eaLnBrk="1" latinLnBrk="0" hangingPunct="1">
        <a:defRPr kumimoji="0" lang="th-TH">
          <a:solidFill>
            <a:schemeClr val="tx2"/>
          </a:solidFill>
        </a:defRPr>
      </a:lvl7pPr>
      <a:lvl8pPr eaLnBrk="1" latinLnBrk="0" hangingPunct="1">
        <a:defRPr kumimoji="0" lang="th-TH">
          <a:solidFill>
            <a:schemeClr val="tx2"/>
          </a:solidFill>
        </a:defRPr>
      </a:lvl8pPr>
      <a:lvl9pPr eaLnBrk="1" latinLnBrk="0" hangingPunct="1">
        <a:defRPr kumimoji="0" lang="th-TH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6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6.xml"/><Relationship Id="rId1" Type="http://schemas.openxmlformats.org/officeDocument/2006/relationships/themeOverride" Target="../theme/themeOverr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670">
              <a:schemeClr val="tx1"/>
            </a:gs>
            <a:gs pos="5000">
              <a:srgbClr val="333399"/>
            </a:gs>
            <a:gs pos="83000">
              <a:schemeClr val="tx1"/>
            </a:gs>
            <a:gs pos="95000">
              <a:schemeClr val="accent1">
                <a:lumMod val="60000"/>
                <a:lumOff val="40000"/>
              </a:schemeClr>
            </a:gs>
            <a:gs pos="73000">
              <a:schemeClr val="accent2"/>
            </a:gs>
            <a:gs pos="34000">
              <a:schemeClr val="accent2"/>
            </a:gs>
            <a:gs pos="48000">
              <a:schemeClr val="tx1"/>
            </a:gs>
            <a:gs pos="100000">
              <a:schemeClr val="tx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th-TH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th-TH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th-TH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07504" y="1513815"/>
            <a:ext cx="8856984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การบูร</a:t>
            </a:r>
            <a:r>
              <a:rPr lang="th-TH" sz="6600" b="1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ณา</a:t>
            </a:r>
            <a:r>
              <a:rPr lang="th-TH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</a:t>
            </a:r>
          </a:p>
          <a:p>
            <a:pPr algn="ctr"/>
            <a:r>
              <a:rPr lang="th-TH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หลักปรัชญาของเศรษฐกิจพอเพียง</a:t>
            </a:r>
          </a:p>
          <a:p>
            <a:pPr algn="ctr"/>
            <a:r>
              <a:rPr lang="th-TH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กับแผนการจัดการเรียนรู้</a:t>
            </a:r>
            <a:endParaRPr lang="th-TH" sz="6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9B2101-2E9F-420A-91A3-890890D84497}" type="slidenum">
              <a:rPr kumimoji="0" lang="th-TH" sz="1200" smtClean="0"/>
              <a:pPr/>
              <a:t>1</a:t>
            </a:fld>
            <a:endParaRPr kumimoji="0" lang="th-TH"/>
          </a:p>
        </p:txBody>
      </p:sp>
    </p:spTree>
    <p:extLst>
      <p:ext uri="{BB962C8B-B14F-4D97-AF65-F5344CB8AC3E}">
        <p14:creationId xmlns:p14="http://schemas.microsoft.com/office/powerpoint/2010/main" val="205841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66652" y="764704"/>
            <a:ext cx="82856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ร่วมกับ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ผู้อื่นได้ อย่าง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มีความสุข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สถานศึกษาทุกระดับ ทุกสังกัด และหน่วยงานต่าง ๆ ที่มีหน้าที่ส่งเสริมสนับสนุน  และร่วมจัดการศึกษา  จึงมีส่วน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สำคัญ  ใน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การจัดการเรียนการ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สอน    และจัดกิจกรรม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ที่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จะส่งเสริม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</a:t>
            </a:r>
            <a:endParaRPr lang="th-TH" sz="2400" b="1" dirty="0" smtClean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สนับสนุนและ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พัฒนาผู้เรียนอย่างเหมาะสม โดยการประสาน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ความร่วมมือกับทุกภาคส่วน จัดกิจกรรมที่มุ่งเน้นภารกิจทั้ง 3 ด้าน (3</a:t>
            </a:r>
            <a:r>
              <a:rPr lang="en-US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D) 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ได้แก่ </a:t>
            </a: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876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667455" y="548680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 </a:t>
            </a:r>
            <a:r>
              <a:rPr lang="en-US" sz="24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1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ด้านประชาธิปไตย (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Democracy) 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มีความตระหนัก เห็นความสำคัญ ศรัทธา และเชื่อมั่นการปกครองระบอบประชาธิปไตยอันมีพระมหากษัตริย์ทรงเป็นประมุข รวมทั้งรังเกียรติการทุจริต และ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ต่อต้าน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การซื้อสิทธิขายเสียง</a:t>
            </a:r>
            <a:endParaRPr lang="en-US" sz="24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 </a:t>
            </a:r>
            <a:r>
              <a:rPr lang="en-US" sz="24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2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.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ด้านคุณธรรม จริยธรรม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และความเป็นไทย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Decency) 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มีคุณธรรม จริยธรรม ความดีงาม รู้ผิดชอบชั่วดี มีความภาคภูมิใจในความเป็นไทยและยึดถือปฏิบัติอยู่ในวิถีชีวิต </a:t>
            </a:r>
            <a:endParaRPr lang="en-US" sz="24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</a:t>
            </a:r>
            <a:r>
              <a:rPr lang="en-US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3. 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ด้านภูมิคุ้มกันภัยจาก</a:t>
            </a:r>
            <a:r>
              <a:rPr lang="th-TH" sz="2400" b="1" dirty="0" err="1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ยาเสพติด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Drug-Free)</a:t>
            </a:r>
            <a:r>
              <a:rPr lang="en-US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รู้จักหลีกเลี่ยงห่างไกล</a:t>
            </a:r>
            <a:r>
              <a:rPr lang="th-TH" sz="2400" b="1" dirty="0" err="1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ยาเสพติด</a:t>
            </a:r>
            <a:endParaRPr lang="th-TH" sz="24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3" name="ตัวแทน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52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th-TH" sz="280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46072" y="1066800"/>
            <a:ext cx="80408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h-TH" sz="2400" b="1" u="sng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ความพอประมาณ</a:t>
            </a:r>
            <a:r>
              <a:rPr lang="th-TH" sz="24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2400" b="1" dirty="0">
                <a:latin typeface="JS Pudgrong" pitchFamily="2" charset="-34"/>
                <a:cs typeface="JS Pudgrong" pitchFamily="2" charset="-34"/>
              </a:rPr>
              <a:t>ใช้เวลาอย่างเหมาะสมกับเนื้อหาที่สอน เหมาะสมกับความถนัด ความสนใจ และศักยภาพผู้เรียน ใช้สื่ออย่าง</a:t>
            </a:r>
            <a:r>
              <a:rPr lang="th-TH" sz="2400" b="1" dirty="0" smtClean="0">
                <a:latin typeface="JS Pudgrong" pitchFamily="2" charset="-34"/>
                <a:cs typeface="JS Pudgrong" pitchFamily="2" charset="-34"/>
              </a:rPr>
              <a:t>เหมาะสม     ใช้งบประมาณ</a:t>
            </a:r>
            <a:r>
              <a:rPr lang="th-TH" sz="2400" b="1" dirty="0">
                <a:latin typeface="JS Pudgrong" pitchFamily="2" charset="-34"/>
                <a:cs typeface="JS Pudgrong" pitchFamily="2" charset="-34"/>
              </a:rPr>
              <a:t>และบริบทเหมาะสม</a:t>
            </a:r>
            <a:endParaRPr lang="en-US" sz="2400" dirty="0"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46072" y="2828553"/>
            <a:ext cx="81849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ความมีเหตุ</a:t>
            </a:r>
            <a:r>
              <a:rPr lang="th-TH" b="1" u="sng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มีผล</a:t>
            </a:r>
            <a:r>
              <a:rPr lang="th-TH" b="1" dirty="0"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จุดประสงค์และ</a:t>
            </a:r>
            <a:r>
              <a:rPr lang="th-TH" b="1" dirty="0">
                <a:latin typeface="JS Pudgrong" pitchFamily="2" charset="-34"/>
                <a:cs typeface="JS Pudgrong" pitchFamily="2" charset="-34"/>
              </a:rPr>
              <a:t>เหตุผลในการจัดการเรียนรู้</a:t>
            </a: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ตรงตามคุณภาพ</a:t>
            </a:r>
            <a:r>
              <a:rPr lang="th-TH" b="1" dirty="0">
                <a:latin typeface="JS Pudgrong" pitchFamily="2" charset="-34"/>
                <a:cs typeface="JS Pudgrong" pitchFamily="2" charset="-34"/>
              </a:rPr>
              <a:t>ผู้เรียน ก่อให้เกิดลักษณะที่พึงประสงค์อย่างมี</a:t>
            </a: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เหตุ มี</a:t>
            </a:r>
            <a:r>
              <a:rPr lang="th-TH" b="1" dirty="0">
                <a:latin typeface="JS Pudgrong" pitchFamily="2" charset="-34"/>
                <a:cs typeface="JS Pudgrong" pitchFamily="2" charset="-34"/>
              </a:rPr>
              <a:t>ผล มุ่งให้เกิดผลสัมฤทธิ์แก่ผู้เรียน</a:t>
            </a:r>
            <a:endParaRPr lang="en-US" dirty="0"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51520" y="260648"/>
            <a:ext cx="8673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การบูร</a:t>
            </a:r>
            <a:r>
              <a:rPr lang="th-TH" sz="2400" b="1" dirty="0" err="1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ณา</a:t>
            </a:r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การหลักปรัชญาของเศรษฐกิจพอเพียงของผู้สอน</a:t>
            </a:r>
            <a:endParaRPr lang="en-US" sz="2400" dirty="0">
              <a:solidFill>
                <a:srgbClr val="00B0F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94077" y="4797152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ภูมิคุ้มกัน</a:t>
            </a:r>
            <a:r>
              <a:rPr lang="th-TH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b="1" dirty="0">
                <a:latin typeface="JS Pudgrong" pitchFamily="2" charset="-34"/>
                <a:cs typeface="JS Pudgrong" pitchFamily="2" charset="-34"/>
              </a:rPr>
              <a:t>มีแผนการจัดการเรียนรู้ ครูมีทักษะในกระบวนการแก้ปัญหา มีแผนสำรองสำหรับรองรับเหตุ</a:t>
            </a: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ฉุกเฉิน</a:t>
            </a:r>
            <a:endParaRPr lang="en-US" dirty="0"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1234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th-TH" sz="280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587225" y="998726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u="sng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เงื่อนไขความรู้</a:t>
            </a:r>
            <a:r>
              <a:rPr lang="th-TH" sz="24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2400" b="1" dirty="0">
                <a:latin typeface="JS Pudgrong" pitchFamily="2" charset="-34"/>
                <a:cs typeface="JS Pudgrong" pitchFamily="2" charset="-34"/>
              </a:rPr>
              <a:t>ครูต้องมีความรู้เรื่องการเขียนแผนการจัดการเรียนรู้ </a:t>
            </a:r>
            <a:r>
              <a:rPr lang="th-TH" sz="2400" b="1" dirty="0" smtClean="0">
                <a:latin typeface="JS Pudgrong" pitchFamily="2" charset="-34"/>
                <a:cs typeface="JS Pudgrong" pitchFamily="2" charset="-34"/>
              </a:rPr>
              <a:t>มีความรู้เรื่องหลักสูตร การวิเคราะห์หลักสูตร เนื้อหาที่จะจัดการเรียนรู้    รู้</a:t>
            </a:r>
            <a:r>
              <a:rPr lang="th-TH" sz="2400" b="1" dirty="0">
                <a:latin typeface="JS Pudgrong" pitchFamily="2" charset="-34"/>
                <a:cs typeface="JS Pudgrong" pitchFamily="2" charset="-34"/>
              </a:rPr>
              <a:t>เรื่องรูปแบบ/</a:t>
            </a:r>
            <a:r>
              <a:rPr lang="th-TH" sz="2400" b="1" dirty="0" smtClean="0">
                <a:latin typeface="JS Pudgrong" pitchFamily="2" charset="-34"/>
                <a:cs typeface="JS Pudgrong" pitchFamily="2" charset="-34"/>
              </a:rPr>
              <a:t>กระบวนการจัดกิจกรรมการเรียนรู้  การเลือกใช้สื่อได้เหมาะสม  การวัดผลและประเมินผลที่หลากหลายตรงตามสภาพจริง    มี</a:t>
            </a:r>
            <a:r>
              <a:rPr lang="th-TH" sz="2400" b="1" dirty="0">
                <a:latin typeface="JS Pudgrong" pitchFamily="2" charset="-34"/>
                <a:cs typeface="JS Pudgrong" pitchFamily="2" charset="-34"/>
              </a:rPr>
              <a:t>ความรู้ในการใช้เทคโนโลยีใหม่ๆ</a:t>
            </a:r>
            <a:endParaRPr lang="en-US" sz="2400" dirty="0"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1560" y="3981051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เงื่อนไขคุณธรรม</a:t>
            </a:r>
            <a:r>
              <a:rPr lang="th-TH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b="1" dirty="0">
                <a:latin typeface="JS Pudgrong" pitchFamily="2" charset="-34"/>
                <a:cs typeface="JS Pudgrong" pitchFamily="2" charset="-34"/>
              </a:rPr>
              <a:t>ครูต้องมีความรับผิดชอบ เป็นมืออาชีพ </a:t>
            </a: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มีความขยัน     </a:t>
            </a:r>
            <a:r>
              <a:rPr lang="th-TH" dirty="0" smtClean="0">
                <a:latin typeface="JS Pudgrong" pitchFamily="2" charset="-34"/>
                <a:cs typeface="JS Pudgrong" pitchFamily="2" charset="-34"/>
              </a:rPr>
              <a:t>ใช้</a:t>
            </a:r>
            <a:r>
              <a:rPr lang="th-TH" b="1" dirty="0">
                <a:latin typeface="JS Pudgrong" pitchFamily="2" charset="-34"/>
                <a:cs typeface="JS Pudgrong" pitchFamily="2" charset="-34"/>
              </a:rPr>
              <a:t>สติปัญญาในการแก้ไขปัญหา เกี่ยวกับการเรียนการสอน </a:t>
            </a: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ใฝ่</a:t>
            </a:r>
            <a:r>
              <a:rPr lang="th-TH" b="1" dirty="0">
                <a:latin typeface="JS Pudgrong" pitchFamily="2" charset="-34"/>
                <a:cs typeface="JS Pudgrong" pitchFamily="2" charset="-34"/>
              </a:rPr>
              <a:t>รู้ แสวงหาความรู้มาแนะนำ</a:t>
            </a: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เด็ก มีเมตตาธรรม มีความซื่อสัตย์ สุจริต</a:t>
            </a:r>
            <a:endParaRPr lang="en-US" dirty="0"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51520" y="260648"/>
            <a:ext cx="8673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การบูร</a:t>
            </a:r>
            <a:r>
              <a:rPr lang="th-TH" sz="2400" b="1" dirty="0" err="1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ณา</a:t>
            </a:r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การหลักปรัชญาของเศรษฐกิจพอเพียงของผู้สอน</a:t>
            </a:r>
            <a:endParaRPr lang="en-US" sz="2400" dirty="0">
              <a:solidFill>
                <a:srgbClr val="00B0F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6623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586607"/>
              </p:ext>
            </p:extLst>
          </p:nvPr>
        </p:nvGraphicFramePr>
        <p:xfrm>
          <a:off x="135268" y="1191556"/>
          <a:ext cx="8856984" cy="4541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14246"/>
                <a:gridCol w="2214246"/>
                <a:gridCol w="2214246"/>
                <a:gridCol w="2214246"/>
              </a:tblGrid>
              <a:tr h="859993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            หลักพอเพียง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ประเด็น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ความพอประมาณ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ความมีเหตุผล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มีภูมิคุ้มกันที่ดี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เนื้อหา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สอดคล้องเหมาะสมกับ จุดประสงค์รายวิชา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สมรรถนะรายวิชา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คำอธิบายรายวิชา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เพื่อให้บรรลุตามจุดประสงค์</a:t>
                      </a:r>
                      <a:r>
                        <a:rPr lang="th-TH" sz="2000" baseline="0" dirty="0" smtClean="0">
                          <a:latin typeface="JS Pudgrong" pitchFamily="2" charset="-34"/>
                          <a:cs typeface="JS Pudgrong" pitchFamily="2" charset="-34"/>
                        </a:rPr>
                        <a:t> สมรรถนะ</a:t>
                      </a:r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และคุณลักษณะอันพึงประสงค์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มีการวิเคราะห์หลักสูตร เนื้อหา  ออกแบบและจัดกิจกรรมการเรียนรู้ได้ครบถ้วนสอดคล้องกับจุดประสงค์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เวลา</a:t>
                      </a:r>
                    </a:p>
                    <a:p>
                      <a:endParaRPr lang="th-TH" sz="2000" dirty="0" smtClean="0"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endParaRPr lang="th-TH" sz="2000" dirty="0" smtClean="0"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endParaRPr lang="th-TH" sz="2000" dirty="0" smtClean="0"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จัดเวลาการเรียนรู้แต่ละแผน ได้เหมาะสมกับเนื้อหา</a:t>
                      </a:r>
                      <a:r>
                        <a:rPr lang="th-TH" sz="2000" baseline="0" dirty="0" smtClean="0">
                          <a:latin typeface="JS Pudgrong" pitchFamily="2" charset="-34"/>
                          <a:cs typeface="JS Pudgrong" pitchFamily="2" charset="-34"/>
                        </a:rPr>
                        <a:t>  กิจกรรมการเรียนรู้ และวัยผู้เรียน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เพื่อให้สอนได้ครบตามหัวข้อเรื่องที่วางไว้ใน แต่ละแผนการจัดการเรียนรู้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วางแผนและกำกับการจัดกิจกรรมการเรียนรู้โดยใช้เวลาเรียนตรงตามเวลาที่กำหนดไว้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135268" y="1191556"/>
            <a:ext cx="216024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สี่เหลี่ยมผืนผ้า 13"/>
          <p:cNvSpPr/>
          <p:nvPr/>
        </p:nvSpPr>
        <p:spPr>
          <a:xfrm>
            <a:off x="323528" y="332656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ผู้สอนนำหลักปรัชญา</a:t>
            </a:r>
            <a:r>
              <a:rPr lang="th-TH" sz="24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ของ</a:t>
            </a:r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เศรษฐกิจพอเพียง</a:t>
            </a:r>
            <a:r>
              <a:rPr lang="th-TH" sz="24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มา</a:t>
            </a:r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ใช้ในการจัดกิจกรรม</a:t>
            </a:r>
            <a:r>
              <a:rPr lang="th-TH" sz="24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</a:t>
            </a:r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เรียนรู้ </a:t>
            </a:r>
            <a:endParaRPr lang="th-TH" sz="2400" b="1" dirty="0">
              <a:solidFill>
                <a:srgbClr val="00B0F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019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542417"/>
              </p:ext>
            </p:extLst>
          </p:nvPr>
        </p:nvGraphicFramePr>
        <p:xfrm>
          <a:off x="143508" y="1196752"/>
          <a:ext cx="8856984" cy="5151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14246"/>
                <a:gridCol w="2214246"/>
                <a:gridCol w="2214246"/>
                <a:gridCol w="2214246"/>
              </a:tblGrid>
              <a:tr h="859993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            หลักพอเพียง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ประเด็น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ความพอประมาณ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ความมีเหตุผล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มีภูมิคุ้มกันที่ดี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การจัดกิจกรรม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การเรียนรู้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เลือกใช้กิจกรรมการเรียนรู้ ได้เหมาะสมกับเนื้อหาที่เรียน และวัยผู้เรียน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เพื่อให้ผู้เรียนเกิด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กระบวนการเรียนรู้  เกิดทักษะการทำงาน กระบวนการปฏิบัติงาน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ส่งเสริมการคิดวิเคราะห์ 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อย่างสร้างสรรค์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วางแผนอย่างรอบคอบ  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ระมัดระวังในการจัด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กิจกรรมการเรียนรู้ให้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ผู้เรียนได้เรียนรู้เต็มตาม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ศักยภาพของตนเอง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แหล่งเรียนรู้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จัดให้นักเรียนใช้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ห้องสมุดในโรงเรียน 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ใช้แหล่งเรียนรู้ใน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ท้องถิ่นและชุมชน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เพื่อให้นักเรียนได้ใช้  แหล่งเรียนรู้ที่อยู่ใกล้ตัว หาได้ง่าย  ประหยัด  และปลอดภัย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นักเรียนใช้แหล่งเรียนรู้ให้เกิดประโยชน์ต่อตนเอง ครอบครัวและชุมชน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107504" y="1196752"/>
            <a:ext cx="2304256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สี่เหลี่ยมผืนผ้า 4"/>
          <p:cNvSpPr/>
          <p:nvPr/>
        </p:nvSpPr>
        <p:spPr>
          <a:xfrm>
            <a:off x="323528" y="332656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ผู้สอนนำหลักปรัชญา</a:t>
            </a:r>
            <a:r>
              <a:rPr lang="th-TH" sz="24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ของ</a:t>
            </a:r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เศรษฐกิจพอเพียง</a:t>
            </a:r>
            <a:r>
              <a:rPr lang="th-TH" sz="24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มา</a:t>
            </a:r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ใช้ในการจัดกิจกรรม</a:t>
            </a:r>
            <a:r>
              <a:rPr lang="th-TH" sz="24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</a:t>
            </a:r>
            <a:r>
              <a:rPr lang="th-TH" sz="24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เรียนรู้ </a:t>
            </a:r>
            <a:endParaRPr lang="th-TH" sz="2400" b="1" dirty="0">
              <a:solidFill>
                <a:srgbClr val="00B0F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045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297986"/>
              </p:ext>
            </p:extLst>
          </p:nvPr>
        </p:nvGraphicFramePr>
        <p:xfrm>
          <a:off x="35496" y="138256"/>
          <a:ext cx="9073008" cy="5760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1555"/>
                <a:gridCol w="2232248"/>
                <a:gridCol w="2232248"/>
                <a:gridCol w="2496957"/>
              </a:tblGrid>
              <a:tr h="792091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          หลักพอเพียง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ประเด็น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ความพอประมาณ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ความมีเหตุผล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มีภูมิคุ้มกันที่ดี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สื่อ / อุปกรณ์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ใช้วัสดุ  อุปกรณ์ที่มีอยู่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ในสถานศึกษา ท้องถิ่นในการจัดกิจกรรมการเรียนรู้อย่างเหมาะสมและคุ้มค่า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เพื่อให้ความสะดวกและ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เป็นการเพิ่มมูลค่าของ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วัสดุ/ผลผลิตต่างๆที่มีอยู่ในสถานศึกษา ท้องถิ่นและวัสดุเหลือใช้ที่สามารถนำกลับมาใช้ใหม่ได้อีก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JS Pudgrong" pitchFamily="2" charset="-34"/>
                          <a:cs typeface="JS Pudgrong" pitchFamily="2" charset="-34"/>
                        </a:rPr>
                        <a:t>  </a:t>
                      </a:r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จัดเตรียมและใช้สื่อ วัสดุ อุปกรณ์ที่มีอยู่ในสถานศึกษา</a:t>
                      </a:r>
                      <a:r>
                        <a:rPr lang="th-TH" sz="2000" baseline="0" dirty="0" smtClean="0">
                          <a:latin typeface="JS Pudgrong" pitchFamily="2" charset="-34"/>
                          <a:cs typeface="JS Pudgrong" pitchFamily="2" charset="-34"/>
                        </a:rPr>
                        <a:t> </a:t>
                      </a:r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ท้องถิ่น เพียงพอกับผู้เรียน    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  จัดทำใบความรู้ ใบงานให้พร้อมก่อนการจัดการเรียนรู้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การประเมินผล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ครูใช้เครื่องมือและ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วิธีการวัดผลที่ถูกต้อง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เหมาะสมและสอด</a:t>
                      </a:r>
                    </a:p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คล้องกับตัวชี้วัด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เพื่อตรวจสอบความรู้ความเข้าใจและการพัฒนาการเรียนรู้ของนักเรียนตามตัวชี้วัด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JS Pudgrong" pitchFamily="2" charset="-34"/>
                          <a:cs typeface="JS Pudgrong" pitchFamily="2" charset="-34"/>
                        </a:rPr>
                        <a:t> ใช้วิธีการวัดผลตามสภาพจริงและทุกคนมีส่วนร่วมในการวัดผล   สะท้อนผลการเรียนรู้ที่กำหนดไว้และนำผลไปพัฒนาการเรียนรู้ครั้งต่อไปได้ </a:t>
                      </a:r>
                      <a:endParaRPr lang="th-TH" sz="20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0" y="142664"/>
            <a:ext cx="2123728" cy="8953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84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216430"/>
            <a:ext cx="63727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รักชาติ ศาสนา พระมหากษัตริย์</a:t>
            </a:r>
          </a:p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ซื่อสัตย์ เสียสละ อดทน</a:t>
            </a:r>
          </a:p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กตัญญูต่อพ่อแม่ ผู้ปกครอง ครูบาอาจารย์</a:t>
            </a:r>
          </a:p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ใฝ่หาความรู้ หมั่นศึกษา เล่าเรียน</a:t>
            </a:r>
          </a:p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รักษาวัฒนธรรม ประเพณีไทย</a:t>
            </a:r>
          </a:p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มีศีลธรรม มีน้ำใจ และแบ่งปัน</a:t>
            </a:r>
          </a:p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เข้าใจ เรียนรู้ การเป็นประชาธิปไตย อันมีพระมหากษัตริย์ทรงเป็นประมุข</a:t>
            </a:r>
          </a:p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มีระเบียบวินัย เคารพกฎหมาย เคารพผู้ใหญ่</a:t>
            </a:r>
          </a:p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มีสติรู้ตัว รู้คิด รู้ทำ</a:t>
            </a:r>
          </a:p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รู้จักใช้หลักปรัชญาของเศรษฐกิจพอเพียง</a:t>
            </a:r>
          </a:p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เข้มแข็งทั้งกายและใจ ไม่ยอมแพ้ต่ออำนาจฝ่ายต่ำ</a:t>
            </a:r>
          </a:p>
          <a:p>
            <a:pPr marL="514350" indent="-514350">
              <a:buAutoNum type="thaiNumPeriod"/>
            </a:pPr>
            <a:r>
              <a:rPr lang="th-TH" sz="2000" b="1" dirty="0" smtClean="0">
                <a:latin typeface="JS Pudgrong" pitchFamily="2" charset="-34"/>
                <a:cs typeface="JS Pudgrong" pitchFamily="2" charset="-34"/>
              </a:rPr>
              <a:t>คิดถึงประโยชน์ส่วนรวม มากกว่าประโยชน์ส่วนตน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64539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ค่านิยมหลักของคนไทย ๑๒ ประการ </a:t>
            </a:r>
          </a:p>
          <a:p>
            <a:pPr algn="ctr"/>
            <a:r>
              <a:rPr lang="th-TH" sz="24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ตามนโยบายของ </a:t>
            </a:r>
            <a:r>
              <a:rPr lang="th-TH" sz="2400" b="1" dirty="0" err="1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คสช</a:t>
            </a:r>
            <a:r>
              <a:rPr lang="th-TH" sz="24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.</a:t>
            </a:r>
            <a:endParaRPr lang="th-TH" sz="2400" b="1" dirty="0">
              <a:solidFill>
                <a:srgbClr val="FFC00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937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68852"/>
              </p:ext>
            </p:extLst>
          </p:nvPr>
        </p:nvGraphicFramePr>
        <p:xfrm>
          <a:off x="179512" y="889208"/>
          <a:ext cx="8640960" cy="5036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5489"/>
                <a:gridCol w="3204680"/>
                <a:gridCol w="700618"/>
                <a:gridCol w="700618"/>
                <a:gridCol w="856312"/>
                <a:gridCol w="856312"/>
                <a:gridCol w="1556931"/>
              </a:tblGrid>
              <a:tr h="25141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ลำดับที่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รายการประเมิน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คะแนน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ข้อคิดเห็น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</a:tr>
              <a:tr h="24915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4</a:t>
                      </a:r>
                    </a:p>
                    <a:p>
                      <a:pPr indent="-78105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ดีมาก</a:t>
                      </a: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ดี</a:t>
                      </a: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พอใช้</a:t>
                      </a: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ปรับปรุง</a:t>
                      </a: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6637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การตอบคำถาม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ตอบคำถามได้ถูกต้อง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2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เสนอตนเองในการตอบคำถาม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3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ช่วยผู้อื่นในการตอบคำถาม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พฤติกรรมผู้เรียน</a:t>
                      </a: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จิตพิสัย</a:t>
                      </a: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การมาสายและตรงต่อเวลา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2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การรักษาความสะอาดของห้องเรียน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3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การใช้อุปกรณ์อย่างถูกต้องและการดูแลรักษา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4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การโต้ตอบระหว่างผู้เรียนและผู้สอน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5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การแสดงความคิดเห็นและการตั้งคำถาม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6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ความกระตือรือร้น </a:t>
                      </a: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(Active) </a:t>
                      </a:r>
                      <a:r>
                        <a:rPr lang="th-TH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ในการทำงาน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1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2512" y="205307"/>
            <a:ext cx="7835313" cy="435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ตัวอย่าง แบบประเมินการตอบคำถาม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-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พฤติกรรมผู้เรียน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 (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จิตพิสัย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436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646366"/>
              </p:ext>
            </p:extLst>
          </p:nvPr>
        </p:nvGraphicFramePr>
        <p:xfrm>
          <a:off x="179512" y="1052736"/>
          <a:ext cx="8640960" cy="591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5489"/>
                <a:gridCol w="3204680"/>
                <a:gridCol w="700618"/>
                <a:gridCol w="700618"/>
                <a:gridCol w="856312"/>
                <a:gridCol w="856312"/>
                <a:gridCol w="1556931"/>
              </a:tblGrid>
              <a:tr h="25141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ลำดับที่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รายการประเมิน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คะแนน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ข้อคิดเห็น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</a:tr>
              <a:tr h="24915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4</a:t>
                      </a:r>
                    </a:p>
                    <a:p>
                      <a:pPr indent="-78105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ดีมาก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ดี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พอใช้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ปรับปรุง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6637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พฤติกรรมผู้เรียน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จิตพิสัย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7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การให้ความช่วยเหลือผู้อื่น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8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ไม่คัดลอกผลงานผู้อื่น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9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ทำงานเสร็จภายในเวลาที่กำหนด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10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การศึกษานอกเวลา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11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การแต่งกายถูกต้องตามกฎระเบียบ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12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ความสุภาพ ทั้งกายและวาจา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7337">
                <a:tc gridSpan="2"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รวม</a:t>
                      </a:r>
                      <a:endParaRPr lang="en-US" sz="2400" b="1" dirty="0">
                        <a:solidFill>
                          <a:srgbClr val="4F81BD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27584" y="-122484"/>
            <a:ext cx="7840242" cy="1236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ตัวอย่าง แบบประเมินการตอบคำถาม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-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พฤติกรรมผู้เรียน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 </a:t>
            </a:r>
            <a:endParaRPr kumimoji="0" lang="th-TH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JS Pudgrong" pitchFamily="2" charset="-34"/>
              <a:ea typeface="Cordia New" pitchFamily="34" charset="-34"/>
              <a:cs typeface="JS Pudgrong" pitchFamily="2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(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จิตพิสัย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)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001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8296" y="948834"/>
            <a:ext cx="9144000" cy="282915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648" y="0"/>
            <a:ext cx="9130352" cy="98246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th-TH" sz="3600" b="1" dirty="0" smtClean="0">
                <a:solidFill>
                  <a:srgbClr val="FFFF00"/>
                </a:solidFill>
                <a:latin typeface="2005_GM_Evolution" pitchFamily="2" charset="0"/>
                <a:cs typeface="2005_GM_Evolution" pitchFamily="2" charset="0"/>
              </a:rPr>
              <a:t>หลักปรัชญาของเศรษฐกิจพอเพียง</a:t>
            </a:r>
            <a:endParaRPr lang="th-TH" sz="3600" b="1" dirty="0">
              <a:solidFill>
                <a:srgbClr val="FFFF00"/>
              </a:solidFill>
              <a:latin typeface="2005_GM_Evolution" pitchFamily="2" charset="0"/>
              <a:cs typeface="2005_GM_Evolution" pitchFamily="2" charset="0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3070880" y="1556792"/>
            <a:ext cx="2930996" cy="1116124"/>
          </a:xfrm>
          <a:prstGeom prst="ellipse">
            <a:avLst/>
          </a:prstGeom>
          <a:ln w="57150"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/>
              <a:t>พอประมาณ</a:t>
            </a:r>
          </a:p>
        </p:txBody>
      </p:sp>
      <p:sp>
        <p:nvSpPr>
          <p:cNvPr id="6" name="วงรี 5"/>
          <p:cNvSpPr/>
          <p:nvPr/>
        </p:nvSpPr>
        <p:spPr>
          <a:xfrm>
            <a:off x="1752640" y="2420888"/>
            <a:ext cx="2837656" cy="1224136"/>
          </a:xfrm>
          <a:prstGeom prst="ellipse">
            <a:avLst/>
          </a:prstGeom>
          <a:ln w="57150"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/>
              <a:t>มีเหตุผล</a:t>
            </a:r>
            <a:endParaRPr lang="th-TH" sz="3600" dirty="0"/>
          </a:p>
        </p:txBody>
      </p:sp>
      <p:sp>
        <p:nvSpPr>
          <p:cNvPr id="7" name="วงรี 6"/>
          <p:cNvSpPr/>
          <p:nvPr/>
        </p:nvSpPr>
        <p:spPr>
          <a:xfrm>
            <a:off x="4416936" y="2456892"/>
            <a:ext cx="2952328" cy="1188132"/>
          </a:xfrm>
          <a:prstGeom prst="ellipse">
            <a:avLst/>
          </a:prstGeom>
          <a:ln w="5715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/>
              <a:t>มี</a:t>
            </a:r>
            <a:r>
              <a:rPr lang="th-TH" sz="3600" dirty="0" smtClean="0"/>
              <a:t>ภูมิคุ้มกัน</a:t>
            </a:r>
          </a:p>
          <a:p>
            <a:pPr algn="ctr"/>
            <a:r>
              <a:rPr lang="th-TH" sz="3600" dirty="0" smtClean="0"/>
              <a:t>ใน</a:t>
            </a:r>
            <a:r>
              <a:rPr lang="th-TH" sz="3600" dirty="0"/>
              <a:t>ตัวที่ดี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34424" y="982469"/>
            <a:ext cx="3626728" cy="64633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FF00"/>
                </a:solidFill>
              </a:rPr>
              <a:t>ทางสายกลาง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1272" y="3717032"/>
            <a:ext cx="4563860" cy="1754326"/>
          </a:xfrm>
          <a:prstGeom prst="rect">
            <a:avLst/>
          </a:prstGeom>
          <a:solidFill>
            <a:srgbClr val="00B050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FF00"/>
                </a:solidFill>
              </a:rPr>
              <a:t>ความรู้</a:t>
            </a:r>
          </a:p>
          <a:p>
            <a:pPr algn="ctr"/>
            <a:r>
              <a:rPr lang="th-TH" sz="3600" b="1" dirty="0" smtClean="0">
                <a:solidFill>
                  <a:srgbClr val="FFFF00"/>
                </a:solidFill>
              </a:rPr>
              <a:t>มีสติปัญญา รอบรู้ รอบครอบ ระมัดระวัง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0012" y="3717032"/>
            <a:ext cx="4572000" cy="1754326"/>
          </a:xfrm>
          <a:prstGeom prst="rect">
            <a:avLst/>
          </a:prstGeom>
          <a:solidFill>
            <a:srgbClr val="7030A0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FF00"/>
                </a:solidFill>
              </a:rPr>
              <a:t>คุณธรรม</a:t>
            </a:r>
          </a:p>
          <a:p>
            <a:pPr algn="ctr"/>
            <a:r>
              <a:rPr lang="th-TH" sz="3600" b="1" dirty="0" smtClean="0">
                <a:solidFill>
                  <a:srgbClr val="FFFF00"/>
                </a:solidFill>
              </a:rPr>
              <a:t>ซื่อสัตย์ สุจริต ซื่อสัตย์ อดทน ขยัน แบ่งปัน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6064" y="5431670"/>
            <a:ext cx="9127936" cy="1380808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200" b="1" dirty="0" smtClean="0"/>
          </a:p>
          <a:p>
            <a:pPr algn="ctr"/>
            <a:endParaRPr lang="th-TH" sz="3200" b="1" dirty="0" smtClean="0"/>
          </a:p>
          <a:p>
            <a:pPr algn="ctr"/>
            <a:r>
              <a:rPr lang="th-TH" sz="3200" b="1" dirty="0" smtClean="0"/>
              <a:t>เศรษฐกิจ / สังคม / สิ่งแวดล้อม / วัฒนธรรม</a:t>
            </a:r>
          </a:p>
          <a:p>
            <a:pPr algn="ctr"/>
            <a:r>
              <a:rPr lang="th-TH" sz="3200" b="1" dirty="0" smtClean="0"/>
              <a:t>สมดุล</a:t>
            </a:r>
            <a:r>
              <a:rPr lang="en-US" sz="3200" b="1" dirty="0" smtClean="0"/>
              <a:t>/</a:t>
            </a:r>
            <a:r>
              <a:rPr lang="th-TH" sz="3200" b="1" dirty="0" smtClean="0"/>
              <a:t>มั่นคง </a:t>
            </a:r>
            <a:r>
              <a:rPr lang="en-US" sz="3200" b="1" dirty="0" smtClean="0"/>
              <a:t>/ </a:t>
            </a:r>
            <a:r>
              <a:rPr lang="th-TH" sz="3200" b="1" dirty="0" smtClean="0"/>
              <a:t>ยั่งยืน</a:t>
            </a:r>
          </a:p>
          <a:p>
            <a:pPr algn="ctr"/>
            <a:r>
              <a:rPr lang="th-TH" sz="3200" b="1" dirty="0" smtClean="0"/>
              <a:t> </a:t>
            </a:r>
            <a:endParaRPr lang="th-TH" sz="3200" b="1" dirty="0"/>
          </a:p>
        </p:txBody>
      </p:sp>
      <p:sp>
        <p:nvSpPr>
          <p:cNvPr id="11" name="ลูกศรลง 10"/>
          <p:cNvSpPr/>
          <p:nvPr/>
        </p:nvSpPr>
        <p:spPr>
          <a:xfrm>
            <a:off x="3359656" y="5452278"/>
            <a:ext cx="2376264" cy="4059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นำไปสู่</a:t>
            </a:r>
            <a:endParaRPr lang="th-TH" dirty="0"/>
          </a:p>
        </p:txBody>
      </p:sp>
      <p:sp>
        <p:nvSpPr>
          <p:cNvPr id="3" name="ตัวแทน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778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http://www.finearts.go.th/inburimuseum/images/IG-1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800"/>
            <a:ext cx="6480720" cy="682284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775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499790"/>
              </p:ext>
            </p:extLst>
          </p:nvPr>
        </p:nvGraphicFramePr>
        <p:xfrm>
          <a:off x="147480" y="129648"/>
          <a:ext cx="8856985" cy="61758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88216"/>
                <a:gridCol w="1854578"/>
                <a:gridCol w="1771397"/>
                <a:gridCol w="1771397"/>
                <a:gridCol w="1771397"/>
              </a:tblGrid>
              <a:tr h="720455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ด้าน</a:t>
                      </a:r>
                      <a:endParaRPr lang="en-US" sz="16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endParaRPr lang="th-TH" sz="16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สิ่งที่ต้องการวัด</a:t>
                      </a:r>
                      <a:endParaRPr kumimoji="0" lang="en-US" sz="1600" b="1" kern="12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kern="12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อยู่อย่างพอเพียง...สมดุลและพร้อมรับการเปลี่ยนแปลงในด้านต่าง ๆ</a:t>
                      </a:r>
                      <a:endParaRPr kumimoji="0" lang="en-US" sz="1600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0368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b="1" kern="12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เศรษฐกิจ</a:t>
                      </a:r>
                      <a:r>
                        <a:rPr kumimoji="0" lang="th-TH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 (</a:t>
                      </a:r>
                      <a:r>
                        <a:rPr kumimoji="0" lang="th-TH" sz="1600" b="1" kern="12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วัตถุ)</a:t>
                      </a:r>
                      <a:endParaRPr kumimoji="0" lang="en-US" sz="16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สังคม</a:t>
                      </a:r>
                      <a:endParaRPr kumimoji="0" lang="en-US" sz="16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สิ่งแวดล้อม</a:t>
                      </a:r>
                      <a:endParaRPr kumimoji="0" lang="en-US" sz="16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วัฒนธรรม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49517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ความรู้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  <a:p>
                      <a:endParaRPr lang="th-TH" sz="16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-การผลิตสินค้าและการบริการในท้องถิ่น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-ได้ความรู้    เรื่องหลักการ เป้าหมายปรัชญาของ</a:t>
                      </a:r>
                      <a:r>
                        <a:rPr kumimoji="0" lang="th-TH" sz="1600" kern="1200" dirty="0" err="1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เศรษฐ</a:t>
                      </a:r>
                      <a:r>
                        <a:rPr kumimoji="0" lang="th-TH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 กิจพอเพียง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 ปัญหาการผลิตสินค้าและการบริการในท้องถิ่น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 มีความรู้ในการทำงานเป็นกระ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</a:t>
                      </a:r>
                      <a:r>
                        <a:rPr kumimoji="0" lang="th-TH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 บวนการกลุ่ม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-มีความรู้ในการนำเสนองาน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-การวางแผนการทำงานร่วมกันเป็นกลุ่ม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th-TH" sz="1600" kern="1200" dirty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</a:t>
                      </a:r>
                      <a:r>
                        <a:rPr kumimoji="0" lang="th-TH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มีความรอบรู้ในการใช้แหล่งเรียนรู้ในท้องถิ่น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-รู้สาเหตุและปัญหาของการผลิตและการบริการผลิตภัณฑ์ในท้องถิ่น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th-TH" sz="1600" kern="1200" dirty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-การเรียนรู้สอดคล้องกับวิถีชีวิตของคนในชุมชน</a:t>
                      </a:r>
                      <a:endParaRPr lang="en-US" sz="1600" dirty="0" smtClean="0"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-เห็นคุณค่าของภูมิปัญญา</a:t>
                      </a:r>
                      <a:endParaRPr lang="en-US" sz="1600" dirty="0" smtClean="0"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ท้องถิ่น</a:t>
                      </a:r>
                      <a:endParaRPr kumimoji="0" lang="en-US" sz="1600" kern="1200" dirty="0" smtClean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  <a:p>
                      <a:endParaRPr lang="th-TH" sz="16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386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885315"/>
              </p:ext>
            </p:extLst>
          </p:nvPr>
        </p:nvGraphicFramePr>
        <p:xfrm>
          <a:off x="179510" y="188640"/>
          <a:ext cx="8712975" cy="64704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42595"/>
                <a:gridCol w="1742595"/>
                <a:gridCol w="1742595"/>
                <a:gridCol w="1742595"/>
                <a:gridCol w="1742595"/>
              </a:tblGrid>
              <a:tr h="822960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ด้าน</a:t>
                      </a:r>
                      <a:endParaRPr lang="en-US" sz="18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endParaRPr lang="th-TH" sz="18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สิ่งที่ต้องการวัด</a:t>
                      </a:r>
                      <a:endParaRPr kumimoji="0" lang="en-US" sz="1800" b="1" kern="12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kern="12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อยู่อย่างพอเพียง...สมดุลและพร้อมรับการเปลี่ยนแปลงในด้านต่าง ๆ</a:t>
                      </a:r>
                      <a:endParaRPr kumimoji="0" lang="en-US" sz="1800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6172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วัตถุ</a:t>
                      </a:r>
                      <a:endParaRPr kumimoji="0" lang="en-US" sz="18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สังคม</a:t>
                      </a:r>
                      <a:endParaRPr kumimoji="0" lang="en-US" sz="18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สิ่งแวดล้อม</a:t>
                      </a:r>
                      <a:endParaRPr kumimoji="0" lang="en-US" sz="18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วัฒนธรรม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5030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ทักษะ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-มีทักษะในการใช้วัสดุ อุปกรณ์อย่างประหยัดและ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คุ้มค่า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 การเลือกใช้วัสดุ อุปกรณ์ได้อย่างเหมาะสม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-มีทักษะในการ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ทำงาน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-ระบุปัญหาและสามารถแก้ปัญหาโดยใช้หลักการปรัชญาของเศรษฐกิจพอเพียง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-ใช้ประโยชน์จาก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สิ่งแวดล้อม</a:t>
                      </a:r>
                      <a:r>
                        <a:rPr kumimoji="0" lang="th-TH" sz="1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ด้วยความเคารพ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และ ระมัดระวัง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 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-ดำรงตนอยู่ในสังคมอย่างมี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ความสุข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-มีทักษะในการใช้ภาษาเขียน สื่อสารได้เหมาะสมกับวัฒนธรรม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500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068123"/>
              </p:ext>
            </p:extLst>
          </p:nvPr>
        </p:nvGraphicFramePr>
        <p:xfrm>
          <a:off x="107504" y="164668"/>
          <a:ext cx="8892480" cy="61446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78496"/>
                <a:gridCol w="1778496"/>
                <a:gridCol w="1778496"/>
                <a:gridCol w="1778496"/>
                <a:gridCol w="1778496"/>
              </a:tblGrid>
              <a:tr h="720078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ด้าน</a:t>
                      </a:r>
                      <a:endParaRPr lang="en-US" sz="16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endParaRPr lang="th-TH" sz="16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สิ่งที่ต้องการวัด</a:t>
                      </a:r>
                      <a:endParaRPr kumimoji="0" lang="en-US" sz="1600" b="1" kern="12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kern="12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อยู่อย่างพอเพียง...สมดุลและพร้อมรับการเปลี่ยนแปลงในด้านต่าง ๆ</a:t>
                      </a:r>
                      <a:endParaRPr kumimoji="0" lang="en-US" sz="1600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64807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วัตถุ</a:t>
                      </a:r>
                      <a:endParaRPr kumimoji="0" lang="en-US" sz="16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สังคม</a:t>
                      </a:r>
                      <a:endParaRPr kumimoji="0" lang="en-US" sz="16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16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สิ่งแวดล้อม</a:t>
                      </a:r>
                      <a:endParaRPr kumimoji="0" lang="en-US" sz="16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วัฒนธรรม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47765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ค่านิยม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ใช้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วัสดุในท้องถิ่นอย่าง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คุ้มค่า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 ใช้งบประมาณอย่างประหยัด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-มีความรับผิดชอบต่อ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สังคมใช้ชีวิต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อย่าง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พอเพียง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-เห็นคุณค่า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-เป็นผู้นำผู้ตามที่ดี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-รับฟังความคิดเห็นของผู้อื่น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-มีความสามัคคี 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เสียสละ บำเพ็ญ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ประโยชน์ต่อส่วนรวม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-มีจิตสำนึกในการอนุรักษ์ภูมิปัญญาท้องถิ่น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-ใช้ทรัพยากรและสิ่งแวดล้อมอย่างประหยัด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-สืบสานการอนุรักษ์ภูมิปัญญาท้องถิ่น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-การใช้แหล่งเรียนรู้โดยใช้ภูมิปัญญาท้องถิ่น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500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"/>
          <p:cNvGrpSpPr/>
          <p:nvPr/>
        </p:nvGrpSpPr>
        <p:grpSpPr>
          <a:xfrm>
            <a:off x="179512" y="-99392"/>
            <a:ext cx="8800459" cy="6966825"/>
            <a:chOff x="404664" y="435495"/>
            <a:chExt cx="6129300" cy="8670574"/>
          </a:xfrm>
        </p:grpSpPr>
        <p:pic>
          <p:nvPicPr>
            <p:cNvPr id="4" name="รูปภาพ 3" descr="https://mansuang1978.files.wordpress.com/2014/11/ni12.jpg?w=574&amp;h=806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509"/>
            <a:stretch/>
          </p:blipFill>
          <p:spPr bwMode="auto">
            <a:xfrm>
              <a:off x="404664" y="2483768"/>
              <a:ext cx="6129300" cy="6622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" name="รูปภาพ 2" descr="https://mansuang1978.files.wordpress.com/2014/11/ni12.jpg?w=574&amp;h=806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014"/>
            <a:stretch/>
          </p:blipFill>
          <p:spPr bwMode="auto">
            <a:xfrm>
              <a:off x="404664" y="435495"/>
              <a:ext cx="6129300" cy="207038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122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มุมมน 4"/>
          <p:cNvSpPr/>
          <p:nvPr/>
        </p:nvSpPr>
        <p:spPr>
          <a:xfrm>
            <a:off x="2123728" y="179525"/>
            <a:ext cx="4896544" cy="769441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2123728" y="191410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หลักปรัชญาของเศรษฐกิจพอเพียง</a:t>
            </a:r>
            <a:endParaRPr lang="th-TH" sz="2000" b="1" dirty="0">
              <a:solidFill>
                <a:srgbClr val="FFFF0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287778" y="1556792"/>
            <a:ext cx="85684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หลัก 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3 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ห่วง 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2 </a:t>
            </a:r>
            <a:r>
              <a:rPr lang="th-TH" sz="2400" b="1" dirty="0" smtClean="0">
                <a:solidFill>
                  <a:srgbClr val="FFFF00"/>
                </a:solidFill>
                <a:latin typeface="JS Pudgrong" pitchFamily="2" charset="-34"/>
                <a:cs typeface="+mj-cs"/>
              </a:rPr>
              <a:t>เงื่อนไข เชื่อมโยง </a:t>
            </a:r>
            <a:r>
              <a:rPr lang="en-US" sz="2400" b="1" dirty="0" smtClean="0">
                <a:solidFill>
                  <a:srgbClr val="FFFF00"/>
                </a:solidFill>
                <a:latin typeface="JS Pudgrong" pitchFamily="2" charset="-34"/>
                <a:cs typeface="+mj-cs"/>
              </a:rPr>
              <a:t>4 </a:t>
            </a:r>
            <a:r>
              <a:rPr lang="th-TH" sz="2400" b="1" dirty="0" smtClean="0">
                <a:solidFill>
                  <a:srgbClr val="FFFF00"/>
                </a:solidFill>
                <a:latin typeface="JS Pudgrong" pitchFamily="2" charset="-34"/>
                <a:cs typeface="+mj-cs"/>
              </a:rPr>
              <a:t>มิติ</a:t>
            </a:r>
            <a:endParaRPr lang="en-US" sz="2400" dirty="0">
              <a:solidFill>
                <a:srgbClr val="FFFF00"/>
              </a:solidFill>
              <a:latin typeface="JS Pudgrong" pitchFamily="2" charset="-34"/>
              <a:cs typeface="+mj-cs"/>
            </a:endParaRPr>
          </a:p>
          <a:p>
            <a:r>
              <a:rPr lang="en-US" sz="2400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 </a:t>
            </a:r>
            <a:r>
              <a:rPr lang="th-TH" sz="2400" b="1" dirty="0" smtClean="0">
                <a:solidFill>
                  <a:srgbClr val="FFFF00"/>
                </a:solidFill>
                <a:latin typeface="JS Pudgrong" pitchFamily="2" charset="-34"/>
                <a:cs typeface="+mj-cs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JS Pudgrong" pitchFamily="2" charset="-34"/>
                <a:cs typeface="+mj-cs"/>
              </a:rPr>
              <a:t>3 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ห่วง คือ ทางสายกลาง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 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ประกอบไป</a:t>
            </a:r>
            <a:r>
              <a:rPr lang="th-TH" sz="2400" b="1" dirty="0" smtClean="0">
                <a:solidFill>
                  <a:srgbClr val="FFFF00"/>
                </a:solidFill>
                <a:latin typeface="JS Pudgrong" pitchFamily="2" charset="-34"/>
                <a:cs typeface="+mj-cs"/>
              </a:rPr>
              <a:t>ด้วย</a:t>
            </a:r>
            <a:endParaRPr lang="en-US" sz="2400" b="1" dirty="0" smtClean="0">
              <a:solidFill>
                <a:srgbClr val="FFFF00"/>
              </a:solidFill>
              <a:latin typeface="JS Pudgrong" pitchFamily="2" charset="-34"/>
              <a:cs typeface="+mj-cs"/>
            </a:endParaRPr>
          </a:p>
          <a:p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           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ห่วงที่ 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1 </a:t>
            </a:r>
            <a:r>
              <a:rPr lang="th-TH" sz="2400" b="1" dirty="0" smtClean="0">
                <a:solidFill>
                  <a:srgbClr val="FFFF00"/>
                </a:solidFill>
                <a:latin typeface="JS Pudgrong" pitchFamily="2" charset="-34"/>
                <a:cs typeface="+mj-cs"/>
              </a:rPr>
              <a:t>ความพอประมาณ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 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+mj-cs"/>
              </a:rPr>
              <a:t>หมายถึง พอประมาณในทุกอย่าง ความ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+mj-cs"/>
              </a:rPr>
              <a:t>พอดี ไม่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+mj-cs"/>
              </a:rPr>
              <a:t>มาก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+mj-cs"/>
              </a:rPr>
              <a:t>หรือน้อยจนเกินไป โดย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+mj-cs"/>
              </a:rPr>
              <a:t>ต้องไม่เบียดเบียนตนเอง หรือผู้อื่นให้เดือดร้อน</a:t>
            </a:r>
            <a:r>
              <a:rPr lang="en-US" sz="2400" dirty="0">
                <a:solidFill>
                  <a:schemeClr val="bg1"/>
                </a:solidFill>
                <a:latin typeface="JS Pudgrong" pitchFamily="2" charset="-34"/>
                <a:cs typeface="+mj-cs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JS Pudgrong" pitchFamily="2" charset="-34"/>
                <a:cs typeface="+mj-cs"/>
              </a:rPr>
            </a:br>
            <a:r>
              <a:rPr lang="en-US" sz="2400" dirty="0">
                <a:solidFill>
                  <a:srgbClr val="FFFF00"/>
                </a:solidFill>
                <a:latin typeface="JS Pudgrong" pitchFamily="2" charset="-34"/>
                <a:cs typeface="+mj-cs"/>
              </a:rPr>
              <a:t>                    </a:t>
            </a:r>
            <a:endParaRPr lang="en-US" sz="2400" dirty="0">
              <a:solidFill>
                <a:srgbClr val="FFFF00"/>
              </a:solidFill>
              <a:latin typeface="Angsana New" pitchFamily="18" charset="-34"/>
              <a:cs typeface="+mj-cs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409433" y="3480179"/>
            <a:ext cx="873456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b="1" dirty="0">
                <a:solidFill>
                  <a:srgbClr val="FFC000"/>
                </a:solidFill>
                <a:latin typeface="AngsanaUPC" panose="02020603050405020304" pitchFamily="18" charset="-34"/>
                <a:cs typeface="+mj-cs"/>
              </a:rPr>
              <a:t>หลักความ</a:t>
            </a:r>
            <a:r>
              <a:rPr lang="th-TH" b="1" dirty="0" smtClean="0">
                <a:solidFill>
                  <a:srgbClr val="FFC000"/>
                </a:solidFill>
                <a:latin typeface="AngsanaUPC" panose="02020603050405020304" pitchFamily="18" charset="-34"/>
                <a:cs typeface="+mj-cs"/>
              </a:rPr>
              <a:t>พอประมาณ </a:t>
            </a:r>
            <a:r>
              <a:rPr lang="th-TH" b="1" dirty="0" smtClean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นำมาใช้กับการจัดการเรียนการสอน ตัวอย่างเช่น </a:t>
            </a:r>
            <a:endParaRPr lang="en-US" b="1" dirty="0">
              <a:solidFill>
                <a:schemeClr val="bg1"/>
              </a:solidFill>
              <a:latin typeface="AngsanaUPC" panose="02020603050405020304" pitchFamily="18" charset="-34"/>
              <a:cs typeface="+mj-cs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   1</a:t>
            </a:r>
            <a:r>
              <a:rPr lang="en-US" b="1" dirty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. </a:t>
            </a:r>
            <a:r>
              <a:rPr lang="th-TH" b="1" dirty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ผู้เรียนจัดสรรเวลาในการทำงานได้อย่างเหมาะสม</a:t>
            </a:r>
            <a:endParaRPr lang="en-US" b="1" dirty="0">
              <a:solidFill>
                <a:schemeClr val="bg1"/>
              </a:solidFill>
              <a:latin typeface="AngsanaUPC" panose="02020603050405020304" pitchFamily="18" charset="-34"/>
              <a:cs typeface="+mj-cs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   2</a:t>
            </a:r>
            <a:r>
              <a:rPr lang="en-US" b="1" dirty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. </a:t>
            </a:r>
            <a:r>
              <a:rPr lang="th-TH" b="1" dirty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ผู้เรียนรู้จักใช้และจัดการวัสดุอุปกรณ์ต่างๆ อย่างประหยัดและคุ้มค่า</a:t>
            </a:r>
            <a:endParaRPr lang="en-US" b="1" dirty="0">
              <a:solidFill>
                <a:schemeClr val="bg1"/>
              </a:solidFill>
              <a:latin typeface="AngsanaUPC" panose="02020603050405020304" pitchFamily="18" charset="-34"/>
              <a:cs typeface="+mj-cs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   3</a:t>
            </a:r>
            <a:r>
              <a:rPr lang="en-US" b="1" dirty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.</a:t>
            </a:r>
            <a:r>
              <a:rPr lang="th-TH" b="1" dirty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 ผู้เรียนปฏิบัติตนเป็นผู้นำและผู้ตามที่ดี</a:t>
            </a:r>
            <a:endParaRPr lang="en-US" b="1" dirty="0">
              <a:solidFill>
                <a:schemeClr val="bg1"/>
              </a:solidFill>
              <a:latin typeface="AngsanaUPC" panose="02020603050405020304" pitchFamily="18" charset="-34"/>
              <a:cs typeface="+mj-cs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   4. </a:t>
            </a:r>
            <a:r>
              <a:rPr lang="th-TH" b="1" dirty="0" smtClean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ผู้เรียน</a:t>
            </a:r>
            <a:r>
              <a:rPr lang="th-TH" b="1" dirty="0">
                <a:solidFill>
                  <a:schemeClr val="bg1"/>
                </a:solidFill>
                <a:latin typeface="AngsanaUPC" panose="02020603050405020304" pitchFamily="18" charset="-34"/>
                <a:cs typeface="+mj-cs"/>
              </a:rPr>
              <a:t>เป็นสมาชิกที่ดีของกลุ่มเพื่อน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449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41193" y="109182"/>
            <a:ext cx="85512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           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ห่วงที่ 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2 </a:t>
            </a:r>
            <a:r>
              <a:rPr lang="th-TH" sz="24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มี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เหตุผล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หมายถึง การตัดสินใจเกี่ยวกับระดับของความพอเพียงนั้น จะต้องเป็นไปอย่างมีเหตุผลโดยพิจารณาจากเหตุปัจจัยที่เกี่ยวข้อง ตลอดจนคำนึงถึงผลที่คาดว่าจะเกิดขึ้นจากการกระทำนั้นๆ อย่าง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รอบคอบ</a:t>
            </a:r>
            <a:r>
              <a:rPr lang="en-US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        </a:t>
            </a:r>
            <a:endParaRPr lang="en-US" sz="24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467544" y="2276872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หลักความมี</a:t>
            </a:r>
            <a:r>
              <a:rPr lang="th-TH" sz="20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เหตุผล 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นำมาใช้กับการจัดการเรียนการสอน ตัวอย่างเช่น </a:t>
            </a:r>
            <a:endParaRPr lang="th-TH" sz="2000" b="1" dirty="0" smtClean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pPr lvl="0"/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1</a:t>
            </a:r>
            <a:r>
              <a:rPr lang="en-US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เห็น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คุณค่าและความสำคัญของการเรียน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2</a:t>
            </a:r>
            <a:r>
              <a:rPr lang="en-US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แสดงความ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คิดเห็นอย่าง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มีเหตุผล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3</a:t>
            </a:r>
            <a:r>
              <a:rPr lang="en-US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มีความคิดวิเคราะห์ในการแก้ปัญหาอย่างเป็นระบบ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4</a:t>
            </a:r>
            <a:r>
              <a:rPr lang="en-US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กล้าทักท้วงในสิ่งที่ไม่ถูกต้องด้วยเหตุและผลอย่างถูกกาลเทศะ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5</a:t>
            </a:r>
            <a:r>
              <a:rPr lang="en-US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รับฟังความคิดเห็น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ของผู้อื่น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ที่มีเหตุผลที่ดีกว่า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6</a:t>
            </a:r>
            <a:r>
              <a:rPr lang="en-US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ไม่มีเรื่องทะเลาะวิวาทกับ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ผู้อื่น</a:t>
            </a:r>
          </a:p>
          <a:p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</a:t>
            </a:r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7.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การใช้เวลาให้เกิดประโยชน์  การเลือกใช้วัสดุอย่างมีเหตูมีผล 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0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07534" y="188640"/>
            <a:ext cx="88364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000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en-US" sz="20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      </a:t>
            </a:r>
            <a:r>
              <a:rPr lang="en-US" sz="2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ห่วงที่ </a:t>
            </a:r>
            <a:r>
              <a:rPr lang="en-US" sz="2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3 </a:t>
            </a:r>
            <a:r>
              <a:rPr lang="th-TH" sz="20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มี</a:t>
            </a:r>
            <a:r>
              <a:rPr lang="th-TH" sz="2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ภูมิคุ้มกันที่ดีในตัวเอง</a:t>
            </a:r>
            <a:r>
              <a:rPr lang="en-US" sz="2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หมายถึง การเตรียมตัวให้พร้อมรับผลกระทบและการเปลี่ยนแปลง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ด้านต่างๆ 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ที่จะเกิดขึ้นโดยคำนึงถึงความเป็นไปได้ของสถานการณ์ต่างๆ ที่คาดว่าจะเกิดขึ้นในอนาคตทั้งใกล้และ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ไกล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420828" y="1796054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หลักความมี</a:t>
            </a:r>
            <a:r>
              <a:rPr lang="th-TH" sz="24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ภูมิคุ้มกัน 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นำมาใช้กับการจัดการเรียนการสอน ตัวอย่างเช่น </a:t>
            </a:r>
            <a:endParaRPr lang="en-US" sz="24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1</a:t>
            </a:r>
            <a:r>
              <a:rPr lang="en-US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ผู้เรียนมีการเตรียมความ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พร้อม มี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วางแผน รอบครอบ ปลอดภัย  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ในการ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เรียน การปฏิบัติงาน</a:t>
            </a:r>
            <a:endParaRPr lang="en-US" sz="24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2</a:t>
            </a:r>
            <a:r>
              <a:rPr lang="en-US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ผู้เรียนกล้าซักถามปัญหา ข้อสงสัยต่างๆ จนเข้าใจในหัวข้อที่เรียน</a:t>
            </a:r>
            <a:endParaRPr lang="en-US" sz="24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3</a:t>
            </a:r>
            <a:r>
              <a:rPr lang="en-US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ผู้เรียนได้รับความรู้ที่ถูกต้อง ครบถ้วน</a:t>
            </a:r>
            <a:endParaRPr lang="en-US" sz="24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4</a:t>
            </a:r>
            <a:r>
              <a:rPr lang="en-US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ผู้เรียนแก้ปัญหาเฉพาะหน้าด้วยตนเองได้อย่างถูกต้องมีเหตุมีผล</a:t>
            </a:r>
            <a:endParaRPr lang="en-US" sz="24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5</a:t>
            </a:r>
            <a:r>
              <a:rPr lang="en-US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ผู้เรียนสามารถควบคุมกิริยาและอารมณ์ในสถานการณ์ต่างๆ 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ได้เป็น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อย่างดี</a:t>
            </a:r>
            <a:endParaRPr lang="en-US" sz="24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6</a:t>
            </a:r>
            <a:r>
              <a:rPr lang="en-US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ผู้เรียนไม่ยุ่งเกี่ยวกับ</a:t>
            </a:r>
            <a:r>
              <a:rPr lang="th-TH" sz="2400" b="1" dirty="0" err="1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ยาเสพติด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ทุกประเภท</a:t>
            </a:r>
            <a:endParaRPr lang="en-US" sz="24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026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270070" y="1052736"/>
            <a:ext cx="88924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8789988" algn="l"/>
              </a:tabLst>
            </a:pPr>
            <a:r>
              <a:rPr lang="en-US" sz="24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    </a:t>
            </a:r>
            <a:r>
              <a:rPr lang="th-TH" sz="24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เงื่อนไข</a:t>
            </a:r>
            <a:r>
              <a:rPr lang="th-TH" sz="24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ที่ </a:t>
            </a:r>
            <a:r>
              <a:rPr lang="en-US" sz="24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1 </a:t>
            </a:r>
            <a:r>
              <a:rPr lang="th-TH" sz="24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เงื่อนไขความรู้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หมายถึง 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มีความรอบรู้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เกี่ยวกับวิชาการต่างๆ ที่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เกี่ยวข้องอย่างรอบด้าน 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ความ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สนใจใฝ่รู้   มีสติปัญญา  ความรอบรู้  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ระมัดระวัง ความรอบคอบ ที่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จะนำความรู้เหล่านั้นมาพิจารณาให้เชื่อมโยงกัน เพื่อ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ประกอบการวางแผนและ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ความระมัดระวังใน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ขั้นตอนปฏิบัติ</a:t>
            </a:r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82080" y="3717032"/>
            <a:ext cx="86409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2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เงื่อนไขความรู้</a:t>
            </a:r>
            <a:r>
              <a:rPr lang="th-TH" sz="20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2000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ตัวอย่างเช่น</a:t>
            </a:r>
          </a:p>
          <a:p>
            <a:pPr lvl="0"/>
            <a:r>
              <a:rPr lang="th-TH" sz="2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20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 </a:t>
            </a:r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1</a:t>
            </a:r>
            <a:r>
              <a:rPr lang="en-US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มี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ความรู้ ความเข้าใจ ในหัวข้อต่างๆ ของเรื่องที่เรียน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2.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ผู้เรียนได้ใช้กระบวนการคิด ในเรื่องที่เรียน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3</a:t>
            </a:r>
            <a:r>
              <a:rPr lang="en-US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ปฏิบัติงานได้ถูกต้อง ด้วยความละเอียดรอบคอบ  เลือกใช้วัสดุ อุปกรณ์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ได้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อย่างถูกต้อง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223628" y="184059"/>
            <a:ext cx="6696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2. </a:t>
            </a:r>
            <a:r>
              <a:rPr lang="th-TH" sz="24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 ตามแนวเศรษฐกิจพอเพียง</a:t>
            </a:r>
            <a:r>
              <a:rPr lang="en-US" sz="24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400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ได้แก่</a:t>
            </a:r>
            <a:endParaRPr lang="th-TH" sz="2400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46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1" y="188640"/>
            <a:ext cx="870733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       </a:t>
            </a:r>
            <a:r>
              <a:rPr lang="th-TH" sz="20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</a:t>
            </a:r>
            <a:r>
              <a:rPr lang="th-TH" sz="2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ที่ </a:t>
            </a:r>
            <a:r>
              <a:rPr lang="en-US" sz="2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2 </a:t>
            </a:r>
            <a:r>
              <a:rPr lang="th-TH" sz="2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เงื่อนไขคุณธรรม</a:t>
            </a:r>
            <a:r>
              <a:rPr lang="en-US" sz="2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0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หมายถึง มี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ตระหนัก ยึดถือในคุณธรรมต่างๆ เช่น มีวินัยในการเรียนรู้ ความซื่อสัตย์สุจริต ความขยัน อดทน ความ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เพียร การตรงต่อเวลา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อ่อนน้อม ความรับผิดชอบต่อหน้าที่ มีสติ ปัญญา ในการไตร่ตรองในการดำเนิน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ชีวิต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การมุ่งต่อประโยชน์ส่วนรวมและการแบ่งปัน ฯลฯ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51520" y="2492896"/>
            <a:ext cx="9001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20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เงื่อนไขคุณธรรม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ตัวอย่างเช่น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 1</a:t>
            </a:r>
            <a:r>
              <a:rPr lang="en-US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ปฏิบัติงานที่ได้รับ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มอบหมายด้วยตนเอง </a:t>
            </a:r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ความซื่อสัตย์สุจริต)</a:t>
            </a:r>
          </a:p>
          <a:p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</a:t>
            </a:r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2.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ปฏิบัติงาน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ที่ได้รับมอบหมายเสร็จภายในกำหนดเวลา (ความ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รับผิดชอบ)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3. 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ใช้วัสดุ อุปกรณ์อย่างคุ้มค่า ประหยัด </a:t>
            </a:r>
            <a:r>
              <a:rPr lang="en-US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ความประหยัด)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4. 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มีความเพียรพยายามและกระตือรือร้น ในการเรียนและการปฏิบัติงาน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ความขยัน ความอดทน)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5. 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ให้ความร่วมมือกับกิจกรรมส่วนรวม อาสาช่วยเหลือครูและเพื่อนร่วมงาน </a:t>
            </a:r>
            <a:r>
              <a:rPr lang="th-TH" sz="20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th-TH" sz="20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แบ่งปัน)</a:t>
            </a:r>
            <a:endParaRPr lang="en-US" sz="20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628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4529" y="1064925"/>
            <a:ext cx="80288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thaiNumPeriod"/>
            </a:pPr>
            <a:r>
              <a:rPr lang="th-TH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ด้านสังคม </a:t>
            </a: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ผู้เรียน สร้างความสัมพันธ์อันดีในกลุ่มผู้เรียนเพื่อนร่วมงาน 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ด้านเศรษฐกิจ </a:t>
            </a: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ผู้เรียน มีการเลือกใช้วัสดุ อุปกรณ์ อย่างคุ้มค่า เหมาะสม ไม่เสียหาย ทิ้งขวาง ฯลฯ</a:t>
            </a:r>
          </a:p>
          <a:p>
            <a:pPr marL="514350" indent="-514350">
              <a:buFontTx/>
              <a:buAutoNum type="thaiNumPeriod"/>
            </a:pPr>
            <a:r>
              <a:rPr lang="th-TH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สิ่งแวดล้อม</a:t>
            </a:r>
            <a:r>
              <a:rPr lang="th-TH" b="1" dirty="0">
                <a:latin typeface="JS Pudgrong" pitchFamily="2" charset="-34"/>
                <a:cs typeface="JS Pudgrong" pitchFamily="2" charset="-34"/>
              </a:rPr>
              <a:t> ผู้เรียน จัดเก็บ ทำความสะอาด บำรุงรักษา สิ่งของวัสดุ อุปกรณ์ เครื่องมือ  เครื่องจักร ฯลฯ  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ด้านวัฒนธรรม </a:t>
            </a: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ผู้เรียน รักษาวัฒนธรรมอันดีของไทย เช่น แบ่งปัน  มีน้ำใจ เห็นใจผู้อื่น ช่วยเหลือ ไหว้ทักทาย ขอบคุณ ฯลฯ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1548" y="164539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การเชื่อมโยง ๔ มิติ</a:t>
            </a:r>
            <a:endParaRPr lang="th-TH" sz="2000" b="1" dirty="0">
              <a:solidFill>
                <a:srgbClr val="FFC00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032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532264" y="1160060"/>
            <a:ext cx="83137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      การ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จัดการศึกษามีความสำคัญต่อการพัฒนา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คุณภาพของผู้เรียนกระบวนการ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จัดการศึกษาที่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สมบูรณ์ จึง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เปรียบเสมือนเหรียญ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สองด้านคือ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4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ด้านหนึ่ง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เป็นการจัดการเรียนการสอนและจัดกิจกรรมพัฒนาผู้เรียนตามหลักสูตรการศึกษาแต่ละช่วง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ชั้น เพื่อ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สร้าง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องค์ความรู้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กระบวนการคิดวิเคราะห์ เพื่อให้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ผู้เรียนมีความรู้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ความสามารถ และประสบการณ์ มีทักษะการดำรงชีวิตที่เกิดจากการฝึกหัด สามารถใช้ความรู้ให้เกิดประโยชน์ในการพัฒนา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ตนเอง   และ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ประกอบ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อาชีพ  </a:t>
            </a:r>
            <a:r>
              <a:rPr lang="th-TH" sz="24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อีกด้าน</a:t>
            </a:r>
            <a:r>
              <a:rPr lang="th-TH" sz="24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หนึ่ง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คือ  เป็น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บ่มเพาะปลูกฝัง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และปลุก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จิตสำนึก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เพื่อให้ผู้เรียนมีคุณธรรม 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จริยธรรม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มี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ความรับผิดชอบต่อตนเอง 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สังคม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ชุมชน และสิ่งแวดล้อม เกิดความตระหนักในบทบาทหน้าที่ขึ้นในจิตใจ 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เพื่อให้</a:t>
            </a:r>
            <a:r>
              <a:rPr lang="th-TH" sz="24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ผู้เรียนสามารถดำรงตนอยู่</a:t>
            </a:r>
            <a:r>
              <a:rPr lang="th-TH" sz="24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ในสังคม</a:t>
            </a:r>
            <a:endParaRPr lang="th-TH" sz="24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10027"/>
            <a:ext cx="7474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แผนยุทธศาสตร์ ตามหลัก </a:t>
            </a:r>
            <a:r>
              <a:rPr lang="en-US" sz="44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3 D</a:t>
            </a:r>
            <a:endParaRPr lang="th-TH" sz="4400" b="1" dirty="0">
              <a:solidFill>
                <a:srgbClr val="FFFF0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348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ไหลเวียน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ไหลเวียน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การแข่งขันตอบปัญหา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ไหลเวียน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739</TotalTime>
  <Words>1843</Words>
  <Application>Microsoft Office PowerPoint</Application>
  <PresentationFormat>นำเสนอทางหน้าจอ (4:3)</PresentationFormat>
  <Paragraphs>383</Paragraphs>
  <Slides>24</Slides>
  <Notes>3</Notes>
  <HiddenSlides>7</HiddenSlides>
  <MMClips>0</MMClips>
  <ScaleCrop>false</ScaleCrop>
  <HeadingPairs>
    <vt:vector size="6" baseType="variant">
      <vt:variant>
        <vt:lpstr>ฟอนต์ที่ถูกใช้</vt:lpstr>
      </vt:variant>
      <vt:variant>
        <vt:i4>12</vt:i4>
      </vt:variant>
      <vt:variant>
        <vt:lpstr>ธีม</vt:lpstr>
      </vt:variant>
      <vt:variant>
        <vt:i4>3</vt:i4>
      </vt:variant>
      <vt:variant>
        <vt:lpstr>ชื่อเรื่องสไลด์</vt:lpstr>
      </vt:variant>
      <vt:variant>
        <vt:i4>24</vt:i4>
      </vt:variant>
    </vt:vector>
  </HeadingPairs>
  <TitlesOfParts>
    <vt:vector size="39" baseType="lpstr">
      <vt:lpstr>2005_GM_Evolution</vt:lpstr>
      <vt:lpstr>Angsana New</vt:lpstr>
      <vt:lpstr>AngsanaUPC</vt:lpstr>
      <vt:lpstr>Browallia New</vt:lpstr>
      <vt:lpstr>Calibri</vt:lpstr>
      <vt:lpstr>Constantia</vt:lpstr>
      <vt:lpstr>Cordia New</vt:lpstr>
      <vt:lpstr>IrisUPC</vt:lpstr>
      <vt:lpstr>JS Pudgrong</vt:lpstr>
      <vt:lpstr>Times New Roman</vt:lpstr>
      <vt:lpstr>Trebuchet MS</vt:lpstr>
      <vt:lpstr>Wingdings 2</vt:lpstr>
      <vt:lpstr>ไหลเวียน</vt:lpstr>
      <vt:lpstr>1_ไหลเวียน</vt:lpstr>
      <vt:lpstr>การแข่งขันตอบปัญหา</vt:lpstr>
      <vt:lpstr>งานนำเสนอ PowerPoint</vt:lpstr>
      <vt:lpstr>หลักปรัชญาของเศรษฐกิจพอเพียง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Chalor</dc:creator>
  <cp:lastModifiedBy>Admin</cp:lastModifiedBy>
  <cp:revision>190</cp:revision>
  <cp:lastPrinted>2017-04-24T17:48:26Z</cp:lastPrinted>
  <dcterms:created xsi:type="dcterms:W3CDTF">2016-02-09T02:28:45Z</dcterms:created>
  <dcterms:modified xsi:type="dcterms:W3CDTF">2018-07-13T11:49:36Z</dcterms:modified>
</cp:coreProperties>
</file>