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1" r:id="rId5"/>
    <p:sldId id="263" r:id="rId6"/>
    <p:sldId id="262" r:id="rId7"/>
  </p:sldIdLst>
  <p:sldSz cx="6858000" cy="9906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33CCFF"/>
    <a:srgbClr val="FF9933"/>
    <a:srgbClr val="00CC00"/>
    <a:srgbClr val="FFFF66"/>
    <a:srgbClr val="FF7C80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4660"/>
  </p:normalViewPr>
  <p:slideViewPr>
    <p:cSldViewPr snapToGrid="0">
      <p:cViewPr varScale="1">
        <p:scale>
          <a:sx n="50" d="100"/>
          <a:sy n="50" d="100"/>
        </p:scale>
        <p:origin x="23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449D9-11A9-462A-9C00-D5B2DCED2543}" type="datetimeFigureOut">
              <a:rPr lang="th-TH" smtClean="0"/>
              <a:t>24/02/65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ECC93-70FF-4630-A108-7BF9CE2DCA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5834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D763C-E7D0-4416-8371-C73E88CB0098}" type="datetimeFigureOut">
              <a:rPr lang="th-TH" smtClean="0"/>
              <a:t>24/02/65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F6995-09A9-48E7-9EC6-2746D4CADD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47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6995-09A9-48E7-9EC6-2746D4CADD7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274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6995-09A9-48E7-9EC6-2746D4CADD7C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080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074-3AD0-4DB9-9C7E-57D3FC0D500A}" type="datetimeFigureOut">
              <a:rPr lang="th-TH" smtClean="0"/>
              <a:t>24/02/65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7D1-A21D-4318-BBD4-BB5211E6FA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807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074-3AD0-4DB9-9C7E-57D3FC0D500A}" type="datetimeFigureOut">
              <a:rPr lang="th-TH" smtClean="0"/>
              <a:t>24/02/65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7D1-A21D-4318-BBD4-BB5211E6FA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741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074-3AD0-4DB9-9C7E-57D3FC0D500A}" type="datetimeFigureOut">
              <a:rPr lang="th-TH" smtClean="0"/>
              <a:t>24/02/65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7D1-A21D-4318-BBD4-BB5211E6FA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520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074-3AD0-4DB9-9C7E-57D3FC0D500A}" type="datetimeFigureOut">
              <a:rPr lang="th-TH" smtClean="0"/>
              <a:t>24/02/65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7D1-A21D-4318-BBD4-BB5211E6FA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56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074-3AD0-4DB9-9C7E-57D3FC0D500A}" type="datetimeFigureOut">
              <a:rPr lang="th-TH" smtClean="0"/>
              <a:t>24/02/65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7D1-A21D-4318-BBD4-BB5211E6FA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038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074-3AD0-4DB9-9C7E-57D3FC0D500A}" type="datetimeFigureOut">
              <a:rPr lang="th-TH" smtClean="0"/>
              <a:t>24/02/65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7D1-A21D-4318-BBD4-BB5211E6FA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583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074-3AD0-4DB9-9C7E-57D3FC0D500A}" type="datetimeFigureOut">
              <a:rPr lang="th-TH" smtClean="0"/>
              <a:t>24/02/65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7D1-A21D-4318-BBD4-BB5211E6FA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72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074-3AD0-4DB9-9C7E-57D3FC0D500A}" type="datetimeFigureOut">
              <a:rPr lang="th-TH" smtClean="0"/>
              <a:t>24/02/65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7D1-A21D-4318-BBD4-BB5211E6FA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933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074-3AD0-4DB9-9C7E-57D3FC0D500A}" type="datetimeFigureOut">
              <a:rPr lang="th-TH" smtClean="0"/>
              <a:t>24/02/65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7D1-A21D-4318-BBD4-BB5211E6FA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65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074-3AD0-4DB9-9C7E-57D3FC0D500A}" type="datetimeFigureOut">
              <a:rPr lang="th-TH" smtClean="0"/>
              <a:t>24/02/65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7D1-A21D-4318-BBD4-BB5211E6FA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72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5074-3AD0-4DB9-9C7E-57D3FC0D500A}" type="datetimeFigureOut">
              <a:rPr lang="th-TH" smtClean="0"/>
              <a:t>24/02/65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27D1-A21D-4318-BBD4-BB5211E6FA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780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65074-3AD0-4DB9-9C7E-57D3FC0D500A}" type="datetimeFigureOut">
              <a:rPr lang="th-TH" smtClean="0"/>
              <a:t>24/02/65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D27D1-A21D-4318-BBD4-BB5211E6FA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202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335"/>
            <a:ext cx="6858000" cy="87416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7" y="396828"/>
            <a:ext cx="1320800" cy="1320800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406401" y="441995"/>
            <a:ext cx="6187242" cy="31267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36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เอกสารข้อตกลง</a:t>
            </a:r>
            <a:r>
              <a:rPr lang="th-TH" sz="36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ในการพัฒนางาน </a:t>
            </a:r>
            <a:endParaRPr lang="en-US" sz="36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r>
              <a:rPr 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(Performance Agreement : PA</a:t>
            </a:r>
            <a:r>
              <a:rPr lang="en-US" sz="3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lang="th-TH" sz="2400" b="1" dirty="0" smtClean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Bef>
                <a:spcPts val="1800"/>
              </a:spcBef>
              <a:spcAft>
                <a:spcPts val="0"/>
              </a:spcAft>
            </a:pPr>
            <a:r>
              <a:rPr lang="th-TH" sz="24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ประจำปีงบประมาณ 2565</a:t>
            </a:r>
          </a:p>
          <a:p>
            <a:pPr algn="r">
              <a:spcAft>
                <a:spcPts val="600"/>
              </a:spcAft>
            </a:pPr>
            <a:r>
              <a:rPr lang="th-TH" sz="24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(ระหว่าง</a:t>
            </a: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วันที่ 1 ตุลาคม 2564 ถึงวันที่ 30 กันยายน </a:t>
            </a:r>
            <a:r>
              <a:rPr lang="th-TH" sz="24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2565)</a:t>
            </a:r>
          </a:p>
          <a:p>
            <a:pPr algn="r">
              <a:spcAft>
                <a:spcPts val="0"/>
              </a:spcAft>
            </a:pP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สำหรับข้าราชการครูและบุคลากรทางการศึกษา </a:t>
            </a:r>
          </a:p>
          <a:p>
            <a:pPr algn="r">
              <a:spcAft>
                <a:spcPts val="0"/>
              </a:spcAft>
            </a:pPr>
            <a:r>
              <a:rPr lang="th-TH" sz="24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ตำแหน่งรองผู้อำนวยการ </a:t>
            </a:r>
            <a:r>
              <a:rPr lang="th-TH" sz="2400" b="1" dirty="0" err="1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วิทย</a:t>
            </a:r>
            <a:r>
              <a:rPr lang="th-TH" sz="24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ฐานะ.....</a:t>
            </a:r>
            <a:endParaRPr lang="th-TH" sz="24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endParaRPr lang="th-TH" sz="24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endParaRPr lang="en-US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406401" y="9066897"/>
            <a:ext cx="6206250" cy="75268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โรงเรียนบ้านแพงพิทยาคม  อำเภอบ้านแพง  จังหวัดนครพนม</a:t>
            </a:r>
          </a:p>
          <a:p>
            <a:pPr algn="r"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สังกัดสำนักงานเขตพื้นที่การศึกษามัธยมศึกษา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นครพนม</a:t>
            </a:r>
          </a:p>
        </p:txBody>
      </p:sp>
      <p:pic>
        <p:nvPicPr>
          <p:cNvPr id="12" name="รูปภาพ 11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2" b="99429" l="10000" r="90000">
                        <a14:foregroundMark x1="28000" y1="48000" x2="29429" y2="57714"/>
                        <a14:foregroundMark x1="29714" y1="60952" x2="27143" y2="76381"/>
                        <a14:foregroundMark x1="24571" y1="86286" x2="23714" y2="94286"/>
                        <a14:foregroundMark x1="32571" y1="78857" x2="39429" y2="94667"/>
                        <a14:foregroundMark x1="22000" y1="93714" x2="21143" y2="99429"/>
                        <a14:foregroundMark x1="70286" y1="94095" x2="69143" y2="96762"/>
                        <a14:foregroundMark x1="73429" y1="93905" x2="72000" y2="96571"/>
                        <a14:foregroundMark x1="26571" y1="40000" x2="32571" y2="37524"/>
                        <a14:foregroundMark x1="35143" y1="22095" x2="34286" y2="20000"/>
                        <a14:foregroundMark x1="36857" y1="18476" x2="34571" y2="12952"/>
                        <a14:foregroundMark x1="36000" y1="12190" x2="44571" y2="8952"/>
                        <a14:backgroundMark x1="57714" y1="6095" x2="70000" y2="18667"/>
                        <a14:backgroundMark x1="75429" y1="25143" x2="84571" y2="36762"/>
                        <a14:backgroundMark x1="70857" y1="68952" x2="71143" y2="72381"/>
                        <a14:backgroundMark x1="78857" y1="42286" x2="81143" y2="44952"/>
                        <a14:backgroundMark x1="82286" y1="48571" x2="85714" y2="62095"/>
                        <a14:backgroundMark x1="84571" y1="61714" x2="84286" y2="71048"/>
                        <a14:backgroundMark x1="81429" y1="76571" x2="81143" y2="75429"/>
                        <a14:backgroundMark x1="51143" y1="7238" x2="54857" y2="8762"/>
                        <a14:backgroundMark x1="38571" y1="7048" x2="30000" y2="11429"/>
                        <a14:backgroundMark x1="24000" y1="49143" x2="24857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>
          <a:xfrm>
            <a:off x="2876311" y="3031784"/>
            <a:ext cx="3736340" cy="424096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6700415"/>
            <a:ext cx="6858000" cy="2185987"/>
          </a:xfrm>
          <a:prstGeom prst="rect">
            <a:avLst/>
          </a:prstGeom>
        </p:spPr>
      </p:pic>
      <p:sp>
        <p:nvSpPr>
          <p:cNvPr id="10" name="Text Box 3"/>
          <p:cNvSpPr txBox="1"/>
          <p:nvPr/>
        </p:nvSpPr>
        <p:spPr>
          <a:xfrm>
            <a:off x="1159094" y="7119270"/>
            <a:ext cx="5031064" cy="126400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2400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จัดทำข้อตกลงโดย</a:t>
            </a:r>
            <a:endParaRPr lang="th-TH" sz="2400" dirty="0">
              <a:solidFill>
                <a:schemeClr val="tx1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r>
              <a:rPr lang="th-TH" sz="2400" b="1" dirty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ชื่อ.................................นามสกุล.....................................</a:t>
            </a:r>
          </a:p>
          <a:p>
            <a:pPr algn="r">
              <a:spcAft>
                <a:spcPts val="0"/>
              </a:spcAft>
            </a:pP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ตำแหน่ง รองผู้อำนวยการ </a:t>
            </a:r>
            <a:r>
              <a:rPr lang="th-TH" sz="2000" b="1" dirty="0" err="1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วิทย</a:t>
            </a: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ฐานะ............</a:t>
            </a: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6"/>
          <a:stretch/>
        </p:blipFill>
        <p:spPr>
          <a:xfrm>
            <a:off x="2255520" y="1589463"/>
            <a:ext cx="4265517" cy="14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335"/>
            <a:ext cx="6858000" cy="87416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7" y="396828"/>
            <a:ext cx="1320800" cy="1320800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406401" y="441995"/>
            <a:ext cx="6187242" cy="31267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36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เอกสารข้อตกลง</a:t>
            </a:r>
            <a:r>
              <a:rPr lang="th-TH" sz="36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ในการพัฒนางาน </a:t>
            </a:r>
            <a:endParaRPr lang="en-US" sz="36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r>
              <a:rPr 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(Performance Agreement : PA</a:t>
            </a:r>
            <a:r>
              <a:rPr lang="en-US" sz="3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lang="th-TH" sz="2400" b="1" dirty="0" smtClean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Bef>
                <a:spcPts val="1800"/>
              </a:spcBef>
              <a:spcAft>
                <a:spcPts val="0"/>
              </a:spcAft>
            </a:pPr>
            <a:r>
              <a:rPr lang="th-TH" sz="24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ประจำปีงบประมาณ 2565</a:t>
            </a:r>
          </a:p>
          <a:p>
            <a:pPr algn="r">
              <a:spcAft>
                <a:spcPts val="600"/>
              </a:spcAft>
            </a:pPr>
            <a:r>
              <a:rPr lang="th-TH" sz="24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(ระหว่าง</a:t>
            </a: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วันที่ 1 ตุลาคม 2564 ถึงวันที่ 30 กันยายน </a:t>
            </a:r>
            <a:r>
              <a:rPr lang="th-TH" sz="24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2565)</a:t>
            </a:r>
          </a:p>
          <a:p>
            <a:pPr algn="r">
              <a:spcAft>
                <a:spcPts val="0"/>
              </a:spcAft>
            </a:pP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สำหรับข้าราชการครูและบุคลากรทางการศึกษา </a:t>
            </a:r>
          </a:p>
          <a:p>
            <a:pPr algn="r">
              <a:spcAft>
                <a:spcPts val="0"/>
              </a:spcAft>
            </a:pP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ตำแหน่งครู </a:t>
            </a:r>
            <a:r>
              <a:rPr lang="th-TH" sz="2400" b="1" dirty="0" err="1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วิทย</a:t>
            </a: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ฐานะครูชำนาญการพิเศษ</a:t>
            </a:r>
            <a:endParaRPr lang="en-US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406401" y="9066897"/>
            <a:ext cx="6206250" cy="75268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โรงเรียนบ้านแพงพิทยาคม  อำเภอบ้านแพง  จังหวัดนครพนม</a:t>
            </a:r>
          </a:p>
          <a:p>
            <a:pPr algn="r"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สังกัดสำนักงานเขตพื้นที่การศึกษามัธยมศึกษา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นครพนม</a:t>
            </a:r>
          </a:p>
        </p:txBody>
      </p:sp>
      <p:pic>
        <p:nvPicPr>
          <p:cNvPr id="12" name="รูปภาพ 1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9429" l="10000" r="90000">
                        <a14:foregroundMark x1="28000" y1="48000" x2="29429" y2="57714"/>
                        <a14:foregroundMark x1="29714" y1="60952" x2="27143" y2="76381"/>
                        <a14:foregroundMark x1="24571" y1="86286" x2="23714" y2="94286"/>
                        <a14:foregroundMark x1="32571" y1="78857" x2="39429" y2="94667"/>
                        <a14:foregroundMark x1="22000" y1="93714" x2="21143" y2="99429"/>
                        <a14:foregroundMark x1="70286" y1="94095" x2="69143" y2="96762"/>
                        <a14:foregroundMark x1="73429" y1="93905" x2="72000" y2="96571"/>
                        <a14:foregroundMark x1="26571" y1="40000" x2="32571" y2="37524"/>
                        <a14:foregroundMark x1="35143" y1="22095" x2="34286" y2="20000"/>
                        <a14:foregroundMark x1="36857" y1="18476" x2="34571" y2="12952"/>
                        <a14:foregroundMark x1="36000" y1="12190" x2="44571" y2="8952"/>
                        <a14:backgroundMark x1="57714" y1="6095" x2="70000" y2="18667"/>
                        <a14:backgroundMark x1="75429" y1="25143" x2="84571" y2="36762"/>
                        <a14:backgroundMark x1="70857" y1="68952" x2="71143" y2="72381"/>
                        <a14:backgroundMark x1="78857" y1="42286" x2="81143" y2="44952"/>
                        <a14:backgroundMark x1="82286" y1="48571" x2="85714" y2="62095"/>
                        <a14:backgroundMark x1="84571" y1="61714" x2="84286" y2="71048"/>
                        <a14:backgroundMark x1="81429" y1="76571" x2="81143" y2="75429"/>
                        <a14:backgroundMark x1="51143" y1="7238" x2="54857" y2="8762"/>
                        <a14:backgroundMark x1="38571" y1="7048" x2="30000" y2="11429"/>
                        <a14:backgroundMark x1="24000" y1="49143" x2="24857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>
          <a:xfrm>
            <a:off x="2876311" y="3031784"/>
            <a:ext cx="3736340" cy="424096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6700415"/>
            <a:ext cx="6858000" cy="2185987"/>
          </a:xfrm>
          <a:prstGeom prst="rect">
            <a:avLst/>
          </a:prstGeom>
        </p:spPr>
      </p:pic>
      <p:sp>
        <p:nvSpPr>
          <p:cNvPr id="10" name="Text Box 3"/>
          <p:cNvSpPr txBox="1"/>
          <p:nvPr/>
        </p:nvSpPr>
        <p:spPr>
          <a:xfrm>
            <a:off x="1159094" y="7119270"/>
            <a:ext cx="5031064" cy="126400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2400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จัดทำข้อตกลงโดย</a:t>
            </a:r>
            <a:endParaRPr lang="th-TH" sz="2400" dirty="0">
              <a:solidFill>
                <a:schemeClr val="tx1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r>
              <a:rPr lang="th-TH" sz="2400" b="1" dirty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ชื่อ.................................นามสกุล.....................................</a:t>
            </a:r>
          </a:p>
          <a:p>
            <a:pPr algn="r">
              <a:spcAft>
                <a:spcPts val="0"/>
              </a:spcAft>
            </a:pP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ตำแหน่ง</a:t>
            </a: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ครู </a:t>
            </a:r>
            <a:r>
              <a:rPr lang="th-TH" sz="2000" b="1" dirty="0" err="1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วิทย</a:t>
            </a: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ฐานะครูชำนาญการพิเศษ</a:t>
            </a: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6"/>
          <a:stretch/>
        </p:blipFill>
        <p:spPr>
          <a:xfrm>
            <a:off x="2255520" y="1589463"/>
            <a:ext cx="4265517" cy="14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4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335"/>
            <a:ext cx="6858000" cy="87416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7" y="396828"/>
            <a:ext cx="1320800" cy="1320800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406401" y="441995"/>
            <a:ext cx="6187242" cy="31267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36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เอกสารข้อตกลง</a:t>
            </a:r>
            <a:r>
              <a:rPr lang="th-TH" sz="36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ในการพัฒนางาน </a:t>
            </a:r>
            <a:endParaRPr lang="en-US" sz="36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r>
              <a:rPr 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(Performance Agreement : PA</a:t>
            </a:r>
            <a:r>
              <a:rPr lang="en-US" sz="3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lang="th-TH" sz="2400" b="1" dirty="0" smtClean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Bef>
                <a:spcPts val="1800"/>
              </a:spcBef>
              <a:spcAft>
                <a:spcPts val="0"/>
              </a:spcAft>
            </a:pPr>
            <a:r>
              <a:rPr lang="th-TH" sz="24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ประจำปีงบประมาณ 2565</a:t>
            </a:r>
          </a:p>
          <a:p>
            <a:pPr algn="r">
              <a:spcAft>
                <a:spcPts val="600"/>
              </a:spcAft>
            </a:pPr>
            <a:r>
              <a:rPr lang="th-TH" sz="24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(ระหว่าง</a:t>
            </a: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วันที่ 1 ตุลาคม 2564 ถึงวันที่ 30 กันยายน </a:t>
            </a:r>
            <a:r>
              <a:rPr lang="th-TH" sz="24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2565)</a:t>
            </a:r>
          </a:p>
          <a:p>
            <a:pPr algn="r">
              <a:spcAft>
                <a:spcPts val="0"/>
              </a:spcAft>
            </a:pP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สำหรับข้าราชการครูและบุคลากรทางการศึกษา </a:t>
            </a:r>
          </a:p>
          <a:p>
            <a:pPr algn="r">
              <a:spcAft>
                <a:spcPts val="0"/>
              </a:spcAft>
            </a:pP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ตำแหน่งครู </a:t>
            </a:r>
            <a:r>
              <a:rPr lang="th-TH" sz="2400" b="1" dirty="0" err="1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วิทย</a:t>
            </a: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ฐานะครูชำนาญการ</a:t>
            </a:r>
          </a:p>
          <a:p>
            <a:pPr algn="r">
              <a:spcAft>
                <a:spcPts val="0"/>
              </a:spcAft>
            </a:pPr>
            <a:endParaRPr lang="en-US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406401" y="9066897"/>
            <a:ext cx="6206250" cy="75268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โรงเรียนบ้านแพงพิทยาคม  อำเภอบ้านแพง  จังหวัดนครพนม</a:t>
            </a:r>
          </a:p>
          <a:p>
            <a:pPr algn="r"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สังกัดสำนักงานเขตพื้นที่การศึกษามัธยมศึกษา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นครพนม</a:t>
            </a:r>
          </a:p>
        </p:txBody>
      </p:sp>
      <p:pic>
        <p:nvPicPr>
          <p:cNvPr id="12" name="รูปภาพ 1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9429" l="10000" r="90000">
                        <a14:foregroundMark x1="28000" y1="48000" x2="29429" y2="57714"/>
                        <a14:foregroundMark x1="29714" y1="60952" x2="27143" y2="76381"/>
                        <a14:foregroundMark x1="24571" y1="86286" x2="23714" y2="94286"/>
                        <a14:foregroundMark x1="32571" y1="78857" x2="39429" y2="94667"/>
                        <a14:foregroundMark x1="22000" y1="93714" x2="21143" y2="99429"/>
                        <a14:foregroundMark x1="70286" y1="94095" x2="69143" y2="96762"/>
                        <a14:foregroundMark x1="73429" y1="93905" x2="72000" y2="96571"/>
                        <a14:foregroundMark x1="26571" y1="40000" x2="32571" y2="37524"/>
                        <a14:foregroundMark x1="35143" y1="22095" x2="34286" y2="20000"/>
                        <a14:foregroundMark x1="36857" y1="18476" x2="34571" y2="12952"/>
                        <a14:foregroundMark x1="36000" y1="12190" x2="44571" y2="8952"/>
                        <a14:backgroundMark x1="57714" y1="6095" x2="70000" y2="18667"/>
                        <a14:backgroundMark x1="75429" y1="25143" x2="84571" y2="36762"/>
                        <a14:backgroundMark x1="70857" y1="68952" x2="71143" y2="72381"/>
                        <a14:backgroundMark x1="78857" y1="42286" x2="81143" y2="44952"/>
                        <a14:backgroundMark x1="82286" y1="48571" x2="85714" y2="62095"/>
                        <a14:backgroundMark x1="84571" y1="61714" x2="84286" y2="71048"/>
                        <a14:backgroundMark x1="81429" y1="76571" x2="81143" y2="75429"/>
                        <a14:backgroundMark x1="51143" y1="7238" x2="54857" y2="8762"/>
                        <a14:backgroundMark x1="38571" y1="7048" x2="30000" y2="11429"/>
                        <a14:backgroundMark x1="24000" y1="49143" x2="24857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>
          <a:xfrm>
            <a:off x="2876311" y="3031784"/>
            <a:ext cx="3736340" cy="424096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6700415"/>
            <a:ext cx="6858000" cy="2185987"/>
          </a:xfrm>
          <a:prstGeom prst="rect">
            <a:avLst/>
          </a:prstGeom>
        </p:spPr>
      </p:pic>
      <p:sp>
        <p:nvSpPr>
          <p:cNvPr id="10" name="Text Box 3"/>
          <p:cNvSpPr txBox="1"/>
          <p:nvPr/>
        </p:nvSpPr>
        <p:spPr>
          <a:xfrm>
            <a:off x="1159094" y="7119270"/>
            <a:ext cx="5031064" cy="126400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2400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จัดทำข้อตกลงโดย</a:t>
            </a:r>
            <a:endParaRPr lang="th-TH" sz="2400" dirty="0">
              <a:solidFill>
                <a:schemeClr val="tx1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r>
              <a:rPr lang="th-TH" sz="2400" b="1" dirty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ชื่อ.................................นามสกุล.....................................</a:t>
            </a:r>
          </a:p>
          <a:p>
            <a:pPr algn="r">
              <a:spcAft>
                <a:spcPts val="0"/>
              </a:spcAft>
            </a:pP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ตำแหน่ง</a:t>
            </a: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ครู </a:t>
            </a:r>
            <a:r>
              <a:rPr lang="th-TH" sz="2000" b="1" dirty="0" err="1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วิทย</a:t>
            </a: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ฐานะครูชำนาญการ</a:t>
            </a: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6"/>
          <a:stretch/>
        </p:blipFill>
        <p:spPr>
          <a:xfrm>
            <a:off x="2255520" y="1589463"/>
            <a:ext cx="4265517" cy="14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1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" t="7891" r="646"/>
          <a:stretch/>
        </p:blipFill>
        <p:spPr>
          <a:xfrm flipH="1">
            <a:off x="0" y="1162373"/>
            <a:ext cx="6858000" cy="8743627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7" y="396828"/>
            <a:ext cx="1320800" cy="1320800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406401" y="441995"/>
            <a:ext cx="6187242" cy="31267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36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เอกสารข้อตกลง</a:t>
            </a:r>
            <a:r>
              <a:rPr lang="th-TH" sz="36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ในการพัฒนางาน </a:t>
            </a:r>
            <a:endParaRPr lang="en-US" sz="36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r>
              <a:rPr 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(Performance Agreement : PA</a:t>
            </a:r>
            <a:r>
              <a:rPr lang="en-US" sz="3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lang="th-TH" sz="2400" b="1" dirty="0" smtClean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Bef>
                <a:spcPts val="1800"/>
              </a:spcBef>
              <a:spcAft>
                <a:spcPts val="0"/>
              </a:spcAft>
            </a:pPr>
            <a:r>
              <a:rPr lang="th-TH" sz="24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ประจำปีงบประมาณ 2565</a:t>
            </a:r>
          </a:p>
          <a:p>
            <a:pPr algn="r">
              <a:spcAft>
                <a:spcPts val="600"/>
              </a:spcAft>
            </a:pPr>
            <a:r>
              <a:rPr lang="th-TH" sz="24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(ระหว่าง</a:t>
            </a: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วันที่ 1 ตุลาคม 2564 ถึงวันที่ 30 กันยายน </a:t>
            </a:r>
            <a:r>
              <a:rPr lang="th-TH" sz="24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2565)</a:t>
            </a:r>
          </a:p>
          <a:p>
            <a:pPr algn="r">
              <a:spcAft>
                <a:spcPts val="0"/>
              </a:spcAft>
            </a:pP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สำหรับข้าราชการครูและบุคลากรทางการศึกษา </a:t>
            </a:r>
          </a:p>
          <a:p>
            <a:pPr algn="r">
              <a:spcAft>
                <a:spcPts val="0"/>
              </a:spcAft>
            </a:pP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ตำแหน่งครู (ยังไม่มี</a:t>
            </a:r>
            <a:r>
              <a:rPr lang="th-TH" sz="2400" b="1" dirty="0" err="1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วิทย</a:t>
            </a: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ฐานะ)</a:t>
            </a:r>
          </a:p>
          <a:p>
            <a:pPr algn="r">
              <a:spcAft>
                <a:spcPts val="0"/>
              </a:spcAft>
            </a:pPr>
            <a:endParaRPr lang="th-TH" sz="24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endParaRPr lang="en-US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406401" y="9066897"/>
            <a:ext cx="6206250" cy="75268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โรงเรียนบ้านแพงพิทยาคม  อำเภอบ้านแพง  จังหวัดนครพนม</a:t>
            </a:r>
          </a:p>
          <a:p>
            <a:pPr algn="r"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สังกัดสำนักงานเขตพื้นที่การศึกษามัธยมศึกษา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นครพนม</a:t>
            </a:r>
          </a:p>
        </p:txBody>
      </p:sp>
      <p:pic>
        <p:nvPicPr>
          <p:cNvPr id="12" name="รูปภาพ 11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2" b="99429" l="10000" r="90000">
                        <a14:foregroundMark x1="28000" y1="48000" x2="29429" y2="57714"/>
                        <a14:foregroundMark x1="29714" y1="60952" x2="27143" y2="76381"/>
                        <a14:foregroundMark x1="24571" y1="86286" x2="23714" y2="94286"/>
                        <a14:foregroundMark x1="32571" y1="78857" x2="39429" y2="94667"/>
                        <a14:foregroundMark x1="22000" y1="93714" x2="21143" y2="99429"/>
                        <a14:foregroundMark x1="70286" y1="94095" x2="69143" y2="96762"/>
                        <a14:foregroundMark x1="73429" y1="93905" x2="72000" y2="96571"/>
                        <a14:foregroundMark x1="26571" y1="40000" x2="32571" y2="37524"/>
                        <a14:foregroundMark x1="35143" y1="22095" x2="34286" y2="20000"/>
                        <a14:foregroundMark x1="36857" y1="18476" x2="34571" y2="12952"/>
                        <a14:foregroundMark x1="36000" y1="12190" x2="44571" y2="8952"/>
                        <a14:backgroundMark x1="57714" y1="6095" x2="70000" y2="18667"/>
                        <a14:backgroundMark x1="75429" y1="25143" x2="84571" y2="36762"/>
                        <a14:backgroundMark x1="70857" y1="68952" x2="71143" y2="72381"/>
                        <a14:backgroundMark x1="78857" y1="42286" x2="81143" y2="44952"/>
                        <a14:backgroundMark x1="82286" y1="48571" x2="85714" y2="62095"/>
                        <a14:backgroundMark x1="84571" y1="61714" x2="84286" y2="71048"/>
                        <a14:backgroundMark x1="81429" y1="76571" x2="81143" y2="75429"/>
                        <a14:backgroundMark x1="51143" y1="7238" x2="54857" y2="8762"/>
                        <a14:backgroundMark x1="38571" y1="7048" x2="30000" y2="11429"/>
                        <a14:backgroundMark x1="24000" y1="49143" x2="24857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>
          <a:xfrm>
            <a:off x="2876311" y="3031784"/>
            <a:ext cx="3736340" cy="424096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6700415"/>
            <a:ext cx="6858000" cy="2185987"/>
          </a:xfrm>
          <a:prstGeom prst="rect">
            <a:avLst/>
          </a:prstGeom>
        </p:spPr>
      </p:pic>
      <p:sp>
        <p:nvSpPr>
          <p:cNvPr id="10" name="Text Box 3"/>
          <p:cNvSpPr txBox="1"/>
          <p:nvPr/>
        </p:nvSpPr>
        <p:spPr>
          <a:xfrm>
            <a:off x="1159094" y="7119270"/>
            <a:ext cx="5031064" cy="126400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2400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จัดทำข้อตกลงโดย</a:t>
            </a:r>
            <a:endParaRPr lang="th-TH" sz="2400" dirty="0">
              <a:solidFill>
                <a:schemeClr val="tx1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r>
              <a:rPr lang="th-TH" sz="2400" b="1" dirty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ชื่อ.................................นามสกุล.....................................</a:t>
            </a:r>
          </a:p>
          <a:p>
            <a:pPr algn="r">
              <a:spcAft>
                <a:spcPts val="0"/>
              </a:spcAft>
            </a:pP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ตำแหน่ง</a:t>
            </a: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ครู</a:t>
            </a: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6"/>
          <a:stretch/>
        </p:blipFill>
        <p:spPr>
          <a:xfrm>
            <a:off x="2255520" y="1589463"/>
            <a:ext cx="4265517" cy="14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0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" y="1146564"/>
            <a:ext cx="6858000" cy="87416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7" y="396828"/>
            <a:ext cx="1320800" cy="1320800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406401" y="441995"/>
            <a:ext cx="6187242" cy="31267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36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เอกสารข้อตกลง</a:t>
            </a:r>
            <a:r>
              <a:rPr lang="th-TH" sz="36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ในการพัฒนางาน </a:t>
            </a:r>
            <a:endParaRPr lang="en-US" sz="36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r>
              <a:rPr 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(Performance Agreement : PA</a:t>
            </a:r>
            <a:r>
              <a:rPr lang="en-US" sz="3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lang="th-TH" sz="2400" b="1" dirty="0" smtClean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Bef>
                <a:spcPts val="1800"/>
              </a:spcBef>
              <a:spcAft>
                <a:spcPts val="0"/>
              </a:spcAft>
            </a:pPr>
            <a:r>
              <a:rPr lang="th-TH" sz="24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ประจำปีงบประมาณ 2565</a:t>
            </a:r>
          </a:p>
          <a:p>
            <a:pPr algn="r">
              <a:spcAft>
                <a:spcPts val="600"/>
              </a:spcAft>
            </a:pPr>
            <a:r>
              <a:rPr lang="th-TH" sz="24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(ระหว่าง</a:t>
            </a: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วันที่ 1 ตุลาคม 2564 ถึงวันที่ 30 กันยายน </a:t>
            </a:r>
            <a:r>
              <a:rPr lang="th-TH" sz="24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2565)</a:t>
            </a:r>
          </a:p>
          <a:p>
            <a:pPr algn="r">
              <a:spcAft>
                <a:spcPts val="0"/>
              </a:spcAft>
            </a:pP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สำหรับข้าราชการครูและบุคลากรทางการศึกษา </a:t>
            </a:r>
          </a:p>
          <a:p>
            <a:pPr algn="r">
              <a:spcAft>
                <a:spcPts val="0"/>
              </a:spcAft>
            </a:pPr>
            <a:r>
              <a:rPr lang="th-TH" sz="24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ตำแหน่ง ครูผู้ช่วย</a:t>
            </a:r>
            <a:endParaRPr lang="th-TH" sz="24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endParaRPr lang="th-TH" sz="24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endParaRPr lang="en-US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406401" y="9066897"/>
            <a:ext cx="6206250" cy="75268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โรงเรียนบ้านแพงพิทยาคม  อำเภอบ้านแพง  จังหวัดนครพนม</a:t>
            </a:r>
          </a:p>
          <a:p>
            <a:pPr algn="r"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สังกัดสำนักงานเขตพื้นที่การศึกษามัธยมศึกษา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นครพนม</a:t>
            </a:r>
          </a:p>
        </p:txBody>
      </p:sp>
      <p:pic>
        <p:nvPicPr>
          <p:cNvPr id="12" name="รูปภาพ 11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2" b="99429" l="10000" r="90000">
                        <a14:foregroundMark x1="28000" y1="48000" x2="29429" y2="57714"/>
                        <a14:foregroundMark x1="29714" y1="60952" x2="27143" y2="76381"/>
                        <a14:foregroundMark x1="24571" y1="86286" x2="23714" y2="94286"/>
                        <a14:foregroundMark x1="32571" y1="78857" x2="39429" y2="94667"/>
                        <a14:foregroundMark x1="22000" y1="93714" x2="21143" y2="99429"/>
                        <a14:foregroundMark x1="70286" y1="94095" x2="69143" y2="96762"/>
                        <a14:foregroundMark x1="73429" y1="93905" x2="72000" y2="96571"/>
                        <a14:foregroundMark x1="26571" y1="40000" x2="32571" y2="37524"/>
                        <a14:foregroundMark x1="35143" y1="22095" x2="34286" y2="20000"/>
                        <a14:foregroundMark x1="36857" y1="18476" x2="34571" y2="12952"/>
                        <a14:foregroundMark x1="36000" y1="12190" x2="44571" y2="8952"/>
                        <a14:backgroundMark x1="57714" y1="6095" x2="70000" y2="18667"/>
                        <a14:backgroundMark x1="75429" y1="25143" x2="84571" y2="36762"/>
                        <a14:backgroundMark x1="70857" y1="68952" x2="71143" y2="72381"/>
                        <a14:backgroundMark x1="78857" y1="42286" x2="81143" y2="44952"/>
                        <a14:backgroundMark x1="82286" y1="48571" x2="85714" y2="62095"/>
                        <a14:backgroundMark x1="84571" y1="61714" x2="84286" y2="71048"/>
                        <a14:backgroundMark x1="81429" y1="76571" x2="81143" y2="75429"/>
                        <a14:backgroundMark x1="51143" y1="7238" x2="54857" y2="8762"/>
                        <a14:backgroundMark x1="38571" y1="7048" x2="30000" y2="11429"/>
                        <a14:backgroundMark x1="24000" y1="49143" x2="24857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>
          <a:xfrm>
            <a:off x="2876311" y="3031784"/>
            <a:ext cx="3736340" cy="424096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6700415"/>
            <a:ext cx="6858000" cy="2185987"/>
          </a:xfrm>
          <a:prstGeom prst="rect">
            <a:avLst/>
          </a:prstGeom>
        </p:spPr>
      </p:pic>
      <p:sp>
        <p:nvSpPr>
          <p:cNvPr id="10" name="Text Box 3"/>
          <p:cNvSpPr txBox="1"/>
          <p:nvPr/>
        </p:nvSpPr>
        <p:spPr>
          <a:xfrm>
            <a:off x="1159094" y="7119270"/>
            <a:ext cx="5031064" cy="126400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2400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จัดทำข้อตกลงโดย</a:t>
            </a:r>
            <a:endParaRPr lang="th-TH" sz="2400" dirty="0">
              <a:solidFill>
                <a:schemeClr val="tx1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r>
              <a:rPr lang="th-TH" sz="2400" b="1" dirty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ชื่อ.................................นามสกุล.....................................</a:t>
            </a:r>
          </a:p>
          <a:p>
            <a:pPr algn="r">
              <a:spcAft>
                <a:spcPts val="0"/>
              </a:spcAft>
            </a:pP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ตำแหน่ง ครูผู้ช่วย</a:t>
            </a: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6"/>
          <a:stretch/>
        </p:blipFill>
        <p:spPr>
          <a:xfrm>
            <a:off x="2255520" y="1589463"/>
            <a:ext cx="4265517" cy="14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437"/>
            <a:ext cx="6858000" cy="87416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7" y="396828"/>
            <a:ext cx="1320800" cy="1320800"/>
          </a:xfrm>
          <a:prstGeom prst="rect">
            <a:avLst/>
          </a:prstGeom>
        </p:spPr>
      </p:pic>
      <p:sp>
        <p:nvSpPr>
          <p:cNvPr id="11" name="Text Box 3"/>
          <p:cNvSpPr txBox="1"/>
          <p:nvPr/>
        </p:nvSpPr>
        <p:spPr>
          <a:xfrm>
            <a:off x="406401" y="9066897"/>
            <a:ext cx="6206250" cy="75268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โรงเรียนบ้านแพงพิทยาคม  อำเภอบ้านแพง  จังหวัดนครพนม</a:t>
            </a:r>
          </a:p>
          <a:p>
            <a:pPr algn="r"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สังกัดสำนักงานเขตพื้นที่การศึกษามัธยมศึกษา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นครพนม</a:t>
            </a:r>
          </a:p>
        </p:txBody>
      </p:sp>
      <p:pic>
        <p:nvPicPr>
          <p:cNvPr id="12" name="รูปภาพ 1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9429" l="10000" r="90000">
                        <a14:foregroundMark x1="28000" y1="48000" x2="29429" y2="57714"/>
                        <a14:foregroundMark x1="29714" y1="60952" x2="27143" y2="76381"/>
                        <a14:foregroundMark x1="24571" y1="86286" x2="23714" y2="94286"/>
                        <a14:foregroundMark x1="32571" y1="78857" x2="39429" y2="94667"/>
                        <a14:foregroundMark x1="22000" y1="93714" x2="21143" y2="99429"/>
                        <a14:foregroundMark x1="70286" y1="94095" x2="69143" y2="96762"/>
                        <a14:foregroundMark x1="73429" y1="93905" x2="72000" y2="96571"/>
                        <a14:foregroundMark x1="26571" y1="40000" x2="32571" y2="37524"/>
                        <a14:foregroundMark x1="35143" y1="22095" x2="34286" y2="20000"/>
                        <a14:foregroundMark x1="36857" y1="18476" x2="34571" y2="12952"/>
                        <a14:foregroundMark x1="36000" y1="12190" x2="44571" y2="8952"/>
                        <a14:backgroundMark x1="57714" y1="6095" x2="70000" y2="18667"/>
                        <a14:backgroundMark x1="75429" y1="25143" x2="84571" y2="36762"/>
                        <a14:backgroundMark x1="70857" y1="68952" x2="71143" y2="72381"/>
                        <a14:backgroundMark x1="78857" y1="42286" x2="81143" y2="44952"/>
                        <a14:backgroundMark x1="82286" y1="48571" x2="85714" y2="62095"/>
                        <a14:backgroundMark x1="84571" y1="61714" x2="84286" y2="71048"/>
                        <a14:backgroundMark x1="81429" y1="76571" x2="81143" y2="75429"/>
                        <a14:backgroundMark x1="51143" y1="7238" x2="54857" y2="8762"/>
                        <a14:backgroundMark x1="38571" y1="7048" x2="30000" y2="11429"/>
                        <a14:backgroundMark x1="24000" y1="49143" x2="24857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330"/>
          <a:stretch/>
        </p:blipFill>
        <p:spPr>
          <a:xfrm>
            <a:off x="2876311" y="3031784"/>
            <a:ext cx="3736340" cy="424096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6700415"/>
            <a:ext cx="6858000" cy="2185987"/>
          </a:xfrm>
          <a:prstGeom prst="rect">
            <a:avLst/>
          </a:prstGeom>
        </p:spPr>
      </p:pic>
      <p:sp>
        <p:nvSpPr>
          <p:cNvPr id="10" name="Text Box 3"/>
          <p:cNvSpPr txBox="1"/>
          <p:nvPr/>
        </p:nvSpPr>
        <p:spPr>
          <a:xfrm>
            <a:off x="1159094" y="7119270"/>
            <a:ext cx="5031064" cy="126400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2400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จัดทำข้อตกลงโดย</a:t>
            </a:r>
            <a:endParaRPr lang="th-TH" sz="2400" dirty="0">
              <a:solidFill>
                <a:schemeClr val="tx1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r>
              <a:rPr lang="th-TH" sz="2400" b="1" dirty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ชื่อ.................................นามสกุล.....................................</a:t>
            </a:r>
          </a:p>
          <a:p>
            <a:pPr algn="r">
              <a:spcAft>
                <a:spcPts val="0"/>
              </a:spcAft>
            </a:pP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ตำแหน่ง พนักงานราชการ/</a:t>
            </a:r>
            <a:r>
              <a:rPr lang="th-TH" sz="2000" b="1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ลูกจ้างประจำ/ลูกจ้างชั่วคราว</a:t>
            </a: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6"/>
          <a:stretch/>
        </p:blipFill>
        <p:spPr>
          <a:xfrm>
            <a:off x="2255520" y="1589463"/>
            <a:ext cx="4265517" cy="145239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406401" y="441995"/>
            <a:ext cx="6187242" cy="31267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th-TH" sz="36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เอกสารข้อตกลง</a:t>
            </a:r>
            <a:r>
              <a:rPr lang="th-TH" sz="36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ในการพัฒนางาน </a:t>
            </a:r>
            <a:endParaRPr lang="en-US" sz="36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Aft>
                <a:spcPts val="0"/>
              </a:spcAft>
            </a:pPr>
            <a:r>
              <a:rPr 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(Performance Agreement : PA</a:t>
            </a:r>
            <a:r>
              <a:rPr lang="en-US" sz="3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lang="th-TH" sz="2400" b="1" dirty="0" smtClean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r">
              <a:spcBef>
                <a:spcPts val="1800"/>
              </a:spcBef>
              <a:spcAft>
                <a:spcPts val="0"/>
              </a:spcAft>
            </a:pPr>
            <a:r>
              <a:rPr lang="th-TH" sz="24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ประจำปีงบประมาณ 2565</a:t>
            </a:r>
          </a:p>
          <a:p>
            <a:pPr algn="r">
              <a:spcAft>
                <a:spcPts val="600"/>
              </a:spcAft>
            </a:pPr>
            <a:r>
              <a:rPr lang="th-TH" sz="24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(ระหว่าง</a:t>
            </a: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วันที่ 1 ตุลาคม 2564 ถึงวันที่ 30 กันยายน </a:t>
            </a:r>
            <a:r>
              <a:rPr lang="th-TH" sz="24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2565)</a:t>
            </a:r>
          </a:p>
          <a:p>
            <a:pPr algn="r">
              <a:spcAft>
                <a:spcPts val="0"/>
              </a:spcAft>
            </a:pP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สำหรับข้าราชการครูและบุคลากรทางการศึกษา </a:t>
            </a:r>
          </a:p>
          <a:p>
            <a:pPr algn="r">
              <a:spcAft>
                <a:spcPts val="0"/>
              </a:spcAft>
            </a:pPr>
            <a:r>
              <a:rPr lang="th-TH" sz="24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ตำแหน่ง พนักงานราชการ/ลูกจ้างประจำ</a:t>
            </a:r>
            <a:endParaRPr lang="en-US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21725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5238</TotalTime>
  <Words>422</Words>
  <Application>Microsoft Office PowerPoint</Application>
  <PresentationFormat>กระดาษ A4 (210x297 มม.)</PresentationFormat>
  <Paragraphs>68</Paragraphs>
  <Slides>6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3" baseType="lpstr">
      <vt:lpstr>Angsana New</vt:lpstr>
      <vt:lpstr>Arial</vt:lpstr>
      <vt:lpstr>Calibri</vt:lpstr>
      <vt:lpstr>Calibri Light</vt:lpstr>
      <vt:lpstr>Cordia New</vt:lpstr>
      <vt:lpstr>TH SarabunIT๙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KKD Windows7 V.11_x64</cp:lastModifiedBy>
  <cp:revision>242</cp:revision>
  <dcterms:created xsi:type="dcterms:W3CDTF">2019-12-25T07:47:28Z</dcterms:created>
  <dcterms:modified xsi:type="dcterms:W3CDTF">2022-02-24T02:29:13Z</dcterms:modified>
</cp:coreProperties>
</file>