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80" r:id="rId12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</p:grpSp>
      </p:grpSp>
      <p:sp>
        <p:nvSpPr>
          <p:cNvPr id="4163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คลิกเพื่อแก้ไขลักษณะต้นแบบชื่อเรื่อง</a:t>
            </a:r>
            <a:endParaRPr lang="en-US"/>
          </a:p>
        </p:txBody>
      </p:sp>
      <p:sp>
        <p:nvSpPr>
          <p:cNvPr id="4164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th-TH"/>
              <a:t>คลิกเพื่อแก้ไขลักษณะต้นแบบหัวข้อย่อย</a:t>
            </a:r>
            <a:endParaRPr lang="en-US"/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70" name="Rectangle 71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0A0C6-289C-411C-8167-680691351521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509840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1BD59C-028C-4748-95ED-82FBF7566FC5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8154162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20CACA-EACB-4272-9334-A0A1900920EB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946522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เนื้อหา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h-TH" sz="2400">
              <a:solidFill>
                <a:srgbClr val="40458C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A4C34D-CCBD-4DA3-91A9-ECD9C181B0BA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7344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คลิกเพื่อแก้ไขลักษณะชื่อเรื่องต้นแบบ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4EC6A5-6DC0-476F-A4BB-C0C6B86B4B46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09831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467E6A-8B80-4330-896B-A9E644984FD3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86562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89129F-8EE4-4845-9B68-0FD230F8B680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6948218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8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BFB5D5-A0A0-4EF6-B877-057EB589FE95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433757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4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A3FD9D-2FE8-4898-A5B5-D05305E3B912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748263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3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1376B-FD7C-46E1-B1F4-39346C42B3CE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5307783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6396A8-7C93-4744-8FD7-FAE2C27825A7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060320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h-TH" noProof="0" smtClean="0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AA0E98-54AF-4297-9A7A-144DC70156D4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13212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1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8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69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0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1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2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3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4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5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6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7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8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9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0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1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2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3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4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5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6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7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8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9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90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</p:grpSp>
          <p:grpSp>
            <p:nvGrpSpPr>
              <p:cNvPr id="1039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</p:grpSp>
        </p:grpSp>
        <p:sp>
          <p:nvSpPr>
            <p:cNvPr id="1032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h-TH" sz="2400">
                <a:solidFill>
                  <a:srgbClr val="40458C"/>
                </a:solidFill>
              </a:endParaRPr>
            </a:p>
          </p:txBody>
        </p:sp>
        <p:sp>
          <p:nvSpPr>
            <p:cNvPr id="1033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h-TH" sz="2400">
                <a:solidFill>
                  <a:srgbClr val="40458C"/>
                </a:solidFill>
              </a:endParaRPr>
            </a:p>
          </p:txBody>
        </p:sp>
        <p:grpSp>
          <p:nvGrpSpPr>
            <p:cNvPr id="1034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5" name="Line 60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  <p:sp>
            <p:nvSpPr>
              <p:cNvPr id="1036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  <p:sp>
            <p:nvSpPr>
              <p:cNvPr id="1037" name="Arc 62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</p:grpSp>
      </p:grpSp>
      <p:sp>
        <p:nvSpPr>
          <p:cNvPr id="102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คลิกเพื่อแก้ไขลักษณะต้นแบบชื่อเรื่อง</a:t>
            </a:r>
            <a:endParaRPr lang="en-US" smtClean="0"/>
          </a:p>
        </p:txBody>
      </p:sp>
      <p:sp>
        <p:nvSpPr>
          <p:cNvPr id="102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  <a:endParaRPr lang="en-US" smtClean="0"/>
          </a:p>
          <a:p>
            <a:pPr lvl="1"/>
            <a:r>
              <a:rPr lang="th-TH" smtClean="0"/>
              <a:t>ระดับที่สอง</a:t>
            </a:r>
            <a:endParaRPr lang="en-US" smtClean="0"/>
          </a:p>
          <a:p>
            <a:pPr lvl="2"/>
            <a:r>
              <a:rPr lang="th-TH" smtClean="0"/>
              <a:t>ระดับที่สาม</a:t>
            </a:r>
            <a:endParaRPr lang="en-US" smtClean="0"/>
          </a:p>
          <a:p>
            <a:pPr lvl="3"/>
            <a:r>
              <a:rPr lang="th-TH" smtClean="0"/>
              <a:t>ระดับที่สี่</a:t>
            </a:r>
            <a:endParaRPr lang="en-US" smtClean="0"/>
          </a:p>
          <a:p>
            <a:pPr lvl="4"/>
            <a:r>
              <a:rPr lang="th-TH" smtClean="0"/>
              <a:t>ระดับที่ห้า</a:t>
            </a:r>
            <a:endParaRPr lang="en-US" smtClean="0"/>
          </a:p>
        </p:txBody>
      </p:sp>
      <p:sp>
        <p:nvSpPr>
          <p:cNvPr id="3137" name="Rectangle 6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3139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FD442C-77A9-408A-88A6-2D5620B13672}" type="slidenum">
              <a:rPr lang="en-US">
                <a:solidFill>
                  <a:srgbClr val="40458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737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slow"/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ngsana New" pitchFamily="18" charset="-34"/>
          <a:ea typeface="+mj-ea"/>
          <a:cs typeface="Angsana New" pitchFamily="18" charset="-34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ngsana New" pitchFamily="18" charset="-34"/>
          <a:cs typeface="Angsana New" pitchFamily="18" charset="-34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ngsana New" pitchFamily="18" charset="-34"/>
          <a:cs typeface="Angsana New" pitchFamily="18" charset="-34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ngsana New" pitchFamily="18" charset="-34"/>
          <a:cs typeface="Angsana New" pitchFamily="18" charset="-34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ngsana New" pitchFamily="18" charset="-34"/>
          <a:cs typeface="Angsana New" pitchFamily="18" charset="-34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rowallia New" pitchFamily="34" charset="-34"/>
          <a:cs typeface="Browallia New" pitchFamily="34" charset="-34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rowallia New" pitchFamily="34" charset="-34"/>
          <a:cs typeface="Browallia New" pitchFamily="34" charset="-34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rowallia New" pitchFamily="34" charset="-34"/>
          <a:cs typeface="Browallia New" pitchFamily="34" charset="-34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rowallia New" pitchFamily="34" charset="-34"/>
          <a:cs typeface="Browallia New" pitchFamily="34" charset="-34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itchFamily="2" charset="2"/>
        <a:buBlip>
          <a:blip r:embed="rId14"/>
        </a:buBlip>
        <a:defRPr sz="3200">
          <a:solidFill>
            <a:schemeClr val="tx1"/>
          </a:solidFill>
          <a:latin typeface="Angsana New" pitchFamily="18" charset="-34"/>
          <a:ea typeface="+mn-ea"/>
          <a:cs typeface="Angsana New" pitchFamily="18" charset="-34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Angsana New" pitchFamily="18" charset="-34"/>
          <a:cs typeface="Angsana New" pitchFamily="18" charset="-34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w"/>
        <a:defRPr sz="2400">
          <a:solidFill>
            <a:schemeClr val="tx1"/>
          </a:solidFill>
          <a:latin typeface="Angsana New" pitchFamily="18" charset="-34"/>
          <a:cs typeface="Angsana New" pitchFamily="18" charset="-34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Angsana New" pitchFamily="18" charset="-34"/>
          <a:cs typeface="Angsana New" pitchFamily="18" charset="-34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Angsana New" pitchFamily="18" charset="-34"/>
          <a:cs typeface="Angsana New" pitchFamily="18" charset="-34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http://www.marbeja.de/alfil/internet-cafe.jpg" TargetMode="External"/><Relationship Id="rId7" Type="http://schemas.openxmlformats.org/officeDocument/2006/relationships/image" Target="http://www.xplorer.gr/cafe/images/all-comp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http://icardweb.lanka.net/images/booth.jpg" TargetMode="Externa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0"/>
            <a:ext cx="7927975" cy="1143000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sz="5400" b="1" dirty="0" smtClean="0">
                <a:solidFill>
                  <a:schemeClr val="tx2">
                    <a:lumMod val="50000"/>
                  </a:schemeClr>
                </a:solidFill>
                <a:latin typeface="AngsanaUPC" pitchFamily="18" charset="-34"/>
              </a:rPr>
              <a:t>6. </a:t>
            </a:r>
            <a:r>
              <a:rPr lang="th-TH" sz="5400" b="1" dirty="0" smtClean="0">
                <a:solidFill>
                  <a:schemeClr val="tx2">
                    <a:lumMod val="50000"/>
                  </a:schemeClr>
                </a:solidFill>
              </a:rPr>
              <a:t>การ</a:t>
            </a:r>
            <a:r>
              <a:rPr lang="th-TH" sz="6000" b="1" dirty="0" smtClean="0">
                <a:solidFill>
                  <a:schemeClr val="tx2">
                    <a:lumMod val="50000"/>
                  </a:schemeClr>
                </a:solidFill>
              </a:rPr>
              <a:t>สนทนา</a:t>
            </a:r>
            <a:r>
              <a:rPr lang="th-TH" sz="5400" b="1" dirty="0" smtClean="0">
                <a:solidFill>
                  <a:schemeClr val="tx2">
                    <a:lumMod val="50000"/>
                  </a:schemeClr>
                </a:solidFill>
              </a:rPr>
              <a:t>ด้วยข้อความ </a:t>
            </a:r>
            <a:r>
              <a:rPr lang="en-US" sz="5400" b="1" dirty="0" smtClean="0">
                <a:solidFill>
                  <a:schemeClr val="tx2">
                    <a:lumMod val="50000"/>
                  </a:schemeClr>
                </a:solidFill>
              </a:rPr>
              <a:t>(</a:t>
            </a:r>
            <a:r>
              <a:rPr lang="en-US" sz="5400" b="1" dirty="0" smtClean="0">
                <a:solidFill>
                  <a:schemeClr val="tx2">
                    <a:lumMod val="50000"/>
                  </a:schemeClr>
                </a:solidFill>
                <a:latin typeface="AngsanaUPC" pitchFamily="18" charset="-34"/>
              </a:rPr>
              <a:t>Chat)</a:t>
            </a:r>
          </a:p>
        </p:txBody>
      </p:sp>
      <p:sp>
        <p:nvSpPr>
          <p:cNvPr id="3174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sz="quarter" idx="1"/>
          </p:nvPr>
        </p:nvSpPr>
        <p:spPr>
          <a:xfrm>
            <a:off x="683568" y="1484784"/>
            <a:ext cx="8229600" cy="4210050"/>
          </a:xfrm>
        </p:spPr>
        <p:txBody>
          <a:bodyPr/>
          <a:lstStyle/>
          <a:p>
            <a:pPr eaLnBrk="1" hangingPunct="1"/>
            <a:r>
              <a:rPr lang="th-TH" sz="4800" b="1" dirty="0" smtClean="0">
                <a:solidFill>
                  <a:srgbClr val="000000"/>
                </a:solidFill>
              </a:rPr>
              <a:t>บริการให้ผู้ใช้อินเทอร์เน็ตพูดคุยสนทนาโดย</a:t>
            </a:r>
          </a:p>
          <a:p>
            <a:pPr lvl="1" eaLnBrk="1" hangingPunct="1"/>
            <a:r>
              <a:rPr lang="th-TH" sz="4800" b="1" dirty="0" smtClean="0">
                <a:solidFill>
                  <a:srgbClr val="000000"/>
                </a:solidFill>
              </a:rPr>
              <a:t>การพิมพ์</a:t>
            </a:r>
          </a:p>
          <a:p>
            <a:pPr lvl="1" eaLnBrk="1" hangingPunct="1"/>
            <a:r>
              <a:rPr lang="en-US" sz="4800" b="1" dirty="0" smtClean="0">
                <a:solidFill>
                  <a:srgbClr val="000000"/>
                </a:solidFill>
              </a:rPr>
              <a:t>Internet Phone</a:t>
            </a:r>
          </a:p>
          <a:p>
            <a:pPr lvl="1" eaLnBrk="1" hangingPunct="1"/>
            <a:r>
              <a:rPr lang="th-TH" sz="4800" b="1" dirty="0" smtClean="0">
                <a:solidFill>
                  <a:srgbClr val="000000"/>
                </a:solidFill>
              </a:rPr>
              <a:t>โดยภาพนิ่ง ภาพเคลื่อนไหว</a:t>
            </a:r>
          </a:p>
          <a:p>
            <a:pPr eaLnBrk="1" hangingPunct="1"/>
            <a:r>
              <a:rPr lang="th-TH" sz="4800" b="1" dirty="0" smtClean="0">
                <a:solidFill>
                  <a:srgbClr val="000000"/>
                </a:solidFill>
              </a:rPr>
              <a:t>บริการที่นิยมในลักษณะเดียวกันคือโปรแกรม  </a:t>
            </a:r>
            <a:r>
              <a:rPr lang="en-US" sz="4800" b="1" dirty="0" smtClean="0">
                <a:solidFill>
                  <a:srgbClr val="000000"/>
                </a:solidFill>
              </a:rPr>
              <a:t>MSN Messenger, </a:t>
            </a:r>
            <a:r>
              <a:rPr lang="en-US" sz="4800" b="1" dirty="0" err="1" smtClean="0">
                <a:solidFill>
                  <a:srgbClr val="000000"/>
                </a:solidFill>
              </a:rPr>
              <a:t>ICQ,Yahoo</a:t>
            </a:r>
            <a:endParaRPr lang="th-TH" sz="48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9266467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177105" y="1052736"/>
            <a:ext cx="8715375" cy="528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971550" lvl="1" indent="-514350" algn="thaiDist" fontAlgn="base">
              <a:spcBef>
                <a:spcPct val="0"/>
              </a:spcBef>
              <a:spcAft>
                <a:spcPct val="0"/>
              </a:spcAft>
              <a:buFont typeface="Browallia New" pitchFamily="34" charset="-34"/>
              <a:buAutoNum type="arabicPeriod" startAt="5"/>
            </a:pPr>
            <a:r>
              <a:rPr lang="th-TH" sz="4000" dirty="0">
                <a:solidFill>
                  <a:schemeClr val="accent5">
                    <a:lumMod val="10000"/>
                  </a:schemeClr>
                </a:solidFill>
                <a:latin typeface="Angsana New" pitchFamily="18" charset="-34"/>
                <a:cs typeface="Angsana New" pitchFamily="18" charset="-34"/>
              </a:rPr>
              <a:t>ใช้อินเทอร์เน็ตในการหลีกเลี่ยงปัญหา</a:t>
            </a:r>
          </a:p>
          <a:p>
            <a:pPr marL="971550" lvl="1" indent="-514350" algn="thaiDist" fontAlgn="base">
              <a:spcBef>
                <a:spcPct val="0"/>
              </a:spcBef>
              <a:spcAft>
                <a:spcPct val="0"/>
              </a:spcAft>
              <a:buFont typeface="Browallia New" pitchFamily="34" charset="-34"/>
              <a:buAutoNum type="arabicPeriod" startAt="5"/>
            </a:pPr>
            <a:r>
              <a:rPr lang="th-TH" sz="4000" dirty="0">
                <a:solidFill>
                  <a:schemeClr val="accent5">
                    <a:lumMod val="10000"/>
                  </a:schemeClr>
                </a:solidFill>
                <a:latin typeface="Angsana New" pitchFamily="18" charset="-34"/>
                <a:cs typeface="Angsana New" pitchFamily="18" charset="-34"/>
              </a:rPr>
              <a:t>หลอกคนในครอบครัว หรือเพื่อน เรื่องการใช้อินเทอร์เน็ตของตนเอง</a:t>
            </a:r>
          </a:p>
          <a:p>
            <a:pPr marL="971550" lvl="1" indent="-514350" algn="thaiDist" fontAlgn="base">
              <a:spcBef>
                <a:spcPct val="0"/>
              </a:spcBef>
              <a:spcAft>
                <a:spcPct val="0"/>
              </a:spcAft>
              <a:buFont typeface="Browallia New" pitchFamily="34" charset="-34"/>
              <a:buAutoNum type="arabicPeriod" startAt="5"/>
            </a:pPr>
            <a:r>
              <a:rPr lang="th-TH" sz="4000" dirty="0">
                <a:solidFill>
                  <a:schemeClr val="accent5">
                    <a:lumMod val="10000"/>
                  </a:schemeClr>
                </a:solidFill>
                <a:latin typeface="Angsana New" pitchFamily="18" charset="-34"/>
                <a:cs typeface="Angsana New" pitchFamily="18" charset="-34"/>
              </a:rPr>
              <a:t>มีอาการผิดปกติเมื่อเลิกใช้อินเทอร์เน็ต เช่น หดหู่ กระวนกระวาย </a:t>
            </a:r>
          </a:p>
          <a:p>
            <a:pPr marL="514350" indent="-514350" algn="thaiDist" fontAlgn="base">
              <a:spcBef>
                <a:spcPct val="0"/>
              </a:spcBef>
              <a:spcAft>
                <a:spcPct val="0"/>
              </a:spcAft>
            </a:pPr>
            <a:endParaRPr lang="th-TH" sz="1800" dirty="0">
              <a:solidFill>
                <a:schemeClr val="accent5">
                  <a:lumMod val="10000"/>
                </a:schemeClr>
              </a:solidFill>
              <a:latin typeface="Angsana New" pitchFamily="18" charset="-34"/>
              <a:cs typeface="Angsana New" pitchFamily="18" charset="-34"/>
            </a:endParaRPr>
          </a:p>
          <a:p>
            <a:pPr algn="thaiDist" fontAlgn="base">
              <a:spcBef>
                <a:spcPct val="0"/>
              </a:spcBef>
              <a:spcAft>
                <a:spcPct val="0"/>
              </a:spcAft>
            </a:pPr>
            <a:r>
              <a:rPr lang="th-TH" sz="4000" dirty="0">
                <a:solidFill>
                  <a:schemeClr val="accent5">
                    <a:lumMod val="10000"/>
                  </a:schemeClr>
                </a:solidFill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sz="4000" dirty="0" smtClean="0">
                <a:solidFill>
                  <a:schemeClr val="accent5">
                    <a:lumMod val="10000"/>
                  </a:schemeClr>
                </a:solidFill>
                <a:latin typeface="Angsana New" pitchFamily="18" charset="-34"/>
                <a:cs typeface="Angsana New" pitchFamily="18" charset="-34"/>
              </a:rPr>
              <a:t>ซึ่ง</a:t>
            </a:r>
            <a:r>
              <a:rPr lang="th-TH" sz="4000" dirty="0">
                <a:solidFill>
                  <a:schemeClr val="accent5">
                    <a:lumMod val="10000"/>
                  </a:schemeClr>
                </a:solidFill>
                <a:latin typeface="Angsana New" pitchFamily="18" charset="-34"/>
                <a:cs typeface="Angsana New" pitchFamily="18" charset="-34"/>
              </a:rPr>
              <a:t>อาการ</a:t>
            </a:r>
            <a:r>
              <a:rPr lang="th-TH" sz="4000" dirty="0" smtClean="0">
                <a:solidFill>
                  <a:schemeClr val="accent5">
                    <a:lumMod val="10000"/>
                  </a:schemeClr>
                </a:solidFill>
                <a:latin typeface="Angsana New" pitchFamily="18" charset="-34"/>
                <a:cs typeface="Angsana New" pitchFamily="18" charset="-34"/>
              </a:rPr>
              <a:t>ดังกล่าว  </a:t>
            </a:r>
            <a:r>
              <a:rPr lang="th-TH" sz="4000" dirty="0">
                <a:solidFill>
                  <a:schemeClr val="accent5">
                    <a:lumMod val="10000"/>
                  </a:schemeClr>
                </a:solidFill>
                <a:latin typeface="Angsana New" pitchFamily="18" charset="-34"/>
                <a:cs typeface="Angsana New" pitchFamily="18" charset="-34"/>
              </a:rPr>
              <a:t>ถ้ามีมากกว่า </a:t>
            </a:r>
            <a:r>
              <a:rPr lang="en-US" sz="4000" dirty="0" smtClean="0">
                <a:solidFill>
                  <a:schemeClr val="accent5">
                    <a:lumMod val="10000"/>
                  </a:schemeClr>
                </a:solidFill>
                <a:latin typeface="Angsana New" pitchFamily="18" charset="-34"/>
                <a:cs typeface="Angsana New" pitchFamily="18" charset="-34"/>
              </a:rPr>
              <a:t>4  </a:t>
            </a:r>
            <a:r>
              <a:rPr lang="th-TH" sz="4000" dirty="0">
                <a:solidFill>
                  <a:schemeClr val="accent5">
                    <a:lumMod val="10000"/>
                  </a:schemeClr>
                </a:solidFill>
                <a:latin typeface="Angsana New" pitchFamily="18" charset="-34"/>
                <a:cs typeface="Angsana New" pitchFamily="18" charset="-34"/>
              </a:rPr>
              <a:t>ประการในช่วง </a:t>
            </a:r>
            <a:r>
              <a:rPr lang="en-US" sz="4000" dirty="0" smtClean="0">
                <a:solidFill>
                  <a:schemeClr val="accent5">
                    <a:lumMod val="10000"/>
                  </a:schemeClr>
                </a:solidFill>
                <a:latin typeface="Angsana New" pitchFamily="18" charset="-34"/>
                <a:cs typeface="Angsana New" pitchFamily="18" charset="-34"/>
              </a:rPr>
              <a:t>1  </a:t>
            </a:r>
            <a:r>
              <a:rPr lang="th-TH" sz="4000" dirty="0" smtClean="0">
                <a:solidFill>
                  <a:schemeClr val="accent5">
                    <a:lumMod val="10000"/>
                  </a:schemeClr>
                </a:solidFill>
                <a:latin typeface="Angsana New" pitchFamily="18" charset="-34"/>
                <a:cs typeface="Angsana New" pitchFamily="18" charset="-34"/>
              </a:rPr>
              <a:t>ปี  </a:t>
            </a:r>
            <a:r>
              <a:rPr lang="th-TH" sz="4000" dirty="0">
                <a:solidFill>
                  <a:schemeClr val="accent5">
                    <a:lumMod val="10000"/>
                  </a:schemeClr>
                </a:solidFill>
                <a:latin typeface="Angsana New" pitchFamily="18" charset="-34"/>
                <a:cs typeface="Angsana New" pitchFamily="18" charset="-34"/>
              </a:rPr>
              <a:t>จะถือว่าเป็นอาการติด</a:t>
            </a:r>
            <a:r>
              <a:rPr lang="th-TH" sz="4000" dirty="0" smtClean="0">
                <a:solidFill>
                  <a:schemeClr val="accent5">
                    <a:lumMod val="10000"/>
                  </a:schemeClr>
                </a:solidFill>
                <a:latin typeface="Angsana New" pitchFamily="18" charset="-34"/>
                <a:cs typeface="Angsana New" pitchFamily="18" charset="-34"/>
              </a:rPr>
              <a:t>อินเทอร์เน็ต  </a:t>
            </a:r>
            <a:r>
              <a:rPr lang="th-TH" sz="4000" dirty="0">
                <a:solidFill>
                  <a:schemeClr val="accent5">
                    <a:lumMod val="10000"/>
                  </a:schemeClr>
                </a:solidFill>
                <a:latin typeface="Angsana New" pitchFamily="18" charset="-34"/>
                <a:cs typeface="Angsana New" pitchFamily="18" charset="-34"/>
              </a:rPr>
              <a:t>ซึ่งส่งผลเสียต่อระบบร่างกาย ทั้งการ</a:t>
            </a:r>
            <a:r>
              <a:rPr lang="th-TH" sz="4000" dirty="0" smtClean="0">
                <a:solidFill>
                  <a:schemeClr val="accent5">
                    <a:lumMod val="10000"/>
                  </a:schemeClr>
                </a:solidFill>
                <a:latin typeface="Angsana New" pitchFamily="18" charset="-34"/>
                <a:cs typeface="Angsana New" pitchFamily="18" charset="-34"/>
              </a:rPr>
              <a:t>กิน   </a:t>
            </a:r>
            <a:r>
              <a:rPr lang="th-TH" sz="4000" dirty="0">
                <a:solidFill>
                  <a:schemeClr val="accent5">
                    <a:lumMod val="10000"/>
                  </a:schemeClr>
                </a:solidFill>
                <a:latin typeface="Angsana New" pitchFamily="18" charset="-34"/>
                <a:cs typeface="Angsana New" pitchFamily="18" charset="-34"/>
              </a:rPr>
              <a:t>การ</a:t>
            </a:r>
            <a:r>
              <a:rPr lang="th-TH" sz="4000" dirty="0" smtClean="0">
                <a:solidFill>
                  <a:schemeClr val="accent5">
                    <a:lumMod val="10000"/>
                  </a:schemeClr>
                </a:solidFill>
                <a:latin typeface="Angsana New" pitchFamily="18" charset="-34"/>
                <a:cs typeface="Angsana New" pitchFamily="18" charset="-34"/>
              </a:rPr>
              <a:t>ขับถ่าย  </a:t>
            </a:r>
            <a:r>
              <a:rPr lang="th-TH" sz="4000" dirty="0">
                <a:solidFill>
                  <a:schemeClr val="accent5">
                    <a:lumMod val="10000"/>
                  </a:schemeClr>
                </a:solidFill>
                <a:latin typeface="Angsana New" pitchFamily="18" charset="-34"/>
                <a:cs typeface="Angsana New" pitchFamily="18" charset="-34"/>
              </a:rPr>
              <a:t>และกระทบต่อการ</a:t>
            </a:r>
            <a:r>
              <a:rPr lang="th-TH" sz="4000" dirty="0" smtClean="0">
                <a:solidFill>
                  <a:schemeClr val="accent5">
                    <a:lumMod val="10000"/>
                  </a:schemeClr>
                </a:solidFill>
                <a:latin typeface="Angsana New" pitchFamily="18" charset="-34"/>
                <a:cs typeface="Angsana New" pitchFamily="18" charset="-34"/>
              </a:rPr>
              <a:t>เรียน  </a:t>
            </a:r>
            <a:r>
              <a:rPr lang="th-TH" sz="4000" dirty="0">
                <a:solidFill>
                  <a:schemeClr val="accent5">
                    <a:lumMod val="10000"/>
                  </a:schemeClr>
                </a:solidFill>
                <a:latin typeface="Angsana New" pitchFamily="18" charset="-34"/>
                <a:cs typeface="Angsana New" pitchFamily="18" charset="-34"/>
              </a:rPr>
              <a:t>สภาพสังคมของคน ๆ </a:t>
            </a:r>
            <a:r>
              <a:rPr lang="th-TH" sz="4000" dirty="0" smtClean="0">
                <a:solidFill>
                  <a:schemeClr val="accent5">
                    <a:lumMod val="10000"/>
                  </a:schemeClr>
                </a:solidFill>
                <a:latin typeface="Angsana New" pitchFamily="18" charset="-34"/>
                <a:cs typeface="Angsana New" pitchFamily="18" charset="-34"/>
              </a:rPr>
              <a:t> นั้น</a:t>
            </a:r>
            <a:r>
              <a:rPr lang="th-TH" sz="4000" dirty="0">
                <a:solidFill>
                  <a:schemeClr val="accent5">
                    <a:lumMod val="10000"/>
                  </a:schemeClr>
                </a:solidFill>
                <a:latin typeface="Angsana New" pitchFamily="18" charset="-34"/>
                <a:cs typeface="Angsana New" pitchFamily="18" charset="-34"/>
              </a:rPr>
              <a:t>ต่อไป</a:t>
            </a:r>
          </a:p>
        </p:txBody>
      </p:sp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730837" y="260648"/>
            <a:ext cx="7929563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h-TH" sz="5400" b="1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โรคติด</a:t>
            </a:r>
            <a:r>
              <a:rPr lang="th-TH" sz="6000" b="1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อินเทอร์เน็ต</a:t>
            </a:r>
            <a:r>
              <a:rPr lang="en-US" sz="5400" b="1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 (</a:t>
            </a:r>
            <a:r>
              <a:rPr lang="en-US" sz="5400" b="1" dirty="0" err="1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Webaholic</a:t>
            </a:r>
            <a:r>
              <a:rPr lang="en-US" sz="5400" b="1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) </a:t>
            </a:r>
            <a:endParaRPr lang="th-TH" sz="5400" b="1" dirty="0">
              <a:solidFill>
                <a:srgbClr val="000000"/>
              </a:solidFill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80313096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h-TH" sz="6000" b="1" dirty="0" smtClean="0">
                <a:solidFill>
                  <a:srgbClr val="000000"/>
                </a:solidFill>
              </a:rPr>
              <a:t>สถานที่สามารถใช้อินเทอร์เน็ต</a:t>
            </a:r>
            <a:r>
              <a:rPr lang="en-US" sz="6000" dirty="0" smtClean="0"/>
              <a:t> </a:t>
            </a:r>
            <a:endParaRPr lang="th-TH" sz="6000" dirty="0" smtClean="0"/>
          </a:p>
        </p:txBody>
      </p:sp>
      <p:sp>
        <p:nvSpPr>
          <p:cNvPr id="5529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467544" y="1141413"/>
            <a:ext cx="8382000" cy="4114800"/>
          </a:xfrm>
        </p:spPr>
        <p:txBody>
          <a:bodyPr/>
          <a:lstStyle/>
          <a:p>
            <a:pPr eaLnBrk="1" hangingPunct="1">
              <a:spcBef>
                <a:spcPts val="0"/>
              </a:spcBef>
              <a:buFont typeface="Wingdings" pitchFamily="2" charset="2"/>
              <a:buNone/>
            </a:pPr>
            <a:r>
              <a:rPr lang="en-US" sz="5400" dirty="0" smtClean="0">
                <a:solidFill>
                  <a:srgbClr val="000000"/>
                </a:solidFill>
              </a:rPr>
              <a:t>1. </a:t>
            </a:r>
            <a:r>
              <a:rPr lang="en-US" sz="5400" dirty="0" err="1" smtClean="0">
                <a:solidFill>
                  <a:srgbClr val="000000"/>
                </a:solidFill>
              </a:rPr>
              <a:t>สำนักงาน</a:t>
            </a:r>
            <a:r>
              <a:rPr lang="en-US" sz="5400" dirty="0" smtClean="0">
                <a:solidFill>
                  <a:srgbClr val="000000"/>
                </a:solidFill>
              </a:rPr>
              <a:t>   </a:t>
            </a:r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</a:pPr>
            <a:r>
              <a:rPr lang="en-US" sz="5400" dirty="0" smtClean="0">
                <a:solidFill>
                  <a:srgbClr val="000000"/>
                </a:solidFill>
              </a:rPr>
              <a:t>2. </a:t>
            </a:r>
            <a:r>
              <a:rPr lang="en-US" sz="5400" dirty="0" err="1" smtClean="0">
                <a:solidFill>
                  <a:srgbClr val="000000"/>
                </a:solidFill>
              </a:rPr>
              <a:t>สถาบันการศึกษา</a:t>
            </a:r>
            <a:endParaRPr lang="en-US" sz="5400" dirty="0" smtClean="0">
              <a:solidFill>
                <a:srgbClr val="000000"/>
              </a:solidFill>
            </a:endParaRPr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</a:pPr>
            <a:r>
              <a:rPr lang="en-US" sz="5400" dirty="0" smtClean="0">
                <a:solidFill>
                  <a:srgbClr val="000000"/>
                </a:solidFill>
              </a:rPr>
              <a:t>3. </a:t>
            </a:r>
            <a:r>
              <a:rPr lang="en-US" sz="5400" dirty="0" err="1" smtClean="0">
                <a:solidFill>
                  <a:srgbClr val="000000"/>
                </a:solidFill>
              </a:rPr>
              <a:t>บ้าน</a:t>
            </a:r>
            <a:endParaRPr lang="en-US" sz="5400" dirty="0" smtClean="0">
              <a:solidFill>
                <a:srgbClr val="000000"/>
              </a:solidFill>
            </a:endParaRPr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</a:pPr>
            <a:r>
              <a:rPr lang="en-US" sz="5400" dirty="0" smtClean="0">
                <a:solidFill>
                  <a:srgbClr val="000000"/>
                </a:solidFill>
              </a:rPr>
              <a:t>4. </a:t>
            </a:r>
            <a:r>
              <a:rPr lang="en-US" sz="5400" dirty="0" err="1" smtClean="0">
                <a:solidFill>
                  <a:srgbClr val="000000"/>
                </a:solidFill>
              </a:rPr>
              <a:t>ร้านอินเทอร์เน็ต</a:t>
            </a:r>
            <a:r>
              <a:rPr lang="en-US" sz="5400" dirty="0" smtClean="0">
                <a:solidFill>
                  <a:srgbClr val="000000"/>
                </a:solidFill>
              </a:rPr>
              <a:t>   </a:t>
            </a:r>
            <a:endParaRPr lang="en-US" sz="5400" dirty="0" smtClean="0">
              <a:solidFill>
                <a:srgbClr val="000000"/>
              </a:solidFill>
            </a:endParaRPr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</a:pPr>
            <a:r>
              <a:rPr lang="en-US" sz="5400" dirty="0">
                <a:solidFill>
                  <a:srgbClr val="000000"/>
                </a:solidFill>
              </a:rPr>
              <a:t> </a:t>
            </a:r>
            <a:r>
              <a:rPr lang="en-US" sz="5400" dirty="0" smtClean="0">
                <a:solidFill>
                  <a:srgbClr val="000000"/>
                </a:solidFill>
              </a:rPr>
              <a:t>   </a:t>
            </a:r>
            <a:r>
              <a:rPr lang="en-US" sz="5400" dirty="0" err="1" smtClean="0">
                <a:solidFill>
                  <a:srgbClr val="000000"/>
                </a:solidFill>
              </a:rPr>
              <a:t>บางครั้ง</a:t>
            </a:r>
            <a:r>
              <a:rPr lang="en-US" sz="5400" dirty="0" err="1" smtClean="0">
                <a:solidFill>
                  <a:srgbClr val="000000"/>
                </a:solidFill>
              </a:rPr>
              <a:t>เรียกว่า</a:t>
            </a:r>
            <a:r>
              <a:rPr lang="en-US" sz="5400" dirty="0" smtClean="0">
                <a:solidFill>
                  <a:srgbClr val="000000"/>
                </a:solidFill>
              </a:rPr>
              <a:t> Internet Café </a:t>
            </a:r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</a:pPr>
            <a:r>
              <a:rPr lang="en-US" sz="5400" dirty="0" smtClean="0">
                <a:solidFill>
                  <a:srgbClr val="000000"/>
                </a:solidFill>
              </a:rPr>
              <a:t>5. </a:t>
            </a:r>
            <a:r>
              <a:rPr lang="en-US" sz="5400" dirty="0" err="1" smtClean="0">
                <a:solidFill>
                  <a:srgbClr val="000000"/>
                </a:solidFill>
              </a:rPr>
              <a:t>ตู้อินเทอร์เน็ต</a:t>
            </a:r>
            <a:r>
              <a:rPr lang="en-US" sz="5400" dirty="0" smtClean="0">
                <a:solidFill>
                  <a:srgbClr val="000000"/>
                </a:solidFill>
              </a:rPr>
              <a:t>   </a:t>
            </a:r>
            <a:endParaRPr lang="en-US" sz="5400" dirty="0" smtClean="0">
              <a:solidFill>
                <a:srgbClr val="000000"/>
              </a:solidFill>
            </a:endParaRPr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</a:pPr>
            <a:r>
              <a:rPr lang="en-US" sz="5400" dirty="0">
                <a:solidFill>
                  <a:srgbClr val="000000"/>
                </a:solidFill>
              </a:rPr>
              <a:t> </a:t>
            </a:r>
            <a:r>
              <a:rPr lang="en-US" sz="5400" dirty="0" smtClean="0">
                <a:solidFill>
                  <a:srgbClr val="000000"/>
                </a:solidFill>
              </a:rPr>
              <a:t>   </a:t>
            </a:r>
            <a:r>
              <a:rPr lang="en-US" sz="5400" dirty="0" err="1" smtClean="0">
                <a:solidFill>
                  <a:srgbClr val="000000"/>
                </a:solidFill>
              </a:rPr>
              <a:t>บางครั้ง</a:t>
            </a:r>
            <a:r>
              <a:rPr lang="en-US" sz="5400" dirty="0" err="1" smtClean="0">
                <a:solidFill>
                  <a:srgbClr val="000000"/>
                </a:solidFill>
              </a:rPr>
              <a:t>เรียกว่า</a:t>
            </a:r>
            <a:r>
              <a:rPr lang="en-US" sz="5400" dirty="0" smtClean="0">
                <a:solidFill>
                  <a:srgbClr val="000000"/>
                </a:solidFill>
              </a:rPr>
              <a:t>  Public  Internet Booth</a:t>
            </a:r>
            <a:endParaRPr lang="en-US" sz="5400" dirty="0" smtClean="0"/>
          </a:p>
        </p:txBody>
      </p:sp>
      <p:pic>
        <p:nvPicPr>
          <p:cNvPr id="55300" name="Picture 4" descr="http://www.marbeja.de/alfil/internet-cafe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293096"/>
            <a:ext cx="2303463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301" name="Picture 5" descr="http://icardweb.lanka.net/images/booth.jpg"/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8613" y="0"/>
            <a:ext cx="1195387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302" name="Picture 6" descr="http://www.xplorer.gr/cafe/images/all-comp.jpg"/>
          <p:cNvPicPr>
            <a:picLocks noChangeAspect="1" noChangeArrowheads="1"/>
          </p:cNvPicPr>
          <p:nvPr/>
        </p:nvPicPr>
        <p:blipFill>
          <a:blip r:embed="rId6" r:link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5387" y="1844824"/>
            <a:ext cx="2536825" cy="164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0024274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th-TH" sz="6000" b="1" dirty="0" smtClean="0">
                <a:solidFill>
                  <a:schemeClr val="tx2">
                    <a:lumMod val="50000"/>
                  </a:schemeClr>
                </a:solidFill>
              </a:rPr>
              <a:t>7. การสืบค้นข้อมูล  </a:t>
            </a:r>
            <a:r>
              <a:rPr lang="en-US" sz="6000" b="1" dirty="0" smtClean="0">
                <a:solidFill>
                  <a:schemeClr val="tx2">
                    <a:lumMod val="50000"/>
                  </a:schemeClr>
                </a:solidFill>
              </a:rPr>
              <a:t>(Search) </a:t>
            </a:r>
            <a:endParaRPr lang="th-TH" sz="6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2771" name="ตัวยึดเนื้อหา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>
          <a:xfrm>
            <a:off x="107950" y="1484312"/>
            <a:ext cx="8712200" cy="5257055"/>
          </a:xfrm>
        </p:spPr>
        <p:txBody>
          <a:bodyPr/>
          <a:lstStyle/>
          <a:p>
            <a:r>
              <a:rPr lang="th-TH" sz="4800" b="1" dirty="0" smtClean="0">
                <a:solidFill>
                  <a:srgbClr val="000000"/>
                </a:solidFill>
              </a:rPr>
              <a:t>คือบริการการค้นหาข่าวสารในเครือข่ายอินเทอร์เน็ต มีการจัดเรียงข้อมูลข่าวสารตามหัวข้ออย่างมีระบบ ทำให้ผู้ใช้ค้นหาข้อมูลได้ง่ายและสะดวกขึ้น โดยบริการนี้ผู้ใช้ต้องเปิดเว็บไซต์ (อาศัยบริการ </a:t>
            </a:r>
            <a:r>
              <a:rPr lang="en-US" sz="4800" b="1" dirty="0" smtClean="0">
                <a:solidFill>
                  <a:srgbClr val="000000"/>
                </a:solidFill>
              </a:rPr>
              <a:t>WWW</a:t>
            </a:r>
            <a:r>
              <a:rPr lang="th-TH" sz="4800" b="1" dirty="0" smtClean="0">
                <a:solidFill>
                  <a:srgbClr val="000000"/>
                </a:solidFill>
              </a:rPr>
              <a:t>) ที่มีการทำงานเป็น เครื่องมือที่ใช้ในการสืบค้น </a:t>
            </a:r>
            <a:r>
              <a:rPr lang="en-US" sz="4800" b="1" dirty="0" smtClean="0">
                <a:solidFill>
                  <a:srgbClr val="000000"/>
                </a:solidFill>
              </a:rPr>
              <a:t>(Search Engine) </a:t>
            </a:r>
            <a:r>
              <a:rPr lang="th-TH" sz="4800" b="1" dirty="0" smtClean="0">
                <a:solidFill>
                  <a:srgbClr val="000000"/>
                </a:solidFill>
              </a:rPr>
              <a:t>ได้แก่ </a:t>
            </a:r>
            <a:r>
              <a:rPr lang="en-US" sz="4800" b="1" dirty="0" smtClean="0">
                <a:solidFill>
                  <a:srgbClr val="000000"/>
                </a:solidFill>
              </a:rPr>
              <a:t>www.google.co.th , www.yahoo.com</a:t>
            </a:r>
            <a:endParaRPr lang="th-TH" sz="48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088186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188640"/>
            <a:ext cx="6624637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6000" b="1" dirty="0" smtClean="0">
                <a:solidFill>
                  <a:schemeClr val="tx2">
                    <a:lumMod val="50000"/>
                  </a:schemeClr>
                </a:solidFill>
                <a:latin typeface="AngsanaUPC" pitchFamily="18" charset="-34"/>
              </a:rPr>
              <a:t>8</a:t>
            </a:r>
            <a:r>
              <a:rPr lang="th-TH" sz="6000" b="1" dirty="0" smtClean="0">
                <a:solidFill>
                  <a:schemeClr val="tx2">
                    <a:lumMod val="50000"/>
                  </a:schemeClr>
                </a:solidFill>
                <a:latin typeface="AngsanaUPC" pitchFamily="18" charset="-34"/>
              </a:rPr>
              <a:t>. บริการอื่นๆ</a:t>
            </a:r>
          </a:p>
        </p:txBody>
      </p:sp>
      <p:sp>
        <p:nvSpPr>
          <p:cNvPr id="3379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sz="quarter" idx="1"/>
          </p:nvPr>
        </p:nvSpPr>
        <p:spPr>
          <a:xfrm>
            <a:off x="971600" y="1196752"/>
            <a:ext cx="7272808" cy="4498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h-TH" sz="4300" b="1" dirty="0" smtClean="0">
                <a:solidFill>
                  <a:srgbClr val="000000"/>
                </a:solidFill>
              </a:rPr>
              <a:t>ข้อมูลเสียง </a:t>
            </a:r>
            <a:r>
              <a:rPr lang="th-TH" sz="4300" b="1" dirty="0" err="1" smtClean="0">
                <a:solidFill>
                  <a:srgbClr val="000000"/>
                </a:solidFill>
              </a:rPr>
              <a:t>Voice</a:t>
            </a:r>
            <a:endParaRPr lang="th-TH" sz="4300" b="1" dirty="0" smtClean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th-TH" sz="4300" b="1" dirty="0" smtClean="0">
                <a:solidFill>
                  <a:srgbClr val="000000"/>
                </a:solidFill>
              </a:rPr>
              <a:t>การประชุมทางไกล </a:t>
            </a:r>
            <a:r>
              <a:rPr lang="th-TH" sz="4300" b="1" dirty="0" err="1" smtClean="0">
                <a:solidFill>
                  <a:srgbClr val="000000"/>
                </a:solidFill>
              </a:rPr>
              <a:t>Video</a:t>
            </a:r>
            <a:r>
              <a:rPr lang="th-TH" sz="4300" b="1" dirty="0" smtClean="0">
                <a:solidFill>
                  <a:srgbClr val="000000"/>
                </a:solidFill>
              </a:rPr>
              <a:t> </a:t>
            </a:r>
            <a:r>
              <a:rPr lang="th-TH" sz="4300" b="1" dirty="0" err="1" smtClean="0">
                <a:solidFill>
                  <a:srgbClr val="000000"/>
                </a:solidFill>
              </a:rPr>
              <a:t>Conferren</a:t>
            </a:r>
            <a:r>
              <a:rPr lang="en-US" sz="4300" b="1" dirty="0" err="1" smtClean="0">
                <a:solidFill>
                  <a:srgbClr val="000000"/>
                </a:solidFill>
              </a:rPr>
              <a:t>ce</a:t>
            </a:r>
            <a:r>
              <a:rPr lang="th-TH" sz="4300" b="1" dirty="0" smtClean="0">
                <a:solidFill>
                  <a:srgbClr val="000000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th-TH" sz="4300" b="1" dirty="0" smtClean="0">
                <a:solidFill>
                  <a:srgbClr val="000000"/>
                </a:solidFill>
              </a:rPr>
              <a:t>การสืบค้นข้อมูล </a:t>
            </a:r>
            <a:r>
              <a:rPr lang="th-TH" sz="4300" b="1" dirty="0" err="1" smtClean="0">
                <a:solidFill>
                  <a:srgbClr val="000000"/>
                </a:solidFill>
              </a:rPr>
              <a:t>Search</a:t>
            </a:r>
            <a:r>
              <a:rPr lang="th-TH" sz="4300" b="1" dirty="0" smtClean="0">
                <a:solidFill>
                  <a:srgbClr val="000000"/>
                </a:solidFill>
              </a:rPr>
              <a:t> </a:t>
            </a:r>
            <a:r>
              <a:rPr lang="th-TH" sz="4300" b="1" dirty="0" err="1" smtClean="0">
                <a:solidFill>
                  <a:srgbClr val="000000"/>
                </a:solidFill>
              </a:rPr>
              <a:t>Engine</a:t>
            </a:r>
            <a:r>
              <a:rPr lang="th-TH" sz="4300" b="1" dirty="0" smtClean="0">
                <a:solidFill>
                  <a:srgbClr val="000000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th-TH" sz="4300" b="1" dirty="0" smtClean="0">
                <a:solidFill>
                  <a:srgbClr val="000000"/>
                </a:solidFill>
              </a:rPr>
              <a:t>โปรแกรมคอมพิวเตอร์</a:t>
            </a:r>
          </a:p>
          <a:p>
            <a:pPr eaLnBrk="1" hangingPunct="1">
              <a:lnSpc>
                <a:spcPct val="90000"/>
              </a:lnSpc>
            </a:pPr>
            <a:r>
              <a:rPr lang="th-TH" sz="4300" b="1" dirty="0" smtClean="0">
                <a:solidFill>
                  <a:srgbClr val="000000"/>
                </a:solidFill>
              </a:rPr>
              <a:t>สื่อผสม </a:t>
            </a:r>
            <a:r>
              <a:rPr lang="th-TH" sz="4300" b="1" dirty="0" err="1" smtClean="0">
                <a:solidFill>
                  <a:srgbClr val="000000"/>
                </a:solidFill>
              </a:rPr>
              <a:t>Multimed</a:t>
            </a:r>
            <a:r>
              <a:rPr lang="en-US" sz="4300" b="1" dirty="0" err="1" smtClean="0">
                <a:solidFill>
                  <a:srgbClr val="000000"/>
                </a:solidFill>
              </a:rPr>
              <a:t>ia</a:t>
            </a:r>
            <a:r>
              <a:rPr lang="th-TH" sz="4300" b="1" dirty="0" smtClean="0">
                <a:solidFill>
                  <a:srgbClr val="000000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th-TH" sz="4300" b="1" dirty="0" smtClean="0">
                <a:solidFill>
                  <a:srgbClr val="000000"/>
                </a:solidFill>
              </a:rPr>
              <a:t>โทรทัศน์  </a:t>
            </a:r>
            <a:r>
              <a:rPr lang="th-TH" sz="4300" b="1" dirty="0" err="1" smtClean="0">
                <a:solidFill>
                  <a:srgbClr val="000000"/>
                </a:solidFill>
              </a:rPr>
              <a:t>TV</a:t>
            </a:r>
            <a:r>
              <a:rPr lang="th-TH" sz="4300" b="1" dirty="0" smtClean="0">
                <a:solidFill>
                  <a:srgbClr val="000000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th-TH" sz="4300" b="1" dirty="0" smtClean="0">
                <a:solidFill>
                  <a:srgbClr val="000000"/>
                </a:solidFill>
              </a:rPr>
              <a:t>วิทยุ </a:t>
            </a:r>
            <a:r>
              <a:rPr lang="en-US" sz="4300" b="1" dirty="0" smtClean="0">
                <a:solidFill>
                  <a:srgbClr val="000000"/>
                </a:solidFill>
              </a:rPr>
              <a:t>Radio </a:t>
            </a:r>
            <a:endParaRPr lang="th-TH" sz="4300" b="1" dirty="0" smtClean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th-TH" sz="4300" b="1" dirty="0" smtClean="0">
                <a:solidFill>
                  <a:srgbClr val="000000"/>
                </a:solidFill>
              </a:rPr>
              <a:t>วีดีโอ  </a:t>
            </a:r>
            <a:r>
              <a:rPr lang="th-TH" sz="4300" b="1" dirty="0" err="1" smtClean="0">
                <a:solidFill>
                  <a:srgbClr val="000000"/>
                </a:solidFill>
              </a:rPr>
              <a:t>VDO</a:t>
            </a:r>
            <a:endParaRPr lang="th-TH" sz="43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772892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142875"/>
            <a:ext cx="77724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th-TH" sz="6000" b="1" dirty="0" smtClean="0">
                <a:solidFill>
                  <a:schemeClr val="bg2">
                    <a:lumMod val="10000"/>
                  </a:schemeClr>
                </a:solidFill>
              </a:rPr>
              <a:t>ประโยชน์ของอินเทอร์เน็ต</a:t>
            </a:r>
          </a:p>
        </p:txBody>
      </p:sp>
      <p:sp>
        <p:nvSpPr>
          <p:cNvPr id="4608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sz="quarter" idx="1"/>
          </p:nvPr>
        </p:nvSpPr>
        <p:spPr>
          <a:xfrm>
            <a:off x="611560" y="1268760"/>
            <a:ext cx="8229600" cy="532859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h-TH" sz="4000" b="1" dirty="0" smtClean="0">
                <a:solidFill>
                  <a:srgbClr val="C00000"/>
                </a:solidFill>
              </a:rPr>
              <a:t>ด้านการศึกษา 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th-TH" sz="4000" dirty="0" smtClean="0">
                <a:solidFill>
                  <a:schemeClr val="accent5">
                    <a:lumMod val="10000"/>
                  </a:schemeClr>
                </a:solidFill>
              </a:rPr>
              <a:t>สามารถใช้เป็นแหล่งค้นคว้าหาข้อมูล ไม่ว่าจะเป็นข้อมูลทางวิชาการ ข้อมูลด้านการบันเทิง ด้านการแพทย์ และอื่นๆ ที่น่าสนใจ 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th-TH" sz="4000" dirty="0" smtClean="0">
                <a:solidFill>
                  <a:schemeClr val="accent5">
                    <a:lumMod val="10000"/>
                  </a:schemeClr>
                </a:solidFill>
              </a:rPr>
              <a:t>ระบบเครือข่ายอินเทอร์เน็ต จะทำหน้าที่เสมือนเป็น ห้องสมุดขนาดใหญ่ 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th-TH" sz="4000" dirty="0" smtClean="0">
                <a:solidFill>
                  <a:schemeClr val="accent5">
                    <a:lumMod val="10000"/>
                  </a:schemeClr>
                </a:solidFill>
              </a:rPr>
              <a:t>นักศึกษาในมหาวิทยาลัย สามารถใช้อินเทอร์เน็ต ติดต่อกับมหาวิทยาลัยอื่น ๆ เพื่อค้นหาข้อมูลที่กำลังศึกษาอยู่ได้</a:t>
            </a:r>
          </a:p>
          <a:p>
            <a:pPr eaLnBrk="1" hangingPunct="1">
              <a:buFont typeface="Wingdings" pitchFamily="2" charset="2"/>
              <a:buChar char="•"/>
            </a:pPr>
            <a:endParaRPr lang="th-TH" sz="4000" dirty="0" smtClean="0"/>
          </a:p>
        </p:txBody>
      </p:sp>
    </p:spTree>
    <p:extLst>
      <p:ext uri="{BB962C8B-B14F-4D97-AF65-F5344CB8AC3E}">
        <p14:creationId xmlns:p14="http://schemas.microsoft.com/office/powerpoint/2010/main" val="3122848760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sz="quarter" idx="1"/>
          </p:nvPr>
        </p:nvSpPr>
        <p:spPr>
          <a:xfrm>
            <a:off x="467544" y="1196752"/>
            <a:ext cx="8229600" cy="5400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h-TH" sz="4000" b="1" dirty="0" smtClean="0">
                <a:solidFill>
                  <a:srgbClr val="C00000"/>
                </a:solidFill>
              </a:rPr>
              <a:t>ด้านธุรกิจ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th-TH" sz="4000" dirty="0" smtClean="0">
                <a:solidFill>
                  <a:schemeClr val="accent5">
                    <a:lumMod val="10000"/>
                  </a:schemeClr>
                </a:solidFill>
              </a:rPr>
              <a:t>ค้นหาข้อมูลต่าง ๆ เพื่อช่วยในการตัดสินใจทางธุรกิจ 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th-TH" sz="4000" dirty="0" smtClean="0">
                <a:solidFill>
                  <a:schemeClr val="accent5">
                    <a:lumMod val="10000"/>
                  </a:schemeClr>
                </a:solidFill>
              </a:rPr>
              <a:t>สามารถซื้อขายสินค้า ผ่านระบบเครือข่ายอินเทอร์เน็ต 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th-TH" sz="4000" dirty="0" smtClean="0">
                <a:solidFill>
                  <a:schemeClr val="accent5">
                    <a:lumMod val="10000"/>
                  </a:schemeClr>
                </a:solidFill>
              </a:rPr>
              <a:t>ผู้ใช้ที่เป็นบริษัท หรือองค์กรต่าง ๆ ก็สามารถเปิดให้บริการ และสนับสนุนลูกค้าของตน ผ่านระบบเครือข่ายอินเทอร์เน็ตได้ เช่น การให้คำแนะนำ สอบถามปัญหาต่าง ๆ ให้แก่ลูกค้า แจกจ่ายตัวโปรแกรมทดลองใช้ (</a:t>
            </a:r>
            <a:r>
              <a:rPr lang="th-TH" sz="4000" dirty="0" err="1" smtClean="0">
                <a:solidFill>
                  <a:schemeClr val="accent5">
                    <a:lumMod val="10000"/>
                  </a:schemeClr>
                </a:solidFill>
              </a:rPr>
              <a:t>Shareware</a:t>
            </a:r>
            <a:r>
              <a:rPr lang="th-TH" sz="4000" dirty="0" smtClean="0">
                <a:solidFill>
                  <a:schemeClr val="accent5">
                    <a:lumMod val="10000"/>
                  </a:schemeClr>
                </a:solidFill>
              </a:rPr>
              <a:t>) หรือโปรแกรมแจกฟรี (</a:t>
            </a:r>
            <a:r>
              <a:rPr lang="th-TH" sz="4000" dirty="0" err="1" smtClean="0">
                <a:solidFill>
                  <a:schemeClr val="accent5">
                    <a:lumMod val="10000"/>
                  </a:schemeClr>
                </a:solidFill>
              </a:rPr>
              <a:t>Freeware</a:t>
            </a:r>
            <a:r>
              <a:rPr lang="th-TH" sz="4000" dirty="0" smtClean="0">
                <a:solidFill>
                  <a:schemeClr val="accent5">
                    <a:lumMod val="10000"/>
                  </a:schemeClr>
                </a:solidFill>
              </a:rPr>
              <a:t>) เป็นต้น </a:t>
            </a:r>
          </a:p>
          <a:p>
            <a:pPr eaLnBrk="1" hangingPunct="1">
              <a:buFontTx/>
              <a:buNone/>
            </a:pPr>
            <a:endParaRPr lang="th-TH" sz="4000" dirty="0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142875"/>
            <a:ext cx="77724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th-TH" sz="6000" b="1" dirty="0" smtClean="0">
                <a:solidFill>
                  <a:schemeClr val="bg2">
                    <a:lumMod val="10000"/>
                  </a:schemeClr>
                </a:solidFill>
              </a:rPr>
              <a:t>ประโยชน์ของอินเทอร์เน็ต</a:t>
            </a:r>
          </a:p>
        </p:txBody>
      </p:sp>
    </p:spTree>
    <p:extLst>
      <p:ext uri="{BB962C8B-B14F-4D97-AF65-F5344CB8AC3E}">
        <p14:creationId xmlns:p14="http://schemas.microsoft.com/office/powerpoint/2010/main" val="3460559982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sz="quarter" idx="1"/>
          </p:nvPr>
        </p:nvSpPr>
        <p:spPr>
          <a:xfrm>
            <a:off x="539552" y="1340768"/>
            <a:ext cx="8215313" cy="532859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h-TH" sz="4400" b="1" dirty="0" smtClean="0">
                <a:solidFill>
                  <a:srgbClr val="C00000"/>
                </a:solidFill>
              </a:rPr>
              <a:t> ด้านการบันเทิง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th-TH" sz="4400" dirty="0" smtClean="0">
                <a:solidFill>
                  <a:schemeClr val="accent5">
                    <a:lumMod val="10000"/>
                  </a:schemeClr>
                </a:solidFill>
              </a:rPr>
              <a:t>การพักผ่อนหย่อนใจ </a:t>
            </a:r>
            <a:r>
              <a:rPr lang="th-TH" sz="4400" dirty="0" err="1" smtClean="0">
                <a:solidFill>
                  <a:schemeClr val="accent5">
                    <a:lumMod val="10000"/>
                  </a:schemeClr>
                </a:solidFill>
              </a:rPr>
              <a:t>สันทนา</a:t>
            </a:r>
            <a:r>
              <a:rPr lang="th-TH" sz="4400" dirty="0" smtClean="0">
                <a:solidFill>
                  <a:schemeClr val="accent5">
                    <a:lumMod val="10000"/>
                  </a:schemeClr>
                </a:solidFill>
              </a:rPr>
              <a:t>การ เช่น การค้นหาวารสารต่าง ๆ ผ่านระบบเครือข่ายอินเทอร์เน็ต ที่เรียกว่า </a:t>
            </a:r>
            <a:r>
              <a:rPr lang="th-TH" sz="4400" dirty="0" err="1" smtClean="0">
                <a:solidFill>
                  <a:schemeClr val="accent5">
                    <a:lumMod val="10000"/>
                  </a:schemeClr>
                </a:solidFill>
              </a:rPr>
              <a:t>Magazine</a:t>
            </a:r>
            <a:r>
              <a:rPr lang="th-TH" sz="4400" dirty="0" smtClean="0">
                <a:solidFill>
                  <a:schemeClr val="accent5">
                    <a:lumMod val="10000"/>
                  </a:schemeClr>
                </a:solidFill>
              </a:rPr>
              <a:t> </a:t>
            </a:r>
            <a:r>
              <a:rPr lang="th-TH" sz="4400" dirty="0" err="1" smtClean="0">
                <a:solidFill>
                  <a:schemeClr val="accent5">
                    <a:lumMod val="10000"/>
                  </a:schemeClr>
                </a:solidFill>
              </a:rPr>
              <a:t>Online</a:t>
            </a:r>
            <a:r>
              <a:rPr lang="th-TH" sz="4400" dirty="0" smtClean="0">
                <a:solidFill>
                  <a:schemeClr val="accent5">
                    <a:lumMod val="10000"/>
                  </a:schemeClr>
                </a:solidFill>
              </a:rPr>
              <a:t> รวมทั้งหนังสือพิมพ์และข่าวสารอื่น ๆ โดยมีภาพประกอบ ที่จอคอมพิวเตอร์เหมือนกับวารสาร ตามร้านหนังสือทั่วๆ ไป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th-TH" sz="4400" dirty="0" smtClean="0">
                <a:solidFill>
                  <a:schemeClr val="accent5">
                    <a:lumMod val="10000"/>
                  </a:schemeClr>
                </a:solidFill>
              </a:rPr>
              <a:t>สามารถฟังวิทยุผ่านระบบเครือข่ายอินเทอร์เน็ตได้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th-TH" sz="4400" dirty="0" smtClean="0">
                <a:solidFill>
                  <a:schemeClr val="accent5">
                    <a:lumMod val="10000"/>
                  </a:schemeClr>
                </a:solidFill>
              </a:rPr>
              <a:t>สามารถดูหนัง ฟังเพลงได้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142875"/>
            <a:ext cx="77724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th-TH" sz="6000" b="1" dirty="0" smtClean="0">
                <a:solidFill>
                  <a:schemeClr val="bg2">
                    <a:lumMod val="10000"/>
                  </a:schemeClr>
                </a:solidFill>
              </a:rPr>
              <a:t>ประโยชน์ของอินเทอร์เน็ต</a:t>
            </a:r>
          </a:p>
        </p:txBody>
      </p:sp>
    </p:spTree>
    <p:extLst>
      <p:ext uri="{BB962C8B-B14F-4D97-AF65-F5344CB8AC3E}">
        <p14:creationId xmlns:p14="http://schemas.microsoft.com/office/powerpoint/2010/main" val="3274737489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Grp="1" noChangeArrowheads="1"/>
          </p:cNvSpPr>
          <p:nvPr>
            <p:ph type="title"/>
          </p:nvPr>
        </p:nvSpPr>
        <p:spPr>
          <a:xfrm>
            <a:off x="323850" y="260350"/>
            <a:ext cx="82296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th-TH" sz="6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โทษของอินเทอร์เน็ต</a:t>
            </a:r>
            <a:endParaRPr lang="th-TH" sz="6000" dirty="0" smtClean="0"/>
          </a:p>
        </p:txBody>
      </p:sp>
      <p:sp>
        <p:nvSpPr>
          <p:cNvPr id="4915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sz="quarter" idx="1"/>
          </p:nvPr>
        </p:nvSpPr>
        <p:spPr>
          <a:xfrm>
            <a:off x="179512" y="1196752"/>
            <a:ext cx="8784976" cy="5544616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kumimoji="1" lang="th-TH" sz="4800" dirty="0" smtClean="0">
                <a:solidFill>
                  <a:schemeClr val="accent5">
                    <a:lumMod val="10000"/>
                  </a:schemeClr>
                </a:solidFill>
              </a:rPr>
              <a:t>1. เป็นที่เผยแพร่ สิ่งผิดกฎหมายต่างๆ เช่น </a:t>
            </a:r>
            <a:r>
              <a:rPr kumimoji="1" lang="th-TH" sz="4800" dirty="0" err="1" smtClean="0">
                <a:solidFill>
                  <a:schemeClr val="accent5">
                    <a:lumMod val="10000"/>
                  </a:schemeClr>
                </a:solidFill>
              </a:rPr>
              <a:t>Software</a:t>
            </a:r>
            <a:r>
              <a:rPr kumimoji="1" lang="th-TH" sz="4800" dirty="0" smtClean="0">
                <a:solidFill>
                  <a:schemeClr val="accent5">
                    <a:lumMod val="10000"/>
                  </a:schemeClr>
                </a:solidFill>
              </a:rPr>
              <a:t> เถื่อน สื่อลามกอนาจาร อาวุธสงคราม และ อื่นๆ อีกมากมาย </a:t>
            </a:r>
          </a:p>
          <a:p>
            <a:pPr eaLnBrk="1" hangingPunct="1">
              <a:buFont typeface="Wingdings 2" pitchFamily="18" charset="2"/>
              <a:buNone/>
            </a:pPr>
            <a:r>
              <a:rPr kumimoji="1" lang="th-TH" sz="4800" dirty="0" smtClean="0">
                <a:solidFill>
                  <a:schemeClr val="accent5">
                    <a:lumMod val="10000"/>
                  </a:schemeClr>
                </a:solidFill>
              </a:rPr>
              <a:t>2. </a:t>
            </a:r>
            <a:r>
              <a:rPr kumimoji="1" lang="th-TH" sz="4800" dirty="0" err="1" smtClean="0">
                <a:solidFill>
                  <a:schemeClr val="accent5">
                    <a:lumMod val="10000"/>
                  </a:schemeClr>
                </a:solidFill>
              </a:rPr>
              <a:t>ไวรัส</a:t>
            </a:r>
            <a:r>
              <a:rPr kumimoji="1" lang="th-TH" sz="4800" dirty="0" smtClean="0">
                <a:solidFill>
                  <a:schemeClr val="accent5">
                    <a:lumMod val="10000"/>
                  </a:schemeClr>
                </a:solidFill>
              </a:rPr>
              <a:t>คอมพิวเตอร์ </a:t>
            </a:r>
          </a:p>
          <a:p>
            <a:pPr eaLnBrk="1" hangingPunct="1">
              <a:buFont typeface="Wingdings 2" pitchFamily="18" charset="2"/>
              <a:buNone/>
            </a:pPr>
            <a:r>
              <a:rPr kumimoji="1" lang="th-TH" sz="4800" dirty="0" smtClean="0">
                <a:solidFill>
                  <a:schemeClr val="accent5">
                    <a:lumMod val="10000"/>
                  </a:schemeClr>
                </a:solidFill>
              </a:rPr>
              <a:t>3. การใช้ในทางที่ผิดเช่น การโจรกรรมข้อมูล การเข้าทำลายข้อมูล</a:t>
            </a:r>
          </a:p>
          <a:p>
            <a:pPr eaLnBrk="1" hangingPunct="1">
              <a:buFont typeface="Wingdings 2" pitchFamily="18" charset="2"/>
              <a:buNone/>
            </a:pPr>
            <a:r>
              <a:rPr kumimoji="1" lang="th-TH" sz="4800" dirty="0" smtClean="0">
                <a:solidFill>
                  <a:schemeClr val="accent5">
                    <a:lumMod val="10000"/>
                  </a:schemeClr>
                </a:solidFill>
              </a:rPr>
              <a:t>4. ข้อมูลบางอย่างก็ไม่เหมาะกับเยาวชน</a:t>
            </a:r>
          </a:p>
        </p:txBody>
      </p:sp>
    </p:spTree>
    <p:extLst>
      <p:ext uri="{BB962C8B-B14F-4D97-AF65-F5344CB8AC3E}">
        <p14:creationId xmlns:p14="http://schemas.microsoft.com/office/powerpoint/2010/main" val="1906939716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116632"/>
            <a:ext cx="8229600" cy="1143000"/>
          </a:xfrm>
        </p:spPr>
        <p:txBody>
          <a:bodyPr/>
          <a:lstStyle/>
          <a:p>
            <a:pPr algn="ctr" eaLnBrk="1" hangingPunct="1"/>
            <a:r>
              <a:rPr lang="th-TH" sz="6000" b="1" dirty="0" smtClean="0">
                <a:solidFill>
                  <a:srgbClr val="000000"/>
                </a:solidFill>
              </a:rPr>
              <a:t>โทษของอินเทอร์เน็ต</a:t>
            </a:r>
            <a:endParaRPr lang="th-TH" sz="6000" dirty="0" smtClean="0"/>
          </a:p>
        </p:txBody>
      </p:sp>
      <p:sp>
        <p:nvSpPr>
          <p:cNvPr id="5017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sz="quarter" idx="4294967295"/>
          </p:nvPr>
        </p:nvSpPr>
        <p:spPr>
          <a:xfrm>
            <a:off x="828302" y="1340768"/>
            <a:ext cx="7704138" cy="2795116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kumimoji="1" lang="th-TH" sz="4400" dirty="0" smtClean="0">
                <a:solidFill>
                  <a:schemeClr val="accent5">
                    <a:lumMod val="10000"/>
                  </a:schemeClr>
                </a:solidFill>
              </a:rPr>
              <a:t>5. อาจทำให้นอนดึกและเสียสุขภาพ</a:t>
            </a:r>
          </a:p>
          <a:p>
            <a:pPr eaLnBrk="1" hangingPunct="1">
              <a:buFont typeface="Wingdings 2" pitchFamily="18" charset="2"/>
              <a:buNone/>
            </a:pPr>
            <a:r>
              <a:rPr kumimoji="1" lang="th-TH" sz="4400" dirty="0" smtClean="0">
                <a:solidFill>
                  <a:schemeClr val="accent5">
                    <a:lumMod val="10000"/>
                  </a:schemeClr>
                </a:solidFill>
              </a:rPr>
              <a:t>6. เกิดการล่อลวง ให้ข้อมูลเท็จ</a:t>
            </a:r>
          </a:p>
          <a:p>
            <a:pPr eaLnBrk="1" hangingPunct="1">
              <a:buFontTx/>
              <a:buNone/>
            </a:pPr>
            <a:r>
              <a:rPr kumimoji="1" lang="th-TH" sz="4400" dirty="0" smtClean="0">
                <a:solidFill>
                  <a:schemeClr val="accent5">
                    <a:lumMod val="10000"/>
                  </a:schemeClr>
                </a:solidFill>
              </a:rPr>
              <a:t>7. บางคนเล่นอินเทอร์เน็ตมากไม่ยอมออกกำลังกาย</a:t>
            </a:r>
          </a:p>
          <a:p>
            <a:pPr eaLnBrk="1" hangingPunct="1">
              <a:buFontTx/>
              <a:buNone/>
            </a:pPr>
            <a:r>
              <a:rPr kumimoji="1" lang="th-TH" sz="4400" dirty="0" smtClean="0">
                <a:solidFill>
                  <a:schemeClr val="accent5">
                    <a:lumMod val="10000"/>
                  </a:schemeClr>
                </a:solidFill>
              </a:rPr>
              <a:t>8. อยู่หน้าจอนานๆ อาจทำให้เสียสายตา</a:t>
            </a:r>
            <a:endParaRPr kumimoji="1" lang="en-US" sz="4400" dirty="0" smtClean="0">
              <a:solidFill>
                <a:schemeClr val="accent5">
                  <a:lumMod val="10000"/>
                </a:schemeClr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4400" dirty="0" smtClean="0">
                <a:solidFill>
                  <a:schemeClr val="accent5">
                    <a:lumMod val="10000"/>
                  </a:schemeClr>
                </a:solidFill>
              </a:rPr>
              <a:t>9. </a:t>
            </a:r>
            <a:r>
              <a:rPr lang="en-US" sz="4400" dirty="0" err="1" smtClean="0">
                <a:solidFill>
                  <a:schemeClr val="accent5">
                    <a:lumMod val="10000"/>
                  </a:schemeClr>
                </a:solidFill>
              </a:rPr>
              <a:t>เรื่องอ</a:t>
            </a:r>
            <a:r>
              <a:rPr lang="th-TH" sz="4400" dirty="0" smtClean="0">
                <a:solidFill>
                  <a:schemeClr val="accent5">
                    <a:lumMod val="10000"/>
                  </a:schemeClr>
                </a:solidFill>
              </a:rPr>
              <a:t>น</a:t>
            </a:r>
            <a:r>
              <a:rPr lang="en-US" sz="4400" dirty="0" err="1" smtClean="0">
                <a:solidFill>
                  <a:schemeClr val="accent5">
                    <a:lumMod val="10000"/>
                  </a:schemeClr>
                </a:solidFill>
              </a:rPr>
              <a:t>าจารผิดศีลธรรม</a:t>
            </a:r>
            <a:r>
              <a:rPr lang="en-US" sz="4400" dirty="0" smtClean="0">
                <a:solidFill>
                  <a:schemeClr val="accent5">
                    <a:lumMod val="10000"/>
                  </a:schemeClr>
                </a:solidFill>
              </a:rPr>
              <a:t>  (Pornography/Indecent Content)</a:t>
            </a:r>
            <a:endParaRPr kumimoji="1" lang="th-TH" sz="4400" dirty="0" smtClean="0">
              <a:solidFill>
                <a:schemeClr val="accent5">
                  <a:lumMod val="10000"/>
                </a:schemeClr>
              </a:solidFill>
            </a:endParaRPr>
          </a:p>
          <a:p>
            <a:pPr eaLnBrk="1" hangingPunct="1">
              <a:buFontTx/>
              <a:buNone/>
            </a:pPr>
            <a:r>
              <a:rPr kumimoji="1" lang="en-US" sz="4400" dirty="0" smtClean="0">
                <a:solidFill>
                  <a:schemeClr val="accent5">
                    <a:lumMod val="10000"/>
                  </a:schemeClr>
                </a:solidFill>
              </a:rPr>
              <a:t>10. </a:t>
            </a:r>
            <a:r>
              <a:rPr lang="en-US" sz="4400" dirty="0" err="1" smtClean="0">
                <a:solidFill>
                  <a:schemeClr val="accent5">
                    <a:lumMod val="10000"/>
                  </a:schemeClr>
                </a:solidFill>
              </a:rPr>
              <a:t>โรคติดอินเทอร์เน็ต</a:t>
            </a:r>
            <a:r>
              <a:rPr lang="en-US" sz="4400" dirty="0" smtClean="0">
                <a:solidFill>
                  <a:schemeClr val="accent5">
                    <a:lumMod val="10000"/>
                  </a:schemeClr>
                </a:solidFill>
              </a:rPr>
              <a:t>  (</a:t>
            </a:r>
            <a:r>
              <a:rPr lang="en-US" sz="4400" dirty="0" err="1" smtClean="0">
                <a:solidFill>
                  <a:schemeClr val="accent5">
                    <a:lumMod val="10000"/>
                  </a:schemeClr>
                </a:solidFill>
              </a:rPr>
              <a:t>Webaholic</a:t>
            </a:r>
            <a:r>
              <a:rPr lang="en-US" sz="4400" dirty="0" smtClean="0">
                <a:solidFill>
                  <a:schemeClr val="accent5">
                    <a:lumMod val="10000"/>
                  </a:schemeClr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81038672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196793" y="260648"/>
            <a:ext cx="8928991" cy="6336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h-TH" sz="6000" b="1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โรคติดอินเทอร์เน็ต</a:t>
            </a:r>
            <a:r>
              <a:rPr lang="en-US" sz="6000" b="1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 (</a:t>
            </a:r>
            <a:r>
              <a:rPr lang="en-US" sz="6000" b="1" dirty="0" err="1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Webaholic</a:t>
            </a:r>
            <a:r>
              <a:rPr lang="en-US" sz="6000" b="1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) </a:t>
            </a:r>
            <a:endParaRPr lang="th-TH" sz="6000" b="1" dirty="0">
              <a:solidFill>
                <a:srgbClr val="000000"/>
              </a:solidFill>
              <a:latin typeface="Angsana New" pitchFamily="18" charset="-34"/>
              <a:cs typeface="Angsana New" pitchFamily="18" charset="-34"/>
            </a:endParaRPr>
          </a:p>
          <a:p>
            <a:pPr algn="thaiDist" fontAlgn="base">
              <a:spcBef>
                <a:spcPct val="0"/>
              </a:spcBef>
              <a:spcAft>
                <a:spcPct val="0"/>
              </a:spcAft>
            </a:pPr>
            <a:r>
              <a:rPr lang="th-TH" sz="3400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sz="3700" dirty="0">
                <a:solidFill>
                  <a:schemeClr val="accent5">
                    <a:lumMod val="10000"/>
                  </a:schemeClr>
                </a:solidFill>
                <a:latin typeface="Angsana New" pitchFamily="18" charset="-34"/>
                <a:cs typeface="Angsana New" pitchFamily="18" charset="-34"/>
              </a:rPr>
              <a:t>เป็นอาการทางจิตประเภทหนึ่ง ซึ่งนักจิตวิทยาชื่อ </a:t>
            </a:r>
            <a:r>
              <a:rPr lang="en-US" sz="3700" b="1" dirty="0">
                <a:solidFill>
                  <a:schemeClr val="accent5">
                    <a:lumMod val="10000"/>
                  </a:schemeClr>
                </a:solidFill>
                <a:latin typeface="Angsana New" pitchFamily="18" charset="-34"/>
                <a:cs typeface="Angsana New" pitchFamily="18" charset="-34"/>
              </a:rPr>
              <a:t>Kimberly </a:t>
            </a:r>
            <a:br>
              <a:rPr lang="en-US" sz="3700" b="1" dirty="0">
                <a:solidFill>
                  <a:schemeClr val="accent5">
                    <a:lumMod val="10000"/>
                  </a:schemeClr>
                </a:solidFill>
                <a:latin typeface="Angsana New" pitchFamily="18" charset="-34"/>
                <a:cs typeface="Angsana New" pitchFamily="18" charset="-34"/>
              </a:rPr>
            </a:br>
            <a:r>
              <a:rPr lang="en-US" sz="3700" b="1" dirty="0">
                <a:solidFill>
                  <a:schemeClr val="accent5">
                    <a:lumMod val="10000"/>
                  </a:schemeClr>
                </a:solidFill>
                <a:latin typeface="Angsana New" pitchFamily="18" charset="-34"/>
                <a:cs typeface="Angsana New" pitchFamily="18" charset="-34"/>
              </a:rPr>
              <a:t>S Young </a:t>
            </a:r>
            <a:r>
              <a:rPr lang="th-TH" sz="3700" dirty="0">
                <a:solidFill>
                  <a:schemeClr val="accent5">
                    <a:lumMod val="10000"/>
                  </a:schemeClr>
                </a:solidFill>
                <a:latin typeface="Angsana New" pitchFamily="18" charset="-34"/>
                <a:cs typeface="Angsana New" pitchFamily="18" charset="-34"/>
              </a:rPr>
              <a:t>ได้ศึกษาและวิเคราะห์ไว้</a:t>
            </a:r>
            <a:r>
              <a:rPr lang="th-TH" sz="3700" dirty="0" smtClean="0">
                <a:solidFill>
                  <a:schemeClr val="accent5">
                    <a:lumMod val="10000"/>
                  </a:schemeClr>
                </a:solidFill>
                <a:latin typeface="Angsana New" pitchFamily="18" charset="-34"/>
                <a:cs typeface="Angsana New" pitchFamily="18" charset="-34"/>
              </a:rPr>
              <a:t>ว่า   </a:t>
            </a:r>
            <a:r>
              <a:rPr lang="th-TH" sz="3700" dirty="0">
                <a:solidFill>
                  <a:schemeClr val="accent5">
                    <a:lumMod val="10000"/>
                  </a:schemeClr>
                </a:solidFill>
                <a:latin typeface="Angsana New" pitchFamily="18" charset="-34"/>
                <a:cs typeface="Angsana New" pitchFamily="18" charset="-34"/>
              </a:rPr>
              <a:t>บุคคลใดที่มีอาการดังต่อไปนี้ อย่างน้อย </a:t>
            </a:r>
            <a:r>
              <a:rPr lang="en-US" sz="3700" dirty="0">
                <a:solidFill>
                  <a:schemeClr val="accent5">
                    <a:lumMod val="10000"/>
                  </a:schemeClr>
                </a:solidFill>
                <a:latin typeface="Angsana New" pitchFamily="18" charset="-34"/>
                <a:cs typeface="Angsana New" pitchFamily="18" charset="-34"/>
              </a:rPr>
              <a:t>4 </a:t>
            </a:r>
            <a:r>
              <a:rPr lang="th-TH" sz="3700" dirty="0" err="1" smtClean="0">
                <a:solidFill>
                  <a:schemeClr val="accent5">
                    <a:lumMod val="10000"/>
                  </a:schemeClr>
                </a:solidFill>
                <a:latin typeface="Angsana New" pitchFamily="18" charset="-34"/>
                <a:cs typeface="Angsana New" pitchFamily="18" charset="-34"/>
              </a:rPr>
              <a:t>ประก</a:t>
            </a:r>
            <a:r>
              <a:rPr lang="th-TH" sz="3700" dirty="0" smtClean="0">
                <a:solidFill>
                  <a:schemeClr val="accent5">
                    <a:lumMod val="10000"/>
                  </a:schemeClr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3700" dirty="0" err="1" smtClean="0">
                <a:solidFill>
                  <a:schemeClr val="accent5">
                    <a:lumMod val="10000"/>
                  </a:schemeClr>
                </a:solidFill>
                <a:latin typeface="Angsana New" pitchFamily="18" charset="-34"/>
                <a:cs typeface="Angsana New" pitchFamily="18" charset="-34"/>
              </a:rPr>
              <a:t>าร</a:t>
            </a:r>
            <a:r>
              <a:rPr lang="th-TH" sz="3700" dirty="0" smtClean="0">
                <a:solidFill>
                  <a:schemeClr val="accent5">
                    <a:lumMod val="10000"/>
                  </a:schemeClr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3700" dirty="0">
                <a:solidFill>
                  <a:schemeClr val="accent5">
                    <a:lumMod val="10000"/>
                  </a:schemeClr>
                </a:solidFill>
                <a:latin typeface="Angsana New" pitchFamily="18" charset="-34"/>
                <a:cs typeface="Angsana New" pitchFamily="18" charset="-34"/>
              </a:rPr>
              <a:t>เป็นเวลาไม่น้อยกว่า </a:t>
            </a:r>
            <a:r>
              <a:rPr lang="en-US" sz="3700" dirty="0">
                <a:solidFill>
                  <a:schemeClr val="accent5">
                    <a:lumMod val="10000"/>
                  </a:schemeClr>
                </a:solidFill>
                <a:latin typeface="Angsana New" pitchFamily="18" charset="-34"/>
                <a:cs typeface="Angsana New" pitchFamily="18" charset="-34"/>
              </a:rPr>
              <a:t>1 </a:t>
            </a:r>
            <a:r>
              <a:rPr lang="th-TH" sz="3700" dirty="0">
                <a:solidFill>
                  <a:schemeClr val="accent5">
                    <a:lumMod val="10000"/>
                  </a:schemeClr>
                </a:solidFill>
                <a:latin typeface="Angsana New" pitchFamily="18" charset="-34"/>
                <a:cs typeface="Angsana New" pitchFamily="18" charset="-34"/>
              </a:rPr>
              <a:t>ปี แสดงว่าเป็นอาการติดอินเทอร์เน็ต</a:t>
            </a:r>
            <a:endParaRPr lang="en-US" sz="3700" dirty="0">
              <a:solidFill>
                <a:schemeClr val="accent5">
                  <a:lumMod val="10000"/>
                </a:schemeClr>
              </a:solidFill>
              <a:latin typeface="Angsana New" pitchFamily="18" charset="-34"/>
              <a:cs typeface="Angsana New" pitchFamily="18" charset="-34"/>
            </a:endParaRPr>
          </a:p>
          <a:p>
            <a:pPr marL="971550" lvl="1" indent="-514350" algn="thaiDi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AutoNum type="arabicPeriod"/>
            </a:pPr>
            <a:r>
              <a:rPr lang="th-TH" sz="3700" dirty="0">
                <a:solidFill>
                  <a:schemeClr val="accent5">
                    <a:lumMod val="10000"/>
                  </a:schemeClr>
                </a:solidFill>
                <a:latin typeface="Angsana New" pitchFamily="18" charset="-34"/>
                <a:cs typeface="Angsana New" pitchFamily="18" charset="-34"/>
              </a:rPr>
              <a:t>รู้สึกหมกมุ่นกับอินเทอร์เน็ต แม้ในเวลาที่ไม่ได้ต่อเข้าระบบอินเทอร์เน็ต</a:t>
            </a:r>
          </a:p>
          <a:p>
            <a:pPr marL="971550" lvl="1" indent="-514350" algn="thaiDi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AutoNum type="arabicPeriod"/>
            </a:pPr>
            <a:r>
              <a:rPr lang="th-TH" sz="3700" dirty="0">
                <a:solidFill>
                  <a:schemeClr val="accent5">
                    <a:lumMod val="10000"/>
                  </a:schemeClr>
                </a:solidFill>
                <a:latin typeface="Angsana New" pitchFamily="18" charset="-34"/>
                <a:cs typeface="Angsana New" pitchFamily="18" charset="-34"/>
              </a:rPr>
              <a:t>มีความต้องการใช้อินเทอร์เน็ตเป็นเวลานานขึ้นอยู่เรื่อยๆ ไม่สามารถควบคุมการใช้อินเทอร์เน็ตได้</a:t>
            </a:r>
          </a:p>
          <a:p>
            <a:pPr marL="971550" lvl="1" indent="-514350" algn="thaiDi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AutoNum type="arabicPeriod"/>
            </a:pPr>
            <a:r>
              <a:rPr lang="th-TH" sz="3700" dirty="0">
                <a:solidFill>
                  <a:schemeClr val="accent5">
                    <a:lumMod val="10000"/>
                  </a:schemeClr>
                </a:solidFill>
                <a:latin typeface="Angsana New" pitchFamily="18" charset="-34"/>
                <a:cs typeface="Angsana New" pitchFamily="18" charset="-34"/>
              </a:rPr>
              <a:t>รู้สึกหงุดหงิดเมื่อใช้อินเทอร์เน็ตน้อยลง หรือหยุดใช้</a:t>
            </a:r>
            <a:r>
              <a:rPr lang="en-US" sz="3700" dirty="0">
                <a:solidFill>
                  <a:schemeClr val="accent5">
                    <a:lumMod val="10000"/>
                  </a:schemeClr>
                </a:solidFill>
                <a:latin typeface="Angsana New" pitchFamily="18" charset="-34"/>
                <a:cs typeface="Angsana New" pitchFamily="18" charset="-34"/>
              </a:rPr>
              <a:t> </a:t>
            </a:r>
            <a:endParaRPr lang="th-TH" sz="3700" dirty="0">
              <a:solidFill>
                <a:schemeClr val="accent5">
                  <a:lumMod val="10000"/>
                </a:schemeClr>
              </a:solidFill>
              <a:latin typeface="Angsana New" pitchFamily="18" charset="-34"/>
              <a:cs typeface="Angsana New" pitchFamily="18" charset="-34"/>
            </a:endParaRPr>
          </a:p>
          <a:p>
            <a:pPr marL="971550" lvl="1" indent="-514350" algn="thaiDi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AutoNum type="arabicPeriod"/>
            </a:pPr>
            <a:r>
              <a:rPr lang="th-TH" sz="3700" dirty="0">
                <a:solidFill>
                  <a:schemeClr val="accent5">
                    <a:lumMod val="10000"/>
                  </a:schemeClr>
                </a:solidFill>
                <a:latin typeface="Angsana New" pitchFamily="18" charset="-34"/>
                <a:cs typeface="Angsana New" pitchFamily="18" charset="-34"/>
              </a:rPr>
              <a:t>คิดว่าเมื่อใช้อินเทอร์เน็ตแล้ว ทำให้ตนเองรู้สึกดีขึ้น</a:t>
            </a:r>
          </a:p>
        </p:txBody>
      </p:sp>
    </p:spTree>
    <p:extLst>
      <p:ext uri="{BB962C8B-B14F-4D97-AF65-F5344CB8AC3E}">
        <p14:creationId xmlns:p14="http://schemas.microsoft.com/office/powerpoint/2010/main" val="399487401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Browallia New"/>
        <a:ea typeface=""/>
        <a:cs typeface="Browallia New"/>
      </a:majorFont>
      <a:minorFont>
        <a:latin typeface="Browallia New"/>
        <a:ea typeface=""/>
        <a:cs typeface="Browallia New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h-TH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rowallia New" pitchFamily="34" charset="-34"/>
            <a:cs typeface="Browallia New" pitchFamily="34" charset="-34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h-TH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rowallia New" pitchFamily="34" charset="-34"/>
            <a:cs typeface="Browallia New" pitchFamily="34" charset="-34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511</Words>
  <Application>Microsoft Office PowerPoint</Application>
  <PresentationFormat>นำเสนอทางหน้าจอ (4:3)</PresentationFormat>
  <Paragraphs>64</Paragraphs>
  <Slides>11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11</vt:i4>
      </vt:variant>
    </vt:vector>
  </HeadingPairs>
  <TitlesOfParts>
    <vt:vector size="12" baseType="lpstr">
      <vt:lpstr>Blueprint</vt:lpstr>
      <vt:lpstr>6. การสนทนาด้วยข้อความ (Chat)</vt:lpstr>
      <vt:lpstr>7. การสืบค้นข้อมูล  (Search) </vt:lpstr>
      <vt:lpstr>8. บริการอื่นๆ</vt:lpstr>
      <vt:lpstr>ประโยชน์ของอินเทอร์เน็ต</vt:lpstr>
      <vt:lpstr>ประโยชน์ของอินเทอร์เน็ต</vt:lpstr>
      <vt:lpstr>ประโยชน์ของอินเทอร์เน็ต</vt:lpstr>
      <vt:lpstr>โทษของอินเทอร์เน็ต</vt:lpstr>
      <vt:lpstr>โทษของอินเทอร์เน็ต</vt:lpstr>
      <vt:lpstr>งานนำเสนอ PowerPoint</vt:lpstr>
      <vt:lpstr>งานนำเสนอ PowerPoint</vt:lpstr>
      <vt:lpstr>สถานที่สามารถใช้อินเทอร์เน็ต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6. การสนทนาด้วยข้อความ (Chat)</dc:title>
  <dc:creator>admin</dc:creator>
  <cp:lastModifiedBy>admin</cp:lastModifiedBy>
  <cp:revision>2</cp:revision>
  <dcterms:created xsi:type="dcterms:W3CDTF">2018-05-31T08:10:07Z</dcterms:created>
  <dcterms:modified xsi:type="dcterms:W3CDTF">2018-05-31T09:16:03Z</dcterms:modified>
</cp:coreProperties>
</file>