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4" r:id="rId3"/>
    <p:sldId id="258" r:id="rId4"/>
    <p:sldId id="265" r:id="rId5"/>
    <p:sldId id="266" r:id="rId6"/>
    <p:sldId id="267" r:id="rId7"/>
    <p:sldId id="260" r:id="rId8"/>
    <p:sldId id="261" r:id="rId9"/>
    <p:sldId id="268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152FC-C274-4EE9-BC01-B8A13AF14FFA}" type="datetimeFigureOut">
              <a:rPr lang="th-TH" smtClean="0"/>
              <a:t>08/06/61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C2990-60FA-402A-B189-483A34440E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6304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eaLnBrk="1" hangingPunct="1"/>
            <a:fld id="{FFADD8E2-38B2-46F8-A168-C59170D32185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th-TH" sz="1200">
              <a:solidFill>
                <a:prstClr val="black"/>
              </a:solidFill>
            </a:endParaRPr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53" tIns="43976" rIns="87953" bIns="43976" anchor="b"/>
          <a:lstStyle>
            <a:lvl1pPr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E12CDBAD-AF30-47BA-B127-13964A1912F2}" type="slidenum">
              <a:rPr lang="en-US" sz="120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sz="1200">
              <a:solidFill>
                <a:prstClr val="black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1625"/>
            <a:ext cx="1588" cy="1588"/>
          </a:xfrm>
          <a:solidFill>
            <a:srgbClr val="FFFFFF"/>
          </a:solidFill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4314825"/>
            <a:ext cx="5856287" cy="40624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08" tIns="44104" rIns="88208" bIns="44104" anchor="ctr"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eaLnBrk="1" hangingPunct="1"/>
            <a:fld id="{FFADD8E2-38B2-46F8-A168-C59170D32185}" type="slidenum">
              <a:rPr 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th-TH" sz="1200">
              <a:solidFill>
                <a:prstClr val="black"/>
              </a:solidFill>
            </a:endParaRPr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53" tIns="43976" rIns="87953" bIns="43976" anchor="b"/>
          <a:lstStyle>
            <a:lvl1pPr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defTabSz="877888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E12CDBAD-AF30-47BA-B127-13964A1912F2}" type="slidenum">
              <a:rPr lang="en-US" sz="1200">
                <a:solidFill>
                  <a:prstClr val="black"/>
                </a:solidFill>
                <a:latin typeface="AngsanaUPC" pitchFamily="18" charset="-34"/>
                <a:cs typeface="AngsanaUPC" pitchFamily="18" charset="-34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h-TH" sz="1200">
              <a:solidFill>
                <a:prstClr val="black"/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01625"/>
            <a:ext cx="1588" cy="1588"/>
          </a:xfrm>
          <a:solidFill>
            <a:srgbClr val="FFFFFF"/>
          </a:solidFill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4314825"/>
            <a:ext cx="5856287" cy="40624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08" tIns="44104" rIns="88208" bIns="44104" anchor="ctr"/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0A0C6-289C-411C-8167-6806913515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32131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D59C-028C-4748-95ED-82FBF7566FC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575270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ACA-EACB-4272-9334-A0A1900920E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04708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400">
              <a:solidFill>
                <a:srgbClr val="40458C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C34D-CCBD-4DA3-91A9-ECD9C181B0B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2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C6A5-6DC0-476F-A4BB-C0C6B86B4B46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394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7E6A-8B80-4330-896B-A9E644984FD3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5590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9129F-8EE4-4845-9B68-0FD230F8B68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3779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B5D5-A0A0-4EF6-B877-057EB589FE9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74715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FD9D-2FE8-4898-A5B5-D05305E3B91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12556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1376B-FD7C-46E1-B1F4-39346C42B3C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14330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96A8-7C93-4744-8FD7-FAE2C27825A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4936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A0E98-54AF-4297-9A7A-144DC70156D4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56488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2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sp>
          <p:nvSpPr>
            <p:cNvPr id="1033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5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6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  <a:endParaRPr lang="en-US" smtClean="0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D442C-77A9-408A-88A6-2D5620B13672}" type="slidenum">
              <a:rPr lang="en-US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4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ea typeface="+mj-ea"/>
          <a:cs typeface="Angsana New" pitchFamily="18" charset="-34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Angsana New" pitchFamily="18" charset="-34"/>
          <a:ea typeface="+mn-ea"/>
          <a:cs typeface="Angsana New" pitchFamily="18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ngsana New" pitchFamily="18" charset="-34"/>
          <a:cs typeface="Angsana New" pitchFamily="18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ngsana New" pitchFamily="18" charset="-34"/>
          <a:cs typeface="Angsana New" pitchFamily="18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260648"/>
            <a:ext cx="7772400" cy="829394"/>
          </a:xfrm>
        </p:spPr>
        <p:txBody>
          <a:bodyPr lIns="90000" tIns="46800" rIns="90000" bIns="46800"/>
          <a:lstStyle/>
          <a:p>
            <a:pPr algn="ctr" defTabSz="449263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1" dirty="0" err="1" smtClean="0">
                <a:solidFill>
                  <a:srgbClr val="000000"/>
                </a:solidFill>
              </a:rPr>
              <a:t>ข้อดีของ</a:t>
            </a:r>
            <a:r>
              <a:rPr lang="en-GB" sz="6000" b="1" dirty="0" smtClean="0">
                <a:solidFill>
                  <a:srgbClr val="000000"/>
                </a:solidFill>
              </a:rPr>
              <a:t> E-mail</a:t>
            </a:r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23850" y="1269107"/>
            <a:ext cx="8820150" cy="5688285"/>
          </a:xfrm>
        </p:spPr>
        <p:txBody>
          <a:bodyPr lIns="90000" tIns="46800" rIns="90000" bIns="46800"/>
          <a:lstStyle/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เป็นการติดต่อสื่อสารที่มีประสิทธิภาพ</a:t>
            </a:r>
            <a:endParaRPr lang="en-GB" sz="4500" b="1" dirty="0" smtClean="0">
              <a:solidFill>
                <a:srgbClr val="000000"/>
              </a:solidFill>
            </a:endParaRPr>
          </a:p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สามารถกระจายข้อมูลในจดหมายไปยังผู้อ่านหลายๆ</a:t>
            </a:r>
            <a:r>
              <a:rPr lang="en-GB" sz="4500" b="1" dirty="0" smtClean="0">
                <a:solidFill>
                  <a:srgbClr val="000000"/>
                </a:solidFill>
              </a:rPr>
              <a:t> </a:t>
            </a:r>
            <a:r>
              <a:rPr lang="en-GB" sz="4500" b="1" dirty="0" err="1" smtClean="0">
                <a:solidFill>
                  <a:srgbClr val="000000"/>
                </a:solidFill>
              </a:rPr>
              <a:t>คนได้</a:t>
            </a:r>
            <a:endParaRPr lang="en-GB" sz="4500" b="1" dirty="0" smtClean="0">
              <a:solidFill>
                <a:srgbClr val="000000"/>
              </a:solidFill>
            </a:endParaRPr>
          </a:p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ข้อมูลในจดหมายอาจจะถูกส่งต่อไปยังผู้อื่นอีกได้ง่าย</a:t>
            </a:r>
            <a:endParaRPr lang="en-GB" sz="4500" b="1" dirty="0" smtClean="0">
              <a:solidFill>
                <a:srgbClr val="000000"/>
              </a:solidFill>
            </a:endParaRPr>
          </a:p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สามารถส่งข้อมูลในจดหมายได้รวดเร็วมาก</a:t>
            </a:r>
            <a:r>
              <a:rPr lang="en-GB" sz="4500" b="1" dirty="0" smtClean="0">
                <a:solidFill>
                  <a:srgbClr val="000000"/>
                </a:solidFill>
              </a:rPr>
              <a:t> </a:t>
            </a:r>
            <a:r>
              <a:rPr lang="en-GB" sz="4500" b="1" dirty="0" err="1" smtClean="0">
                <a:solidFill>
                  <a:srgbClr val="000000"/>
                </a:solidFill>
              </a:rPr>
              <a:t>แม้ว่าจะอยู่ไกลออกไป</a:t>
            </a:r>
            <a:endParaRPr lang="en-GB" sz="4500" b="1" dirty="0" smtClean="0">
              <a:solidFill>
                <a:srgbClr val="000000"/>
              </a:solidFill>
            </a:endParaRPr>
          </a:p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สามารถแนบ</a:t>
            </a:r>
            <a:r>
              <a:rPr lang="en-GB" sz="4500" b="1" dirty="0" smtClean="0">
                <a:solidFill>
                  <a:srgbClr val="000000"/>
                </a:solidFill>
              </a:rPr>
              <a:t> files </a:t>
            </a:r>
            <a:r>
              <a:rPr lang="en-GB" sz="4500" b="1" dirty="0" err="1" smtClean="0">
                <a:solidFill>
                  <a:srgbClr val="000000"/>
                </a:solidFill>
              </a:rPr>
              <a:t>ไปกับข้อมูลในจดหมายได้</a:t>
            </a:r>
            <a:endParaRPr lang="en-GB" sz="4500" b="1" dirty="0" smtClean="0">
              <a:solidFill>
                <a:srgbClr val="000000"/>
              </a:solidFill>
            </a:endParaRPr>
          </a:p>
          <a:p>
            <a:pPr marL="341313" indent="-341313" defTabSz="449263" eaLnBrk="1" hangingPunct="1">
              <a:lnSpc>
                <a:spcPct val="90000"/>
              </a:lnSpc>
              <a:spcBef>
                <a:spcPts val="53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500" b="1" dirty="0" err="1" smtClean="0">
                <a:solidFill>
                  <a:srgbClr val="000000"/>
                </a:solidFill>
              </a:rPr>
              <a:t>ไม่ต้องติดแสตมป์</a:t>
            </a:r>
            <a:r>
              <a:rPr lang="en-GB" sz="4500" b="1" dirty="0" smtClean="0">
                <a:solidFill>
                  <a:srgbClr val="000000"/>
                </a:solidFill>
              </a:rPr>
              <a:t> </a:t>
            </a:r>
            <a:r>
              <a:rPr lang="en-GB" sz="4500" b="1" dirty="0" err="1" smtClean="0">
                <a:solidFill>
                  <a:srgbClr val="000000"/>
                </a:solidFill>
              </a:rPr>
              <a:t>ใส่ซองหรือไปที่ทำการไปรษณีย์</a:t>
            </a:r>
            <a:endParaRPr lang="en-GB" sz="45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8406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584" y="2060848"/>
            <a:ext cx="791641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41313" indent="-341313" defTabSz="449263" fontAlgn="base">
              <a:lnSpc>
                <a:spcPct val="90000"/>
              </a:lnSpc>
              <a:spcBef>
                <a:spcPts val="1088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2" charset="2"/>
              <a:buBlip>
                <a:blip r:embed="rId3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4800" b="1" kern="0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ได้รับจดหมายที่ไม่พึงประสงค์มากขึ้น</a:t>
            </a:r>
            <a:endParaRPr lang="en-GB" sz="4800" b="1" kern="0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marL="341313" indent="-341313" defTabSz="449263" fontAlgn="base">
              <a:lnSpc>
                <a:spcPct val="90000"/>
              </a:lnSpc>
              <a:spcBef>
                <a:spcPts val="1088"/>
              </a:spcBef>
              <a:spcAft>
                <a:spcPct val="0"/>
              </a:spcAft>
              <a:buClr>
                <a:srgbClr val="6F89F7"/>
              </a:buClr>
              <a:buSzPct val="110000"/>
              <a:buFont typeface="Wingdings" pitchFamily="2" charset="2"/>
              <a:buBlip>
                <a:blip r:embed="rId3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48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Junk mail </a:t>
            </a:r>
            <a:r>
              <a:rPr lang="en-GB" sz="4800" b="1" kern="0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หมายถึง</a:t>
            </a:r>
            <a:r>
              <a:rPr lang="en-GB" sz="48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E-mail </a:t>
            </a:r>
            <a:r>
              <a:rPr lang="en-GB" sz="4800" b="1" kern="0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ที่ไร้สาระ</a:t>
            </a:r>
            <a:r>
              <a:rPr lang="en-GB" sz="48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8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ไม่ใช้แล้ว</a:t>
            </a:r>
            <a:endParaRPr lang="en-GB" sz="4800" b="1" kern="0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42938" y="47667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>
            <a:norm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6000" b="1" kern="0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ข้อ</a:t>
            </a:r>
            <a:r>
              <a:rPr lang="th-TH" sz="60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เสีย</a:t>
            </a:r>
            <a:r>
              <a:rPr lang="en-GB" sz="6000" b="1" kern="0" dirty="0" err="1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ของ</a:t>
            </a:r>
            <a:r>
              <a:rPr lang="en-GB" sz="6000" b="1" kern="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E-mail</a:t>
            </a:r>
          </a:p>
        </p:txBody>
      </p:sp>
    </p:spTree>
    <p:extLst>
      <p:ext uri="{BB962C8B-B14F-4D97-AF65-F5344CB8AC3E}">
        <p14:creationId xmlns:p14="http://schemas.microsoft.com/office/powerpoint/2010/main" val="393945561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16632"/>
            <a:ext cx="9144000" cy="1872208"/>
          </a:xfrm>
        </p:spPr>
        <p:txBody>
          <a:bodyPr lIns="92075" tIns="46038" rIns="92075" bIns="46038"/>
          <a:lstStyle/>
          <a:p>
            <a:pPr algn="ctr" eaLnBrk="1" hangingPunct="1"/>
            <a:r>
              <a:rPr lang="en-US" sz="6000" b="1" dirty="0" smtClean="0">
                <a:solidFill>
                  <a:srgbClr val="000000"/>
                </a:solidFill>
              </a:rPr>
              <a:t>2.</a:t>
            </a:r>
            <a:r>
              <a:rPr lang="th-TH" sz="6000" b="1" dirty="0" smtClean="0">
                <a:solidFill>
                  <a:srgbClr val="000000"/>
                </a:solidFill>
              </a:rPr>
              <a:t> บริการแสดงผลเว็บไซต์หรือ</a:t>
            </a:r>
            <a:r>
              <a:rPr lang="en-US" sz="6000" b="1" dirty="0" smtClean="0">
                <a:solidFill>
                  <a:srgbClr val="000000"/>
                </a:solidFill>
              </a:rPr>
              <a:t>WWW (World Wide Web)</a:t>
            </a:r>
            <a:endParaRPr lang="th-TH" sz="6000" b="1" u="sng" dirty="0" smtClean="0">
              <a:solidFill>
                <a:srgbClr val="000000"/>
              </a:solidFill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79512" y="2132856"/>
            <a:ext cx="8856984" cy="498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algn="thaiDi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sz="48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8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    </a:t>
            </a: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บริการ </a:t>
            </a:r>
            <a:r>
              <a:rPr lang="en-US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54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WWW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คือบริการแสดงผลเว็บไซต์ซึ่งเป็นเอกสารไฮเปอร์เท็กซ์ (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Hyper Text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) ที่สามารถแสดงผลได้ทั้ง </a:t>
            </a: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ตัวอักษร  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รูปภาพ </a:t>
            </a: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ภาพเคลื่อนไหว  เสียง  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และการเชื่อมโยง (</a:t>
            </a:r>
            <a:r>
              <a:rPr lang="en-US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Link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) ไปยังเอกสาร</a:t>
            </a:r>
            <a:r>
              <a:rPr lang="th-TH" sz="5400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ไฮเปอร์เท็กซ์  </a:t>
            </a:r>
            <a:r>
              <a:rPr lang="th-TH" sz="54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อื่น ๆ</a:t>
            </a:r>
            <a:r>
              <a:rPr lang="th-TH" sz="48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endParaRPr lang="en-US" sz="4800" b="1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sz="48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0852983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59457" y="332656"/>
            <a:ext cx="8884543" cy="6494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sz="4800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บริการ 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WWW 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จะต้องทำงานบนโปรแกรมในกลุ่ม 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Web Browser </a:t>
            </a:r>
            <a:r>
              <a:rPr lang="th-TH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 ซึ่ง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ได้แก่ 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Microsoft Internet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Explorer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Netscape 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Communication , </a:t>
            </a:r>
            <a:endParaRPr lang="en-US" sz="5200" b="1" dirty="0" smtClean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Mozilla Firefox  ,  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Google Chrome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,  Safari  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เป็นต้น โดยผู้ใช้ต้องเปิดโปรแกรมในกลุ่มดังกล่าวขึ้นมาแล้วป้อน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URL ( </a:t>
            </a:r>
            <a:r>
              <a:rPr lang="en-US" sz="5200" b="1" i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Uniform Resource Locator)</a:t>
            </a:r>
            <a:r>
              <a:rPr lang="en-US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ของเว็บไซต์ที่ต้องการ</a:t>
            </a:r>
            <a:r>
              <a:rPr lang="th-TH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แสดงผล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ตัวอย่าง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URL  </a:t>
            </a:r>
            <a:r>
              <a:rPr lang="th-TH" sz="5200" b="1" dirty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5200" b="1" dirty="0" smtClean="0">
                <a:solidFill>
                  <a:srgbClr val="000000"/>
                </a:solidFill>
                <a:latin typeface="Angsana New" pitchFamily="18" charset="-34"/>
                <a:cs typeface="Angsana New" pitchFamily="18" charset="-34"/>
              </a:rPr>
              <a:t> www.nsw.ac.th </a:t>
            </a:r>
            <a:endParaRPr lang="th-TH" sz="5200" b="1" dirty="0">
              <a:solidFill>
                <a:srgbClr val="000000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9872173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-90264"/>
            <a:ext cx="8642350" cy="1143000"/>
          </a:xfrm>
        </p:spPr>
        <p:txBody>
          <a:bodyPr/>
          <a:lstStyle/>
          <a:p>
            <a:pPr algn="ctr" eaLnBrk="1" hangingPunct="1"/>
            <a:r>
              <a:rPr lang="th-TH" sz="6000" b="1" dirty="0" smtClean="0">
                <a:solidFill>
                  <a:srgbClr val="000000"/>
                </a:solidFill>
                <a:latin typeface="AngsanaUPC" pitchFamily="18" charset="-34"/>
              </a:rPr>
              <a:t>3. </a:t>
            </a:r>
            <a:r>
              <a:rPr lang="th-TH" sz="6000" b="1" dirty="0" err="1" smtClean="0">
                <a:solidFill>
                  <a:srgbClr val="000000"/>
                </a:solidFill>
                <a:latin typeface="AngsanaUPC" pitchFamily="18" charset="-34"/>
              </a:rPr>
              <a:t>File</a:t>
            </a:r>
            <a:r>
              <a:rPr lang="th-TH" sz="6000" b="1" dirty="0" smtClean="0">
                <a:solidFill>
                  <a:srgbClr val="000000"/>
                </a:solidFill>
                <a:latin typeface="AngsanaUPC" pitchFamily="18" charset="-34"/>
              </a:rPr>
              <a:t> </a:t>
            </a:r>
            <a:r>
              <a:rPr lang="th-TH" sz="6000" b="1" dirty="0" err="1" smtClean="0">
                <a:solidFill>
                  <a:srgbClr val="000000"/>
                </a:solidFill>
                <a:latin typeface="AngsanaUPC" pitchFamily="18" charset="-34"/>
              </a:rPr>
              <a:t>Transfer</a:t>
            </a:r>
            <a:r>
              <a:rPr lang="th-TH" sz="6000" b="1" dirty="0" smtClean="0">
                <a:solidFill>
                  <a:srgbClr val="000000"/>
                </a:solidFill>
                <a:latin typeface="AngsanaUPC" pitchFamily="18" charset="-34"/>
              </a:rPr>
              <a:t> P</a:t>
            </a:r>
            <a:r>
              <a:rPr lang="en-US" sz="6000" b="1" dirty="0" smtClean="0">
                <a:solidFill>
                  <a:srgbClr val="000000"/>
                </a:solidFill>
                <a:latin typeface="AngsanaUPC" pitchFamily="18" charset="-34"/>
              </a:rPr>
              <a:t>r</a:t>
            </a:r>
            <a:r>
              <a:rPr lang="th-TH" sz="6000" b="1" dirty="0" err="1" smtClean="0">
                <a:solidFill>
                  <a:srgbClr val="000000"/>
                </a:solidFill>
                <a:latin typeface="AngsanaUPC" pitchFamily="18" charset="-34"/>
              </a:rPr>
              <a:t>otocol</a:t>
            </a:r>
            <a:endParaRPr lang="th-TH" sz="6000" b="1" dirty="0" smtClean="0">
              <a:solidFill>
                <a:srgbClr val="000000"/>
              </a:solidFill>
              <a:latin typeface="AngsanaUPC" pitchFamily="18" charset="-34"/>
            </a:endParaRP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6512" y="1124793"/>
            <a:ext cx="9144000" cy="5616575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th-TH" sz="4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บริการ </a:t>
            </a:r>
            <a:r>
              <a:rPr lang="th-TH" sz="4400" b="1" dirty="0" err="1" smtClean="0">
                <a:solidFill>
                  <a:srgbClr val="000000"/>
                </a:solidFill>
              </a:rPr>
              <a:t>Download</a:t>
            </a:r>
            <a:r>
              <a:rPr lang="th-TH" sz="4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ไฟล์</a:t>
            </a:r>
            <a:endParaRPr lang="th-TH" sz="4400" b="1" dirty="0" smtClean="0">
              <a:solidFill>
                <a:srgbClr val="000000"/>
              </a:solidFill>
            </a:endParaRPr>
          </a:p>
          <a:p>
            <a:pPr lvl="1" eaLnBrk="1" hangingPunct="1">
              <a:spcBef>
                <a:spcPts val="0"/>
              </a:spcBef>
              <a:defRPr/>
            </a:pPr>
            <a:r>
              <a:rPr lang="th-TH" sz="4000" b="1" dirty="0" smtClean="0">
                <a:solidFill>
                  <a:srgbClr val="000000"/>
                </a:solidFill>
              </a:rPr>
              <a:t>บริการถ่ายโอนแฟ้มข้อมูลจากคอมพิวเตอร์เครื่องหนึ่งไปยังคอมพิวเตอร์อีกเครื่องหนึ่งในเครือข่ายอินเทอร์เน็ต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th-TH" sz="4000" b="1" dirty="0" smtClean="0">
                <a:solidFill>
                  <a:srgbClr val="000000"/>
                </a:solidFill>
              </a:rPr>
              <a:t>ผู้ใช้สามารถเลือกแฟ้มข้อมูลที่ต้องการถ่ายโอนได้ทั้งจากเครื่องของตนเพื่อถ่ายโอนไปยังเครื่องปลายทาง </a:t>
            </a:r>
            <a:r>
              <a:rPr lang="en-US" sz="4000" b="1" dirty="0" smtClean="0">
                <a:solidFill>
                  <a:srgbClr val="000000"/>
                </a:solidFill>
              </a:rPr>
              <a:t>(Upload</a:t>
            </a:r>
            <a:r>
              <a:rPr lang="th-TH" sz="4000" b="1" dirty="0" smtClean="0">
                <a:solidFill>
                  <a:srgbClr val="000000"/>
                </a:solidFill>
              </a:rPr>
              <a:t>) หรือเลือกแฟ้มข้อมูลจากเครื่องปลายทางเพื่อทำการถ่ายโอนมาที่เครื่องของตนเองได้ (</a:t>
            </a:r>
            <a:r>
              <a:rPr lang="en-US" sz="4000" b="1" dirty="0" smtClean="0">
                <a:solidFill>
                  <a:srgbClr val="000000"/>
                </a:solidFill>
              </a:rPr>
              <a:t>Download)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th-TH" sz="4000" b="1" dirty="0" smtClean="0">
                <a:solidFill>
                  <a:srgbClr val="000000"/>
                </a:solidFill>
              </a:rPr>
              <a:t>โปรแกรมที่ใช้ </a:t>
            </a:r>
            <a:r>
              <a:rPr lang="en-US" sz="4000" b="1" dirty="0" smtClean="0">
                <a:solidFill>
                  <a:srgbClr val="000000"/>
                </a:solidFill>
              </a:rPr>
              <a:t>Download </a:t>
            </a:r>
            <a:r>
              <a:rPr lang="en-US" sz="4000" b="1" dirty="0" err="1" smtClean="0">
                <a:solidFill>
                  <a:srgbClr val="000000"/>
                </a:solidFill>
              </a:rPr>
              <a:t>เช่น</a:t>
            </a:r>
            <a:r>
              <a:rPr lang="en-US" sz="4000" b="1" dirty="0" smtClean="0">
                <a:solidFill>
                  <a:srgbClr val="000000"/>
                </a:solidFill>
              </a:rPr>
              <a:t> Cute FTP, WS_FTP </a:t>
            </a:r>
            <a:r>
              <a:rPr lang="th-TH" sz="4000" b="1" dirty="0" smtClean="0">
                <a:solidFill>
                  <a:srgbClr val="000000"/>
                </a:solidFill>
              </a:rPr>
              <a:t>หรือ </a:t>
            </a:r>
            <a:r>
              <a:rPr lang="en-US" sz="4000" b="1" dirty="0" smtClean="0">
                <a:solidFill>
                  <a:srgbClr val="000000"/>
                </a:solidFill>
              </a:rPr>
              <a:t>FTP </a:t>
            </a:r>
            <a:r>
              <a:rPr lang="th-TH" sz="4000" b="1" dirty="0" smtClean="0">
                <a:solidFill>
                  <a:srgbClr val="000000"/>
                </a:solidFill>
              </a:rPr>
              <a:t> ที่อยู่ใน บราวเซอร์ (</a:t>
            </a:r>
            <a:r>
              <a:rPr lang="en-US" sz="4000" b="1" dirty="0" smtClean="0">
                <a:solidFill>
                  <a:srgbClr val="000000"/>
                </a:solidFill>
              </a:rPr>
              <a:t>Browser )</a:t>
            </a:r>
            <a:endParaRPr lang="th-TH" sz="4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89114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496300" cy="798513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6000" b="1" dirty="0" smtClean="0">
                <a:solidFill>
                  <a:schemeClr val="tx2">
                    <a:lumMod val="50000"/>
                  </a:schemeClr>
                </a:solidFill>
              </a:rPr>
              <a:t>4.Telnet </a:t>
            </a:r>
            <a:r>
              <a:rPr lang="th-TH" sz="6000" b="1" dirty="0" smtClean="0">
                <a:solidFill>
                  <a:schemeClr val="tx2">
                    <a:lumMod val="50000"/>
                  </a:schemeClr>
                </a:solidFill>
              </a:rPr>
              <a:t> การใช้คอมพิวเตอร์ระยะไกล</a:t>
            </a:r>
          </a:p>
        </p:txBody>
      </p:sp>
      <p:sp>
        <p:nvSpPr>
          <p:cNvPr id="28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95536" y="1484313"/>
            <a:ext cx="8496944" cy="4969023"/>
          </a:xfrm>
        </p:spPr>
        <p:txBody>
          <a:bodyPr/>
          <a:lstStyle/>
          <a:p>
            <a:pPr marL="636588" indent="-636588" eaLnBrk="1" hangingPunct="1">
              <a:lnSpc>
                <a:spcPct val="80000"/>
              </a:lnSpc>
            </a:pPr>
            <a:r>
              <a:rPr lang="th-TH" sz="5400" dirty="0" smtClean="0">
                <a:solidFill>
                  <a:srgbClr val="000000"/>
                </a:solidFill>
              </a:rPr>
              <a:t>เป็นบริการที่เราสามารถเข้าใช้งานคอมพิวเตอร์อีกเครื่องหนึ่งที่อยู่ไกล ๆ ได้โดยอาศัยอินเทอร์เน็ต เช่น หากเราอยู่นอกสำนักงาน เราก็สามารถเรียกใช้ข้อมูลจากเครื่องคอมพิวเตอร์ในสำนักงานที่ถูกเปิดและต่อเครือข่ายอินเทอร์เน็ตไว้ ได้เสมือนกับทำงานที่สำนักงานนั้น ๆ</a:t>
            </a:r>
          </a:p>
        </p:txBody>
      </p:sp>
    </p:spTree>
    <p:extLst>
      <p:ext uri="{BB962C8B-B14F-4D97-AF65-F5344CB8AC3E}">
        <p14:creationId xmlns:p14="http://schemas.microsoft.com/office/powerpoint/2010/main" val="142606025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251520" y="620688"/>
            <a:ext cx="8568952" cy="5185047"/>
          </a:xfrm>
        </p:spPr>
        <p:txBody>
          <a:bodyPr/>
          <a:lstStyle/>
          <a:p>
            <a:pPr marL="636588" indent="-636588" eaLnBrk="1" hangingPunct="1">
              <a:lnSpc>
                <a:spcPct val="80000"/>
              </a:lnSpc>
            </a:pPr>
            <a:r>
              <a:rPr lang="th-TH" sz="5400" dirty="0" smtClean="0">
                <a:solidFill>
                  <a:srgbClr val="000000"/>
                </a:solidFill>
              </a:rPr>
              <a:t>ผู้ใช้สามารถใช้ </a:t>
            </a:r>
            <a:r>
              <a:rPr lang="en-US" sz="5400" dirty="0" smtClean="0">
                <a:solidFill>
                  <a:srgbClr val="000000"/>
                </a:solidFill>
              </a:rPr>
              <a:t>Server </a:t>
            </a:r>
            <a:r>
              <a:rPr lang="th-TH" sz="5400" dirty="0" smtClean="0">
                <a:solidFill>
                  <a:srgbClr val="000000"/>
                </a:solidFill>
              </a:rPr>
              <a:t>ตัวใดๆในโลกที่เชื่อมกับอินเทอร์เน็ต</a:t>
            </a:r>
          </a:p>
          <a:p>
            <a:pPr marL="636588" indent="-636588" eaLnBrk="1" hangingPunct="1">
              <a:lnSpc>
                <a:spcPct val="80000"/>
              </a:lnSpc>
            </a:pPr>
            <a:r>
              <a:rPr lang="th-TH" sz="5400" dirty="0" smtClean="0">
                <a:solidFill>
                  <a:srgbClr val="000000"/>
                </a:solidFill>
              </a:rPr>
              <a:t>โดย </a:t>
            </a:r>
            <a:r>
              <a:rPr lang="th-TH" sz="5400" dirty="0" err="1" smtClean="0">
                <a:solidFill>
                  <a:srgbClr val="000000"/>
                </a:solidFill>
              </a:rPr>
              <a:t>Server</a:t>
            </a:r>
            <a:r>
              <a:rPr lang="th-TH" sz="5400" dirty="0" smtClean="0">
                <a:solidFill>
                  <a:srgbClr val="000000"/>
                </a:solidFill>
              </a:rPr>
              <a:t> ดังกล่าวต้อง</a:t>
            </a:r>
            <a:r>
              <a:rPr lang="th-TH" sz="5400" dirty="0" err="1" smtClean="0">
                <a:solidFill>
                  <a:srgbClr val="000000"/>
                </a:solidFill>
              </a:rPr>
              <a:t>อนุญาติ</a:t>
            </a:r>
            <a:r>
              <a:rPr lang="th-TH" sz="5400" dirty="0" smtClean="0">
                <a:solidFill>
                  <a:srgbClr val="000000"/>
                </a:solidFill>
              </a:rPr>
              <a:t>ให้คุณใช้ คือ ผู้ใช้ต้องมีบัญชีและรหัสผ่านนั้นเอง</a:t>
            </a:r>
          </a:p>
          <a:p>
            <a:pPr marL="636588" indent="-636588" eaLnBrk="1" hangingPunct="1">
              <a:lnSpc>
                <a:spcPct val="80000"/>
              </a:lnSpc>
            </a:pPr>
            <a:r>
              <a:rPr lang="th-TH" sz="5400" dirty="0" smtClean="0">
                <a:solidFill>
                  <a:srgbClr val="000000"/>
                </a:solidFill>
              </a:rPr>
              <a:t>บริการ </a:t>
            </a:r>
            <a:r>
              <a:rPr lang="en-US" sz="5400" dirty="0" smtClean="0">
                <a:solidFill>
                  <a:srgbClr val="000000"/>
                </a:solidFill>
              </a:rPr>
              <a:t>Telnet</a:t>
            </a:r>
            <a:r>
              <a:rPr lang="th-TH" sz="5400" dirty="0" smtClean="0">
                <a:solidFill>
                  <a:srgbClr val="000000"/>
                </a:solidFill>
              </a:rPr>
              <a:t> สามารถสั่ง </a:t>
            </a:r>
            <a:r>
              <a:rPr lang="en-US" sz="5400" dirty="0" smtClean="0">
                <a:solidFill>
                  <a:srgbClr val="000000"/>
                </a:solidFill>
              </a:rPr>
              <a:t>Server </a:t>
            </a:r>
            <a:r>
              <a:rPr lang="th-TH" sz="5400" dirty="0" smtClean="0">
                <a:solidFill>
                  <a:srgbClr val="000000"/>
                </a:solidFill>
              </a:rPr>
              <a:t>ให้ทำงานได้เช่น รันโปรแกรมหรือ คอมไพล์โปรแกรม</a:t>
            </a:r>
          </a:p>
        </p:txBody>
      </p:sp>
    </p:spTree>
    <p:extLst>
      <p:ext uri="{BB962C8B-B14F-4D97-AF65-F5344CB8AC3E}">
        <p14:creationId xmlns:p14="http://schemas.microsoft.com/office/powerpoint/2010/main" val="377812580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9144000" cy="1584176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5400" b="1" dirty="0" smtClean="0">
                <a:solidFill>
                  <a:schemeClr val="tx2">
                    <a:lumMod val="50000"/>
                  </a:schemeClr>
                </a:solidFill>
              </a:rPr>
              <a:t>5. การแลกเปลี่ยนข่าวสารและความคิดเห็น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(Usenet </a:t>
            </a:r>
            <a:r>
              <a:rPr lang="th-TH" sz="5400" b="1" dirty="0" smtClean="0">
                <a:solidFill>
                  <a:schemeClr val="tx2">
                    <a:lumMod val="50000"/>
                  </a:schemeClr>
                </a:solidFill>
              </a:rPr>
              <a:t>หรือ 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Weblog)</a:t>
            </a:r>
            <a:endParaRPr lang="th-TH" sz="54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0" y="1916832"/>
            <a:ext cx="9036050" cy="4941167"/>
          </a:xfrm>
        </p:spPr>
        <p:txBody>
          <a:bodyPr/>
          <a:lstStyle/>
          <a:p>
            <a:pPr algn="thaiDist"/>
            <a:r>
              <a:rPr lang="th-TH" sz="4400" b="1" dirty="0" smtClean="0">
                <a:solidFill>
                  <a:srgbClr val="000000"/>
                </a:solidFill>
              </a:rPr>
              <a:t>เป็นการให้บริการแลกเปลี่ยนข่าวสารและแสดงความคิดเห็น ผู้ใช้บริการอินเทอร์เน็ตทั่วโลกสามารถพบปะกันแสดงความคิดเห็นของตน  </a:t>
            </a:r>
          </a:p>
          <a:p>
            <a:pPr algn="thaiDist"/>
            <a:r>
              <a:rPr lang="th-TH" sz="4400" b="1" dirty="0" smtClean="0">
                <a:solidFill>
                  <a:srgbClr val="000000"/>
                </a:solidFill>
              </a:rPr>
              <a:t>มีการจัดการผู้ใช้เป็นกลุ่มข่าวหรือ</a:t>
            </a:r>
            <a:r>
              <a:rPr lang="th-TH" sz="4400" b="1" dirty="0" err="1" smtClean="0">
                <a:solidFill>
                  <a:srgbClr val="000000"/>
                </a:solidFill>
              </a:rPr>
              <a:t>นิวส์</a:t>
            </a:r>
            <a:r>
              <a:rPr lang="th-TH" sz="4400" b="1" dirty="0" smtClean="0">
                <a:solidFill>
                  <a:srgbClr val="000000"/>
                </a:solidFill>
              </a:rPr>
              <a:t>กรุ๊ป </a:t>
            </a:r>
            <a:r>
              <a:rPr lang="en-US" sz="4400" b="1" dirty="0" smtClean="0">
                <a:solidFill>
                  <a:srgbClr val="000000"/>
                </a:solidFill>
              </a:rPr>
              <a:t>(News Group) </a:t>
            </a:r>
            <a:r>
              <a:rPr lang="th-TH" sz="4400" b="1" dirty="0" smtClean="0">
                <a:solidFill>
                  <a:srgbClr val="000000"/>
                </a:solidFill>
              </a:rPr>
              <a:t>แลกเปลี่ยนความคิดเห็นกันในหัวข้อต่าง ๆ เช่น เรื่องหนังสือ การเลี้ยงสัตว์ ต้นไม้ คอมพิวเตอร์ บันเทิงและการเมือง เป็นต้น (อาศัยบริการ </a:t>
            </a:r>
            <a:r>
              <a:rPr lang="en-US" sz="4400" b="1" dirty="0" smtClean="0">
                <a:solidFill>
                  <a:srgbClr val="000000"/>
                </a:solidFill>
              </a:rPr>
              <a:t>WWW</a:t>
            </a:r>
            <a:r>
              <a:rPr lang="th-TH" sz="4400" b="1" dirty="0" smtClean="0">
                <a:solidFill>
                  <a:srgbClr val="000000"/>
                </a:solidFill>
              </a:rPr>
              <a:t>)</a:t>
            </a:r>
          </a:p>
          <a:p>
            <a:pPr marL="0" indent="0" eaLnBrk="1" hangingPunct="1">
              <a:buNone/>
            </a:pPr>
            <a:endParaRPr lang="th-TH" sz="4000" dirty="0" smtClean="0"/>
          </a:p>
        </p:txBody>
      </p:sp>
    </p:spTree>
    <p:extLst>
      <p:ext uri="{BB962C8B-B14F-4D97-AF65-F5344CB8AC3E}">
        <p14:creationId xmlns:p14="http://schemas.microsoft.com/office/powerpoint/2010/main" val="142141135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0" y="1196975"/>
            <a:ext cx="9036050" cy="5327650"/>
          </a:xfrm>
        </p:spPr>
        <p:txBody>
          <a:bodyPr/>
          <a:lstStyle/>
          <a:p>
            <a:pPr algn="thaiDist"/>
            <a:r>
              <a:rPr lang="th-TH" sz="4400" b="1" dirty="0" smtClean="0">
                <a:solidFill>
                  <a:srgbClr val="000000"/>
                </a:solidFill>
              </a:rPr>
              <a:t>การใช้งานบริการแลกเปลี่ยนข่าวสารและความคิดเห็นในปัจจุบัน   มีลักษณะที่เรียกว่า </a:t>
            </a:r>
            <a:r>
              <a:rPr lang="en-US" sz="4400" b="1" dirty="0" smtClean="0">
                <a:solidFill>
                  <a:srgbClr val="000000"/>
                </a:solidFill>
              </a:rPr>
              <a:t>Weblog</a:t>
            </a:r>
            <a:r>
              <a:rPr lang="th-TH" sz="4400" b="1" dirty="0" smtClean="0">
                <a:solidFill>
                  <a:srgbClr val="000000"/>
                </a:solidFill>
              </a:rPr>
              <a:t> โดยมีการสร้างบล็อกของผู้ใช้แต่ละคนขึ้นมา ซึ่งผู้ใช้งานอื่นสามารถเข้ามาอ่านข้อความในบล็อกและสามารถแสดงความคิดเห็นของตนลงในบล็อกเหล่านั้นได้</a:t>
            </a:r>
          </a:p>
          <a:p>
            <a:pPr marL="0" indent="0" eaLnBrk="1" hangingPunct="1">
              <a:buNone/>
            </a:pPr>
            <a:endParaRPr lang="th-TH" sz="4000" dirty="0" smtClean="0"/>
          </a:p>
        </p:txBody>
      </p:sp>
    </p:spTree>
    <p:extLst>
      <p:ext uri="{BB962C8B-B14F-4D97-AF65-F5344CB8AC3E}">
        <p14:creationId xmlns:p14="http://schemas.microsoft.com/office/powerpoint/2010/main" val="402561995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Browallia New"/>
        <a:ea typeface=""/>
        <a:cs typeface="Browallia New"/>
      </a:majorFont>
      <a:minorFont>
        <a:latin typeface="Browallia New"/>
        <a:ea typeface=""/>
        <a:cs typeface="Browalli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446</Words>
  <Application>Microsoft Office PowerPoint</Application>
  <PresentationFormat>นำเสนอทางหน้าจอ (4:3)</PresentationFormat>
  <Paragraphs>34</Paragraphs>
  <Slides>9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Blueprint</vt:lpstr>
      <vt:lpstr>ข้อดีของ E-mail</vt:lpstr>
      <vt:lpstr>งานนำเสนอ PowerPoint</vt:lpstr>
      <vt:lpstr>2. บริการแสดงผลเว็บไซต์หรือWWW (World Wide Web)</vt:lpstr>
      <vt:lpstr>งานนำเสนอ PowerPoint</vt:lpstr>
      <vt:lpstr>3. File Transfer Protocol</vt:lpstr>
      <vt:lpstr>4.Telnet  การใช้คอมพิวเตอร์ระยะไกล</vt:lpstr>
      <vt:lpstr>งานนำเสนอ PowerPoint</vt:lpstr>
      <vt:lpstr>5. การแลกเปลี่ยนข่าวสารและความคิดเห็น (Usenet หรือ Weblog)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ข้อดีของ E-mail</dc:title>
  <dc:creator>admin</dc:creator>
  <cp:lastModifiedBy>admin</cp:lastModifiedBy>
  <cp:revision>4</cp:revision>
  <dcterms:created xsi:type="dcterms:W3CDTF">2018-05-31T07:56:58Z</dcterms:created>
  <dcterms:modified xsi:type="dcterms:W3CDTF">2018-06-08T04:13:33Z</dcterms:modified>
</cp:coreProperties>
</file>