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D23D8-61AD-4D11-9FFB-03153BDC3684}" type="datetimeFigureOut">
              <a:rPr lang="th-TH" smtClean="0"/>
              <a:t>31/05/61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CD371-8B72-4671-973D-E939FFD28CD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3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eaLnBrk="1" hangingPunct="1"/>
            <a:fld id="{284FC45B-9563-4CE5-B3BE-F20CA422BFA8}" type="slidenum">
              <a:rPr 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th-TH" sz="1200">
              <a:solidFill>
                <a:prstClr val="black"/>
              </a:solidFill>
            </a:endParaRPr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53" tIns="43976" rIns="87953" bIns="43976" anchor="b"/>
          <a:lstStyle>
            <a:lvl1pPr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439185CF-458F-48B7-8E1E-4B131A9A8AF6}" type="slidenum">
              <a:rPr lang="en-US" sz="120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th-TH" sz="1200">
              <a:solidFill>
                <a:prstClr val="black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0A0C6-289C-411C-8167-6806913515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4796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D59C-028C-4748-95ED-82FBF7566FC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35626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ACA-EACB-4272-9334-A0A1900920E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022010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400">
              <a:solidFill>
                <a:srgbClr val="40458C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C34D-CCBD-4DA3-91A9-ECD9C181B0B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9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C6A5-6DC0-476F-A4BB-C0C6B86B4B46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7915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7E6A-8B80-4330-896B-A9E644984FD3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16640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9129F-8EE4-4845-9B68-0FD230F8B68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32827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B5D5-A0A0-4EF6-B877-057EB589FE9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1537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FD9D-2FE8-4898-A5B5-D05305E3B91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9078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1376B-FD7C-46E1-B1F4-39346C42B3C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330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96A8-7C93-4744-8FD7-FAE2C27825A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0439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A0E98-54AF-4297-9A7A-144DC70156D4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96330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2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sp>
          <p:nvSpPr>
            <p:cNvPr id="1033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5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6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  <a:endParaRPr lang="en-US" smtClean="0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D442C-77A9-408A-88A6-2D5620B13672}" type="slidenum">
              <a:rPr lang="en-US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8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ea typeface="+mj-ea"/>
          <a:cs typeface="Angsana New" pitchFamily="18" charset="-34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Angsana New" pitchFamily="18" charset="-34"/>
          <a:ea typeface="+mn-ea"/>
          <a:cs typeface="Angsana New" pitchFamily="18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ngsana New" pitchFamily="18" charset="-34"/>
          <a:cs typeface="Angsana New" pitchFamily="18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ngsana New" pitchFamily="18" charset="-34"/>
          <a:cs typeface="Angsana New" pitchFamily="18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Name@Domain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23528" y="447844"/>
            <a:ext cx="86042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7200" b="1" dirty="0">
                <a:solidFill>
                  <a:srgbClr val="40458C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  <a:cs typeface="Angsana New" pitchFamily="18" charset="-34"/>
              </a:rPr>
              <a:t>อุปกรณ์ที่จำเป็นในการเชื่อมต่ออินเทอร์เน็ต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467544" y="2739613"/>
            <a:ext cx="795923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คู่สายโทรศัพท์ </a:t>
            </a:r>
            <a:r>
              <a:rPr lang="en-US" sz="6000" b="1" dirty="0" smtClean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เช่น โทรศัพท์บ้าน</a:t>
            </a: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  <p:graphicFrame>
        <p:nvGraphicFramePr>
          <p:cNvPr id="13316" name="Object 6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112267899"/>
              </p:ext>
            </p:extLst>
          </p:nvPr>
        </p:nvGraphicFramePr>
        <p:xfrm>
          <a:off x="2699792" y="3788699"/>
          <a:ext cx="2904274" cy="2611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1762049" imgH="1584655" progId="">
                  <p:embed/>
                </p:oleObj>
              </mc:Choice>
              <mc:Fallback>
                <p:oleObj r:id="rId3" imgW="1762049" imgH="158465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788699"/>
                        <a:ext cx="2904274" cy="2611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0945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262943" y="589918"/>
            <a:ext cx="4049507" cy="42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2. 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ช่องทางเชื่อมต่อ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- MODEM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- ADSL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- LAN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- 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อื่น ๆ </a:t>
            </a:r>
            <a:endParaRPr lang="en-US" sz="6000" b="1" dirty="0">
              <a:solidFill>
                <a:srgbClr val="C0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4339" name="Picture 6" descr="007-ModemI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BBB6BD"/>
              </a:clrFrom>
              <a:clrTo>
                <a:srgbClr val="BBB6BD">
                  <a:alpha val="0"/>
                </a:srgbClr>
              </a:clrTo>
            </a:clrChange>
            <a:lum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81" y="692696"/>
            <a:ext cx="17399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7" descr="008-ModemEX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803" y="692696"/>
            <a:ext cx="2554287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2800700" y="2342109"/>
            <a:ext cx="66078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       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 Modem 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แบบ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Internal            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    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Modem 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แบบ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External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  (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เวลาติดตั้งต้องติดตั้งในเครื่อง</a:t>
            </a: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)	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      </a:t>
            </a: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(ติดตั้งภายนอก)</a:t>
            </a:r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795" y="3817330"/>
            <a:ext cx="278606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520763" y="6022517"/>
            <a:ext cx="1508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ADSL Router</a:t>
            </a:r>
            <a:endParaRPr lang="th-TH" dirty="0">
              <a:solidFill>
                <a:srgbClr val="40458C">
                  <a:lumMod val="50000"/>
                </a:srgbClr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434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038" y="3817330"/>
            <a:ext cx="2357437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7092280" y="6021288"/>
            <a:ext cx="996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สาย </a:t>
            </a:r>
            <a:r>
              <a:rPr lang="en-US" dirty="0" err="1">
                <a:solidFill>
                  <a:srgbClr val="40458C">
                    <a:lumMod val="50000"/>
                  </a:srgbClr>
                </a:solidFill>
                <a:latin typeface="Angsana New" pitchFamily="18" charset="-34"/>
                <a:cs typeface="Angsana New" pitchFamily="18" charset="-34"/>
              </a:rPr>
              <a:t>Lan</a:t>
            </a:r>
            <a:endParaRPr lang="th-TH" dirty="0">
              <a:solidFill>
                <a:srgbClr val="40458C">
                  <a:lumMod val="50000"/>
                </a:srgbClr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85486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ตัวยึดเนื้อหา 4" descr="Rectangle: Click to edit Master text styles&#10;Second level&#10;Third level&#10;Fourth level&#10;Fifth level"/>
          <p:cNvSpPr>
            <a:spLocks noGrp="1"/>
          </p:cNvSpPr>
          <p:nvPr>
            <p:ph/>
          </p:nvPr>
        </p:nvSpPr>
        <p:spPr>
          <a:xfrm>
            <a:off x="250825" y="215900"/>
            <a:ext cx="8435975" cy="5910263"/>
          </a:xfrm>
        </p:spPr>
        <p:txBody>
          <a:bodyPr/>
          <a:lstStyle/>
          <a:p>
            <a:endParaRPr lang="th-TH" dirty="0" smtClean="0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72784" y="665351"/>
            <a:ext cx="6258445" cy="3439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3. 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โปรแกรมรองรับการทำงาน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- Web browser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- Mail Client</a:t>
            </a: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	- </a:t>
            </a:r>
            <a:r>
              <a:rPr lang="th-TH" sz="6000" b="1" dirty="0">
                <a:solidFill>
                  <a:srgbClr val="C00000"/>
                </a:solidFill>
                <a:latin typeface="Angsana New" pitchFamily="18" charset="-34"/>
                <a:cs typeface="Angsana New" pitchFamily="18" charset="-34"/>
              </a:rPr>
              <a:t>อื่น ๆ</a:t>
            </a:r>
          </a:p>
        </p:txBody>
      </p:sp>
      <p:pic>
        <p:nvPicPr>
          <p:cNvPr id="15365" name="Picture 78" descr="connec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337" y="1844824"/>
            <a:ext cx="5145845" cy="480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6166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19125" y="620688"/>
            <a:ext cx="6643165" cy="2376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6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4. </a:t>
            </a:r>
            <a:r>
              <a:rPr lang="th-TH" sz="66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ผู้ให้บริการอินเทอร์เน็ต </a:t>
            </a:r>
            <a:endParaRPr lang="en-US" sz="6600" b="1" dirty="0">
              <a:solidFill>
                <a:srgbClr val="C00000"/>
              </a:solidFill>
              <a:latin typeface="AngsanaUPC" pitchFamily="18" charset="-34"/>
              <a:cs typeface="AngsanaUPC" pitchFamily="18" charset="-34"/>
            </a:endParaRP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66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(Internet Service Provider)</a:t>
            </a:r>
            <a:endParaRPr lang="th-TH" sz="6600" b="1" dirty="0">
              <a:solidFill>
                <a:srgbClr val="C00000"/>
              </a:solidFill>
              <a:latin typeface="AngsanaUPC" pitchFamily="18" charset="-34"/>
              <a:cs typeface="AngsanaUPC" pitchFamily="18" charset="-34"/>
            </a:endParaRPr>
          </a:p>
          <a:p>
            <a:pPr marL="609600" indent="-609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h-TH" sz="3200" b="1" dirty="0">
                <a:solidFill>
                  <a:srgbClr val="C00000"/>
                </a:solidFill>
                <a:latin typeface="AngsanaUPC" pitchFamily="18" charset="-34"/>
                <a:cs typeface="AngsanaUPC" pitchFamily="18" charset="-34"/>
              </a:rPr>
              <a:t>	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71738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996723"/>
            <a:ext cx="3043237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690" y="5530276"/>
            <a:ext cx="278606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97827"/>
            <a:ext cx="17430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14813"/>
            <a:ext cx="942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537" y="4581525"/>
            <a:ext cx="12954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8117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47" y="850753"/>
            <a:ext cx="7982462" cy="599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0825" y="109081"/>
            <a:ext cx="86042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6000" b="1" dirty="0">
                <a:solidFill>
                  <a:srgbClr val="40458C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  <a:cs typeface="Angsana New" pitchFamily="18" charset="-34"/>
              </a:rPr>
              <a:t>การเชื่อมต่อระบบอินเทอร์เน็ต</a:t>
            </a:r>
          </a:p>
        </p:txBody>
      </p:sp>
    </p:spTree>
    <p:extLst>
      <p:ext uri="{BB962C8B-B14F-4D97-AF65-F5344CB8AC3E}">
        <p14:creationId xmlns:p14="http://schemas.microsoft.com/office/powerpoint/2010/main" val="15843687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5750" y="142875"/>
            <a:ext cx="7772400" cy="1143000"/>
          </a:xfrm>
        </p:spPr>
        <p:txBody>
          <a:bodyPr/>
          <a:lstStyle/>
          <a:p>
            <a:pPr eaLnBrk="1" hangingPunct="1"/>
            <a:r>
              <a:rPr lang="th-TH" sz="6000" b="1" dirty="0" smtClean="0">
                <a:solidFill>
                  <a:srgbClr val="002060"/>
                </a:solidFill>
                <a:latin typeface="AngsanaUPC" pitchFamily="18" charset="-34"/>
              </a:rPr>
              <a:t>บริการพื้นฐานบนอินเทอร์เน็ต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268413"/>
            <a:ext cx="8750300" cy="4802187"/>
          </a:xfrm>
        </p:spPr>
        <p:txBody>
          <a:bodyPr/>
          <a:lstStyle/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1.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จดหมายอิเล็กทรอนิกส์ 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(E-mail)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2. World Wild Web (WWW)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3. File Transfer Protocol (FTP)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บริการดาวโหลดไฟล์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4. Telnet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การใช้คอมพิวเตอร์แบบรีโมท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5. Usenet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บอร์ดข่าวสารระดับโลก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6.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สนทนา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 (Chat)</a:t>
            </a:r>
          </a:p>
          <a:p>
            <a:pPr marL="785813" lvl="1" indent="-328613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7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. อื่นๆ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Voice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/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Video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Conferen</a:t>
            </a:r>
            <a:r>
              <a:rPr lang="en-US" sz="4400" b="1" dirty="0" err="1" smtClean="0">
                <a:solidFill>
                  <a:schemeClr val="accent4">
                    <a:lumMod val="50000"/>
                  </a:schemeClr>
                </a:solidFill>
              </a:rPr>
              <a:t>ce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Search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Engine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Game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,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Multimed</a:t>
            </a:r>
            <a:r>
              <a:rPr lang="en-US" sz="4400" b="1" dirty="0" err="1" smtClean="0">
                <a:solidFill>
                  <a:schemeClr val="accent4">
                    <a:lumMod val="50000"/>
                  </a:schemeClr>
                </a:solidFill>
              </a:rPr>
              <a:t>ia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,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TV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 ,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 Radio </a:t>
            </a:r>
            <a:r>
              <a:rPr lang="th-TH" sz="44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th-TH" sz="4400" b="1" dirty="0" err="1" smtClean="0">
                <a:solidFill>
                  <a:schemeClr val="accent4">
                    <a:lumMod val="50000"/>
                  </a:schemeClr>
                </a:solidFill>
              </a:rPr>
              <a:t>VDO</a:t>
            </a:r>
            <a:endParaRPr lang="th-TH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785813" lvl="1" indent="-328613" eaLnBrk="1" hangingPunct="1">
              <a:lnSpc>
                <a:spcPct val="110000"/>
              </a:lnSpc>
              <a:buFont typeface="Symbol" pitchFamily="18" charset="2"/>
              <a:buChar char=""/>
              <a:defRPr/>
            </a:pPr>
            <a:endParaRPr lang="th-TH" sz="36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1508" name="รูปภาพ 4" descr="interne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41104"/>
            <a:ext cx="2464734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267374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6632"/>
            <a:ext cx="8641655" cy="737890"/>
          </a:xfrm>
        </p:spPr>
        <p:txBody>
          <a:bodyPr/>
          <a:lstStyle/>
          <a:p>
            <a:pPr eaLnBrk="1" hangingPunct="1">
              <a:defRPr/>
            </a:pPr>
            <a:r>
              <a:rPr lang="th-TH" sz="4600" b="1" dirty="0" smtClean="0">
                <a:solidFill>
                  <a:schemeClr val="tx1">
                    <a:lumMod val="50000"/>
                  </a:schemeClr>
                </a:solidFill>
              </a:rPr>
              <a:t>1.จดหมายอิเล็กทรอนิกส์ </a:t>
            </a:r>
            <a:r>
              <a:rPr lang="en-US" sz="4600" b="1" dirty="0" smtClean="0">
                <a:solidFill>
                  <a:schemeClr val="tx1">
                    <a:lumMod val="50000"/>
                  </a:schemeClr>
                </a:solidFill>
              </a:rPr>
              <a:t>(</a:t>
            </a:r>
            <a:r>
              <a:rPr lang="th-TH" sz="4600" b="1" dirty="0" err="1" smtClean="0">
                <a:solidFill>
                  <a:schemeClr val="tx1">
                    <a:lumMod val="50000"/>
                  </a:schemeClr>
                </a:solidFill>
              </a:rPr>
              <a:t>Electronic</a:t>
            </a:r>
            <a:r>
              <a:rPr lang="th-TH" sz="4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th-TH" sz="4600" b="1" dirty="0" err="1" smtClean="0">
                <a:solidFill>
                  <a:schemeClr val="tx1">
                    <a:lumMod val="50000"/>
                  </a:schemeClr>
                </a:solidFill>
              </a:rPr>
              <a:t>Mail</a:t>
            </a:r>
            <a:r>
              <a:rPr lang="th-TH" sz="4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th-TH" sz="4600" b="1" dirty="0" err="1" smtClean="0">
                <a:solidFill>
                  <a:schemeClr val="tx1">
                    <a:lumMod val="50000"/>
                  </a:schemeClr>
                </a:solidFill>
              </a:rPr>
              <a:t>or</a:t>
            </a:r>
            <a:r>
              <a:rPr lang="th-TH" sz="4600" b="1" dirty="0" smtClean="0">
                <a:solidFill>
                  <a:schemeClr val="tx1">
                    <a:lumMod val="50000"/>
                  </a:schemeClr>
                </a:solidFill>
              </a:rPr>
              <a:t> E-</a:t>
            </a:r>
            <a:r>
              <a:rPr lang="th-TH" sz="4600" b="1" dirty="0" err="1" smtClean="0">
                <a:solidFill>
                  <a:schemeClr val="tx1">
                    <a:lumMod val="50000"/>
                  </a:schemeClr>
                </a:solidFill>
              </a:rPr>
              <a:t>mail</a:t>
            </a:r>
            <a:r>
              <a:rPr lang="en-US" sz="4600" b="1" dirty="0" smtClean="0">
                <a:solidFill>
                  <a:schemeClr val="tx1">
                    <a:lumMod val="50000"/>
                  </a:schemeClr>
                </a:solidFill>
              </a:rPr>
              <a:t>)</a:t>
            </a:r>
            <a:r>
              <a:rPr lang="th-TH" sz="46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50825" y="764704"/>
            <a:ext cx="8893175" cy="6214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fontAlgn="base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th-TH" sz="4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เป็นวิธีการติดต่อสื่อสารกันบน </a:t>
            </a:r>
            <a:r>
              <a:rPr lang="th-TH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Internet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ที่เป็น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มาตรฐาน</a:t>
            </a:r>
          </a:p>
          <a:p>
            <a:pPr fontAlgn="base">
              <a:spcBef>
                <a:spcPts val="500"/>
              </a:spcBef>
              <a:spcAft>
                <a:spcPts val="500"/>
              </a:spcAft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และนิยมมากที่สุด </a:t>
            </a:r>
          </a:p>
          <a:p>
            <a:pPr fontAlgn="base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ส่งเอกสารที่เป็นข้อความธรรมดา </a:t>
            </a:r>
            <a:r>
              <a:rPr lang="th-TH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แบบมัล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ติมิ</a:t>
            </a:r>
            <a:r>
              <a:rPr lang="th-TH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เดีย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endParaRPr lang="th-TH" sz="4400" b="1" dirty="0" smtClean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fontAlgn="base">
              <a:spcBef>
                <a:spcPts val="500"/>
              </a:spcBef>
              <a:spcAft>
                <a:spcPts val="500"/>
              </a:spcAft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 มี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ทั้งภาพและเสียง </a:t>
            </a:r>
          </a:p>
          <a:p>
            <a:pPr fontAlgn="base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ผู้ที่ส่งและรับจะต้องมี E-</a:t>
            </a:r>
            <a:r>
              <a:rPr lang="th-TH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Mail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Address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คล้ายๆ 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กับ</a:t>
            </a:r>
          </a:p>
          <a:p>
            <a:pPr fontAlgn="base">
              <a:spcBef>
                <a:spcPts val="500"/>
              </a:spcBef>
              <a:spcAft>
                <a:spcPts val="500"/>
              </a:spcAft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ชื่อ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-นามสกุล และที่อยู่</a:t>
            </a:r>
            <a:r>
              <a:rPr lang="en-US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4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  <a:hlinkClick r:id="rId2"/>
              </a:rPr>
              <a:t>Name@Domain.com</a:t>
            </a:r>
            <a:endParaRPr lang="th-TH" sz="44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4400" b="1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ข้อมูลในจดหมายจะถูกส่งไปยัง</a:t>
            </a:r>
            <a:r>
              <a:rPr lang="en-US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Server 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ข้อมูลใน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จดหมาย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จะ</a:t>
            </a:r>
            <a:r>
              <a:rPr lang="th-TH" sz="4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ถูกเก็บไว้จนกระทั่งถูกเรียกใช้</a:t>
            </a:r>
          </a:p>
        </p:txBody>
      </p:sp>
    </p:spTree>
    <p:extLst>
      <p:ext uri="{BB962C8B-B14F-4D97-AF65-F5344CB8AC3E}">
        <p14:creationId xmlns:p14="http://schemas.microsoft.com/office/powerpoint/2010/main" val="2046049384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95536" y="260648"/>
            <a:ext cx="847725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5400" dirty="0">
                <a:solidFill>
                  <a:srgbClr val="40458C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ผู้ใช้งานอินเทอร์เน็ตสามารถทำการ </a:t>
            </a:r>
            <a:endParaRPr lang="th-TH" sz="5400" dirty="0" smtClean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รับ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–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ส่ง อีเมล์ ได้หลากหลายวิธี ทั้งการใช้งานโปรแกรมเฉพาะในการรับ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–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ส่งอีเมล์ เช่นโปรแกรม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Microsoft Outlook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</p:txBody>
      </p:sp>
      <p:pic>
        <p:nvPicPr>
          <p:cNvPr id="23555" name="Picture 2" descr="outlook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883025"/>
            <a:ext cx="4441825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021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51520" y="228600"/>
            <a:ext cx="8477250" cy="501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5400" dirty="0">
                <a:solidFill>
                  <a:srgbClr val="40458C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ผู้ใช้งานอินเทอร์เน็ตสามารถทำการ </a:t>
            </a:r>
            <a:endParaRPr lang="th-TH" sz="5400" dirty="0" smtClean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fontAlgn="base">
              <a:spcBef>
                <a:spcPct val="0"/>
              </a:spcBef>
              <a:spcAft>
                <a:spcPct val="0"/>
              </a:spcAft>
            </a:pP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รับ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–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ส่ง อีเมล์ ผ่านระบบ     เว็บเบส (อาศัยบริการ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WWW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) เช่นระบบเว็บเบสอีเมล์ของ 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Hotmail </a:t>
            </a:r>
            <a:endParaRPr lang="th-TH" sz="5400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2400">
              <a:solidFill>
                <a:srgbClr val="40458C"/>
              </a:solidFill>
            </a:endParaRPr>
          </a:p>
        </p:txBody>
      </p:sp>
      <p:pic>
        <p:nvPicPr>
          <p:cNvPr id="2458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212975"/>
            <a:ext cx="5513388" cy="3335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0194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Browallia New"/>
        <a:ea typeface=""/>
        <a:cs typeface="Browallia New"/>
      </a:majorFont>
      <a:minorFont>
        <a:latin typeface="Browallia New"/>
        <a:ea typeface=""/>
        <a:cs typeface="Browalli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213</Words>
  <Application>Microsoft Office PowerPoint</Application>
  <PresentationFormat>นำเสนอทางหน้าจอ (4:3)</PresentationFormat>
  <Paragraphs>42</Paragraphs>
  <Slides>9</Slides>
  <Notes>1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0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Blueprint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บริการพื้นฐานบนอินเทอร์เน็ต</vt:lpstr>
      <vt:lpstr>1.จดหมายอิเล็กทรอนิกส์ (Electronic Mail or E-mail) 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1</cp:revision>
  <dcterms:created xsi:type="dcterms:W3CDTF">2018-05-31T07:48:26Z</dcterms:created>
  <dcterms:modified xsi:type="dcterms:W3CDTF">2018-05-31T07:56:53Z</dcterms:modified>
</cp:coreProperties>
</file>