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1" r:id="rId5"/>
    <p:sldId id="264" r:id="rId6"/>
    <p:sldId id="262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709BB-F4C2-49A6-9EC2-B655498F24C3}" type="datetimeFigureOut">
              <a:rPr lang="th-TH" smtClean="0"/>
              <a:t>31/05/61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6752A-0754-4EE2-B6AD-A133FEDA6C5A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347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rowallia New" pitchFamily="34" charset="-34"/>
                <a:cs typeface="Browallia New" pitchFamily="34" charset="-34"/>
              </a:defRPr>
            </a:lvl9pPr>
          </a:lstStyle>
          <a:p>
            <a:pPr eaLnBrk="1" hangingPunct="1"/>
            <a:fld id="{0134A374-3947-4E7E-AED9-B6863F7B11B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th-TH" sz="1200">
              <a:solidFill>
                <a:prstClr val="black"/>
              </a:solidFill>
            </a:endParaRPr>
          </a:p>
        </p:txBody>
      </p:sp>
      <p:sp>
        <p:nvSpPr>
          <p:cNvPr id="583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41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คลิกเพื่อแก้ไขลักษณะต้นแบบชื่อเรื่อง</a:t>
            </a:r>
            <a:endParaRPr lang="en-US"/>
          </a:p>
        </p:txBody>
      </p:sp>
      <p:sp>
        <p:nvSpPr>
          <p:cNvPr id="41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h-TH"/>
              <a:t>คลิกเพื่อแก้ไขลักษณะต้นแบบหัวข้อย่อย</a:t>
            </a:r>
            <a:endParaRPr 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0A0C6-289C-411C-8167-680691351521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31292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BD59C-028C-4748-95ED-82FBF7566FC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15070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CACA-EACB-4272-9334-A0A1900920EB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242416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 sz="2400">
              <a:solidFill>
                <a:srgbClr val="40458C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4C34D-CCBD-4DA3-91A9-ECD9C181B0BA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11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EC6A5-6DC0-476F-A4BB-C0C6B86B4B46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55482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67E6A-8B80-4330-896B-A9E644984FD3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26519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9129F-8EE4-4845-9B68-0FD230F8B680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7184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B5D5-A0A0-4EF6-B877-057EB589FE95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79078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3FD9D-2FE8-4898-A5B5-D05305E3B912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1108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1376B-FD7C-46E1-B1F4-39346C42B3CE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68776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96A8-7C93-4744-8FD7-FAE2C27825A7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52548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 smtClean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A0E98-54AF-4297-9A7A-144DC70156D4}" type="slidenum">
              <a:rPr lang="en-US">
                <a:solidFill>
                  <a:srgbClr val="40458C"/>
                </a:solidFill>
              </a:rPr>
              <a:pPr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559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6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7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  <p:sp>
              <p:nvSpPr>
                <p:cNvPr id="10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th-TH" sz="2400">
                    <a:solidFill>
                      <a:srgbClr val="40458C"/>
                    </a:solidFill>
                  </a:endParaRPr>
                </a:p>
              </p:txBody>
            </p:sp>
          </p:grpSp>
        </p:grpSp>
        <p:sp>
          <p:nvSpPr>
            <p:cNvPr id="1032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sp>
          <p:nvSpPr>
            <p:cNvPr id="1033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h-TH" sz="2400">
                <a:solidFill>
                  <a:srgbClr val="40458C"/>
                </a:solidFill>
              </a:endParaRPr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5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6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  <p:sp>
            <p:nvSpPr>
              <p:cNvPr id="1037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h-TH" sz="2400">
                  <a:solidFill>
                    <a:srgbClr val="40458C"/>
                  </a:solidFill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คลิกเพื่อแก้ไขลักษณะต้นแบบชื่อเรื่อง</a:t>
            </a:r>
            <a:endParaRPr lang="en-US" smtClean="0"/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1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h-TH">
              <a:solidFill>
                <a:srgbClr val="40458C"/>
              </a:solidFill>
            </a:endParaRP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FD442C-77A9-408A-88A6-2D5620B13672}" type="slidenum">
              <a:rPr lang="en-US">
                <a:solidFill>
                  <a:srgbClr val="40458C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h-TH">
              <a:solidFill>
                <a:srgbClr val="40458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06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ea typeface="+mj-ea"/>
          <a:cs typeface="Angsana New" pitchFamily="18" charset="-34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ngsana New" pitchFamily="18" charset="-34"/>
          <a:cs typeface="Angsana New" pitchFamily="18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Browallia New" pitchFamily="34" charset="-34"/>
          <a:cs typeface="Browallia New" pitchFamily="34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Angsana New" pitchFamily="18" charset="-34"/>
          <a:ea typeface="+mn-ea"/>
          <a:cs typeface="Angsana New" pitchFamily="18" charset="-34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Angsana New" pitchFamily="18" charset="-34"/>
          <a:cs typeface="Angsana New" pitchFamily="18" charset="-34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Angsana New" pitchFamily="18" charset="-34"/>
          <a:cs typeface="Angsana New" pitchFamily="18" charset="-34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Angsana New" pitchFamily="18" charset="-34"/>
          <a:cs typeface="Angsana New" pitchFamily="18" charset="-34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www.demon.net/guides/images/world.gi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" y="548680"/>
            <a:ext cx="8610600" cy="2286000"/>
          </a:xfrm>
        </p:spPr>
        <p:txBody>
          <a:bodyPr/>
          <a:lstStyle/>
          <a:p>
            <a:pPr algn="ctr" eaLnBrk="1" hangingPunct="1">
              <a:defRPr/>
            </a:pPr>
            <a:r>
              <a:rPr lang="th-TH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บทที่</a:t>
            </a:r>
            <a:r>
              <a:rPr lang="en-US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1</a:t>
            </a:r>
            <a:br>
              <a:rPr lang="en-US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h-TH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ความรู้เบื้องต้นเกี่ยวกับอินเตอร์เน็ต</a:t>
            </a:r>
            <a:r>
              <a:rPr lang="en-US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h-TH" sz="6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34_pl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42" b="26042"/>
          <a:stretch>
            <a:fillRect/>
          </a:stretch>
        </p:blipFill>
        <p:spPr bwMode="auto">
          <a:xfrm>
            <a:off x="0" y="2924944"/>
            <a:ext cx="9180512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41182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h-TH" sz="6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ความหมายของอินเทอร์เน็ต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512" y="1556792"/>
            <a:ext cx="8964488" cy="5184576"/>
          </a:xfrm>
        </p:spPr>
        <p:txBody>
          <a:bodyPr/>
          <a:lstStyle/>
          <a:p>
            <a:pPr eaLnBrk="1" hangingPunct="1">
              <a:buClrTx/>
              <a:buSzTx/>
              <a:buFontTx/>
              <a:buNone/>
            </a:pPr>
            <a:r>
              <a:rPr lang="en-US" sz="5400" dirty="0" smtClean="0">
                <a:solidFill>
                  <a:srgbClr val="000000"/>
                </a:solidFill>
              </a:rPr>
              <a:t>    </a:t>
            </a:r>
            <a:r>
              <a:rPr lang="en-US" sz="5500" b="1" dirty="0" err="1" smtClean="0">
                <a:solidFill>
                  <a:srgbClr val="000000"/>
                </a:solidFill>
              </a:rPr>
              <a:t>อินเทอร์เน็ต</a:t>
            </a:r>
            <a:r>
              <a:rPr lang="en-US" sz="5500" b="1" dirty="0" smtClean="0">
                <a:solidFill>
                  <a:srgbClr val="000000"/>
                </a:solidFill>
              </a:rPr>
              <a:t> (Internet)  </a:t>
            </a:r>
            <a:r>
              <a:rPr lang="en-US" sz="5500" dirty="0" err="1" smtClean="0">
                <a:solidFill>
                  <a:srgbClr val="000000"/>
                </a:solidFill>
              </a:rPr>
              <a:t>คือ</a:t>
            </a:r>
            <a:r>
              <a:rPr lang="en-US" sz="5500" dirty="0" smtClean="0">
                <a:solidFill>
                  <a:srgbClr val="000000"/>
                </a:solidFill>
              </a:rPr>
              <a:t> เครือข่ายคอมพิวเตอร์ขนาดใหญ่ที่เกิดจากการนำเอาระบบเครือข่ายย่อยหลายเครือข่ายมาเชื่อมต่อกัน </a:t>
            </a:r>
            <a:r>
              <a:rPr lang="en-US" sz="5500" dirty="0" err="1" smtClean="0">
                <a:solidFill>
                  <a:srgbClr val="000000"/>
                </a:solidFill>
              </a:rPr>
              <a:t>มาจากคำว่า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b="1" dirty="0" smtClean="0">
                <a:solidFill>
                  <a:srgbClr val="000000"/>
                </a:solidFill>
              </a:rPr>
              <a:t>Inter Connection Network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dirty="0" err="1" smtClean="0">
                <a:solidFill>
                  <a:srgbClr val="000000"/>
                </a:solidFill>
              </a:rPr>
              <a:t>เรียกอีกอย่างหนึ่งว่า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th-TH" sz="5500" dirty="0" smtClean="0">
                <a:solidFill>
                  <a:srgbClr val="000000"/>
                </a:solidFill>
              </a:rPr>
              <a:t>“</a:t>
            </a:r>
            <a:r>
              <a:rPr lang="en-US" sz="5500" dirty="0" err="1" smtClean="0">
                <a:solidFill>
                  <a:srgbClr val="000000"/>
                </a:solidFill>
              </a:rPr>
              <a:t>ไซเบอร์สเปซ</a:t>
            </a:r>
            <a:r>
              <a:rPr lang="en-US" sz="5500" dirty="0" smtClean="0">
                <a:solidFill>
                  <a:srgbClr val="000000"/>
                </a:solidFill>
              </a:rPr>
              <a:t>  (Cyberspace)”</a:t>
            </a:r>
          </a:p>
        </p:txBody>
      </p:sp>
      <p:pic>
        <p:nvPicPr>
          <p:cNvPr id="5124" name="Picture 4" descr="http://www.demon.net/guides/images/world.gif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5363" y="228600"/>
            <a:ext cx="179863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08165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2400" cy="1125538"/>
          </a:xfrm>
        </p:spPr>
        <p:txBody>
          <a:bodyPr/>
          <a:lstStyle/>
          <a:p>
            <a:pPr eaLnBrk="1" hangingPunct="1">
              <a:defRPr/>
            </a:pPr>
            <a:r>
              <a:rPr lang="th-TH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ประวัติความเป็นมาของอินเทอร์เน็ต</a:t>
            </a:r>
            <a:r>
              <a:rPr lang="en-US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th-TH" sz="60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400675"/>
          </a:xfrm>
        </p:spPr>
        <p:txBody>
          <a:bodyPr/>
          <a:lstStyle/>
          <a:p>
            <a:pPr marL="88900" indent="87313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h-TH" sz="5000" dirty="0" smtClean="0">
                <a:solidFill>
                  <a:srgbClr val="000000"/>
                </a:solidFill>
              </a:rPr>
              <a:t>	</a:t>
            </a:r>
            <a:r>
              <a:rPr lang="th-TH" sz="5000" dirty="0" smtClean="0">
                <a:solidFill>
                  <a:srgbClr val="000000"/>
                </a:solidFill>
              </a:rPr>
              <a:t>อินเทอร์เน็ต</a:t>
            </a:r>
            <a:r>
              <a:rPr lang="th-TH" sz="5000" dirty="0" smtClean="0">
                <a:solidFill>
                  <a:srgbClr val="000000"/>
                </a:solidFill>
              </a:rPr>
              <a:t>เกิดขึ้นในปี 1940 โดยคอมพิวเตอร์ที่ใช้จะเป็นเครื่องที่มีขนาดใหญ่ เช่น </a:t>
            </a:r>
            <a:r>
              <a:rPr lang="en-US" sz="5000" dirty="0" smtClean="0">
                <a:solidFill>
                  <a:srgbClr val="000000"/>
                </a:solidFill>
              </a:rPr>
              <a:t>Mainframe </a:t>
            </a:r>
            <a:r>
              <a:rPr lang="th-TH" sz="5000" dirty="0" smtClean="0">
                <a:solidFill>
                  <a:srgbClr val="000000"/>
                </a:solidFill>
              </a:rPr>
              <a:t>ทำให้มีข้อจำกัดในการใช้งาน จึงมีการคิด</a:t>
            </a:r>
            <a:r>
              <a:rPr lang="th-TH" sz="5000" dirty="0" smtClean="0">
                <a:solidFill>
                  <a:srgbClr val="000000"/>
                </a:solidFill>
              </a:rPr>
              <a:t>วิธีการสื่อสารระหว่าง</a:t>
            </a:r>
            <a:r>
              <a:rPr lang="th-TH" sz="5000" dirty="0" smtClean="0">
                <a:solidFill>
                  <a:srgbClr val="000000"/>
                </a:solidFill>
              </a:rPr>
              <a:t>คอมพิวเตอร์</a:t>
            </a:r>
            <a:r>
              <a:rPr lang="th-TH" sz="5000" dirty="0" smtClean="0">
                <a:solidFill>
                  <a:srgbClr val="000000"/>
                </a:solidFill>
              </a:rPr>
              <a:t>ขึ้น  โดยกระทรวงกลาโหมของ</a:t>
            </a:r>
            <a:r>
              <a:rPr lang="th-TH" sz="5000" dirty="0" smtClean="0">
                <a:solidFill>
                  <a:srgbClr val="000000"/>
                </a:solidFill>
              </a:rPr>
              <a:t>สหรัฐอเมริกาจัดตั้งหน่วยงานที่ชื่อว่า </a:t>
            </a:r>
            <a:r>
              <a:rPr lang="en-US" sz="5000" b="1" dirty="0" smtClean="0">
                <a:solidFill>
                  <a:srgbClr val="000000"/>
                </a:solidFill>
              </a:rPr>
              <a:t>ARPA (Advanced Research Projects Agency) </a:t>
            </a:r>
            <a:r>
              <a:rPr lang="th-TH" sz="5000" dirty="0" smtClean="0">
                <a:solidFill>
                  <a:srgbClr val="000000"/>
                </a:solidFill>
              </a:rPr>
              <a:t>เป็นหน่วยงานในการดูแลและพัฒนาการเชื่อมต่อคอมพิวเตอร์ และตั้งชื่อเครือข่ายว่า </a:t>
            </a:r>
            <a:r>
              <a:rPr lang="en-US" sz="5000" dirty="0" smtClean="0">
                <a:solidFill>
                  <a:srgbClr val="000000"/>
                </a:solidFill>
              </a:rPr>
              <a:t>“</a:t>
            </a:r>
            <a:r>
              <a:rPr lang="en-US" sz="5000" b="1" dirty="0" smtClean="0">
                <a:solidFill>
                  <a:srgbClr val="000000"/>
                </a:solidFill>
              </a:rPr>
              <a:t>ARPANET”</a:t>
            </a:r>
          </a:p>
        </p:txBody>
      </p:sp>
    </p:spTree>
    <p:extLst>
      <p:ext uri="{BB962C8B-B14F-4D97-AF65-F5344CB8AC3E}">
        <p14:creationId xmlns:p14="http://schemas.microsoft.com/office/powerpoint/2010/main" val="23817378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528" y="2060848"/>
            <a:ext cx="8839200" cy="52292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Char char="w"/>
            </a:pPr>
            <a:r>
              <a:rPr lang="en-US" sz="5500" b="1" dirty="0" smtClean="0">
                <a:solidFill>
                  <a:srgbClr val="000000"/>
                </a:solidFill>
              </a:rPr>
              <a:t>พ.ศ.2530 </a:t>
            </a:r>
            <a:r>
              <a:rPr lang="en-US" sz="5500" dirty="0" err="1" smtClean="0">
                <a:solidFill>
                  <a:srgbClr val="000000"/>
                </a:solidFill>
              </a:rPr>
              <a:t>การเชื่อมต่อกับคอมพิวเตอร์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dirty="0" err="1" smtClean="0">
                <a:solidFill>
                  <a:srgbClr val="000000"/>
                </a:solidFill>
              </a:rPr>
              <a:t>ระหว่างมหาวิทยาลัย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dirty="0" err="1" smtClean="0">
                <a:solidFill>
                  <a:srgbClr val="000000"/>
                </a:solidFill>
              </a:rPr>
              <a:t>สงขลานครินทร์และสถาบันเทคโนโลยีแห่งเอเชีย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dirty="0" err="1" smtClean="0">
                <a:solidFill>
                  <a:srgbClr val="000000"/>
                </a:solidFill>
              </a:rPr>
              <a:t>ไปยังมหาวิทยาลัยเมลเบิร์น</a:t>
            </a:r>
            <a:r>
              <a:rPr lang="en-US" sz="5500" dirty="0" smtClean="0">
                <a:solidFill>
                  <a:srgbClr val="000000"/>
                </a:solidFill>
              </a:rPr>
              <a:t> </a:t>
            </a:r>
            <a:r>
              <a:rPr lang="en-US" sz="5500" dirty="0" err="1" smtClean="0">
                <a:solidFill>
                  <a:srgbClr val="000000"/>
                </a:solidFill>
              </a:rPr>
              <a:t>ประเทศ</a:t>
            </a:r>
            <a:r>
              <a:rPr lang="en-US" sz="5500" dirty="0" err="1" smtClean="0">
                <a:solidFill>
                  <a:srgbClr val="000000"/>
                </a:solidFill>
              </a:rPr>
              <a:t>ออสเตรเลีย</a:t>
            </a:r>
            <a:endParaRPr lang="en-US" sz="5500" dirty="0" smtClean="0">
              <a:solidFill>
                <a:srgbClr val="000000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23528" y="260648"/>
            <a:ext cx="849694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6000" b="1" dirty="0">
                <a:solidFill>
                  <a:srgbClr val="B7C1EB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gsana New" pitchFamily="18" charset="-34"/>
                <a:cs typeface="Angsana New" pitchFamily="18" charset="-34"/>
              </a:rPr>
              <a:t>ประวัติความเป็นมาอินเทอร์เน็ตในประเทศไทย</a:t>
            </a:r>
          </a:p>
        </p:txBody>
      </p:sp>
    </p:spTree>
    <p:extLst>
      <p:ext uri="{BB962C8B-B14F-4D97-AF65-F5344CB8AC3E}">
        <p14:creationId xmlns:p14="http://schemas.microsoft.com/office/powerpoint/2010/main" val="2257157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512" y="548680"/>
            <a:ext cx="8964488" cy="6048672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Char char="w"/>
            </a:pPr>
            <a:r>
              <a:rPr lang="en-US" sz="5000" b="1" dirty="0" err="1" smtClean="0">
                <a:solidFill>
                  <a:srgbClr val="000000"/>
                </a:solidFill>
              </a:rPr>
              <a:t>พ.ศ</a:t>
            </a:r>
            <a:r>
              <a:rPr lang="en-US" sz="5000" b="1" dirty="0" smtClean="0">
                <a:solidFill>
                  <a:srgbClr val="000000"/>
                </a:solidFill>
              </a:rPr>
              <a:t> </a:t>
            </a:r>
            <a:r>
              <a:rPr lang="en-US" sz="5000" b="1" dirty="0" smtClean="0">
                <a:solidFill>
                  <a:srgbClr val="000000"/>
                </a:solidFill>
              </a:rPr>
              <a:t>2535 </a:t>
            </a:r>
            <a:r>
              <a:rPr lang="en-US" sz="5000" dirty="0" err="1" smtClean="0">
                <a:solidFill>
                  <a:srgbClr val="000000"/>
                </a:solidFill>
              </a:rPr>
              <a:t>ศูนย์เทคโนโลยีอิเล็กทรอนิกส์และคอมพิวเตอร์แห่งชาติ</a:t>
            </a:r>
            <a:r>
              <a:rPr lang="en-US" sz="5000" dirty="0" smtClean="0">
                <a:solidFill>
                  <a:srgbClr val="000000"/>
                </a:solidFill>
              </a:rPr>
              <a:t>(NECTEC)</a:t>
            </a:r>
            <a:r>
              <a:rPr lang="th-TH" sz="5000" dirty="0" smtClean="0">
                <a:solidFill>
                  <a:srgbClr val="000000"/>
                </a:solidFill>
                <a:latin typeface="Angsana New Thai"/>
              </a:rPr>
              <a:t>ได้เชื่อมต่อคอมพิวเตอร์กับมหาวิทยาลัย เรียกเครือข่ายนี้ว่า </a:t>
            </a:r>
            <a:r>
              <a:rPr lang="th-TH" sz="5000" b="1" dirty="0" smtClean="0">
                <a:solidFill>
                  <a:srgbClr val="000000"/>
                </a:solidFill>
                <a:latin typeface="Angsana New Thai"/>
              </a:rPr>
              <a:t>ไทยสาร </a:t>
            </a:r>
            <a:r>
              <a:rPr lang="th-TH" sz="5000" b="1" dirty="0" smtClean="0">
                <a:solidFill>
                  <a:srgbClr val="000000"/>
                </a:solidFill>
              </a:rPr>
              <a:t>(</a:t>
            </a:r>
            <a:r>
              <a:rPr lang="en-US" sz="5000" b="1" dirty="0" err="1" smtClean="0">
                <a:solidFill>
                  <a:srgbClr val="000000"/>
                </a:solidFill>
              </a:rPr>
              <a:t>ThaiSarn</a:t>
            </a:r>
            <a:r>
              <a:rPr lang="en-US" sz="5000" b="1" dirty="0" smtClean="0">
                <a:solidFill>
                  <a:srgbClr val="000000"/>
                </a:solidFill>
              </a:rPr>
              <a:t> </a:t>
            </a:r>
            <a:r>
              <a:rPr lang="th-TH" sz="5000" b="1" dirty="0" smtClean="0">
                <a:solidFill>
                  <a:srgbClr val="000000"/>
                </a:solidFill>
              </a:rPr>
              <a:t>: </a:t>
            </a:r>
            <a:r>
              <a:rPr lang="en-US" sz="5000" b="1" dirty="0" smtClean="0">
                <a:solidFill>
                  <a:srgbClr val="000000"/>
                </a:solidFill>
              </a:rPr>
              <a:t>Thai Social Scientific Academic &amp; Research Network</a:t>
            </a:r>
            <a:r>
              <a:rPr lang="th-TH" sz="5000" b="1" dirty="0" smtClean="0">
                <a:solidFill>
                  <a:srgbClr val="000000"/>
                </a:solidFill>
              </a:rPr>
              <a:t>) </a:t>
            </a:r>
            <a:r>
              <a:rPr lang="th-TH" sz="5000" dirty="0" smtClean="0">
                <a:solidFill>
                  <a:srgbClr val="000000"/>
                </a:solidFill>
              </a:rPr>
              <a:t>เพื่อแลกเปลี่ยนข้อมูลข่าวสาร ความรู้ตลอดจนข้อคิดเห็นของ นักวิจัย นักวิชาการ โดยจุดแรกที่มีการเชื่อมโยงเข้ากับอินเตอร์เน็ต</a:t>
            </a:r>
            <a:endParaRPr lang="en-US" sz="5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79582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th-TH" sz="66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 Microsoft Sans Serif"/>
              </a:rPr>
              <a:t>ความสำคัญของอินเทอร์เน็ต</a:t>
            </a:r>
            <a:endParaRPr lang="th-TH" sz="6600" b="1" dirty="0" smtClean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S Sans Serif, Microsoft Sans S"/>
            </a:endParaRPr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82880" cy="4419600"/>
          </a:xfrm>
        </p:spPr>
        <p:txBody>
          <a:bodyPr/>
          <a:lstStyle/>
          <a:p>
            <a:pPr eaLnBrk="1" hangingPunct="1"/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  การ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ประยุกต์ใช้เทคโนโลยีสารสนเทศ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ที่  </a:t>
            </a:r>
          </a:p>
          <a:p>
            <a:pPr marL="0" indent="0" eaLnBrk="1" hangingPunct="1">
              <a:buNone/>
            </a:pPr>
            <a:r>
              <a:rPr lang="th-TH" sz="5600" b="1" dirty="0">
                <a:solidFill>
                  <a:srgbClr val="000000"/>
                </a:solidFill>
                <a:latin typeface=" Microsoft Sans Serif"/>
              </a:rPr>
              <a:t> 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     ทันสมัย</a:t>
            </a:r>
            <a:r>
              <a:rPr lang="en-US" sz="5600" b="1" dirty="0" smtClean="0">
                <a:solidFill>
                  <a:srgbClr val="000000"/>
                </a:solidFill>
                <a:latin typeface=" Microsoft Sans Serif"/>
              </a:rPr>
              <a:t> </a:t>
            </a:r>
            <a:endParaRPr lang="en-US" sz="5600" b="1" dirty="0" smtClean="0">
              <a:solidFill>
                <a:srgbClr val="000000"/>
              </a:solidFill>
              <a:latin typeface="MS Sans Serif, Microsoft Sans S"/>
            </a:endParaRPr>
          </a:p>
          <a:p>
            <a:pPr eaLnBrk="1" hangingPunct="1"/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  การ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ติดต่อสื่อสารที่สะดวก</a:t>
            </a:r>
            <a:r>
              <a:rPr lang="en-US" sz="5600" b="1" dirty="0" smtClean="0">
                <a:solidFill>
                  <a:srgbClr val="000000"/>
                </a:solidFill>
                <a:latin typeface=" Microsoft Sans Serif"/>
              </a:rPr>
              <a:t> 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และรวดเร็ว</a:t>
            </a:r>
            <a:r>
              <a:rPr lang="en-US" sz="5600" b="1" dirty="0" smtClean="0">
                <a:solidFill>
                  <a:srgbClr val="000000"/>
                </a:solidFill>
                <a:latin typeface=" Microsoft Sans Serif"/>
              </a:rPr>
              <a:t> </a:t>
            </a:r>
            <a:endParaRPr lang="en-US" sz="5600" b="1" dirty="0" smtClean="0">
              <a:solidFill>
                <a:srgbClr val="000000"/>
              </a:solidFill>
              <a:latin typeface="MS Sans Serif, Microsoft Sans S"/>
            </a:endParaRPr>
          </a:p>
          <a:p>
            <a:pPr eaLnBrk="1" hangingPunct="1"/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  แหล่ง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รวบรวมข้อมูลแหล่งใหญ่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ที่สุด</a:t>
            </a:r>
          </a:p>
          <a:p>
            <a:pPr marL="0" indent="0" eaLnBrk="1" hangingPunct="1">
              <a:buNone/>
            </a:pPr>
            <a:r>
              <a:rPr lang="th-TH" sz="5600" b="1" dirty="0">
                <a:solidFill>
                  <a:srgbClr val="000000"/>
                </a:solidFill>
                <a:latin typeface=" Microsoft Sans Serif"/>
              </a:rPr>
              <a:t> 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     ของ</a:t>
            </a:r>
            <a:r>
              <a:rPr lang="th-TH" sz="5600" b="1" dirty="0" smtClean="0">
                <a:solidFill>
                  <a:srgbClr val="000000"/>
                </a:solidFill>
                <a:latin typeface=" Microsoft Sans Serif"/>
              </a:rPr>
              <a:t>โลก</a:t>
            </a:r>
            <a:r>
              <a:rPr lang="en-US" sz="5600" b="1" dirty="0" smtClean="0">
                <a:solidFill>
                  <a:srgbClr val="000000"/>
                </a:solidFill>
                <a:latin typeface="MS Sans Serif, Microsoft Sans S"/>
              </a:rPr>
              <a:t> </a:t>
            </a:r>
          </a:p>
          <a:p>
            <a:pPr eaLnBrk="1" hangingPunct="1"/>
            <a:endParaRPr lang="th-TH" sz="4000" dirty="0" smtClean="0"/>
          </a:p>
        </p:txBody>
      </p:sp>
    </p:spTree>
    <p:extLst>
      <p:ext uri="{BB962C8B-B14F-4D97-AF65-F5344CB8AC3E}">
        <p14:creationId xmlns:p14="http://schemas.microsoft.com/office/powerpoint/2010/main" val="2603571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Browallia New"/>
        <a:ea typeface=""/>
        <a:cs typeface="Browallia New"/>
      </a:majorFont>
      <a:minorFont>
        <a:latin typeface="Browallia New"/>
        <a:ea typeface=""/>
        <a:cs typeface="Browalli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rowallia New" pitchFamily="34" charset="-34"/>
            <a:cs typeface="Browallia New" pitchFamily="34" charset="-34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160</Words>
  <Application>Microsoft Office PowerPoint</Application>
  <PresentationFormat>นำเสนอทางหน้าจอ (4:3)</PresentationFormat>
  <Paragraphs>15</Paragraphs>
  <Slides>6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</vt:i4>
      </vt:variant>
    </vt:vector>
  </HeadingPairs>
  <TitlesOfParts>
    <vt:vector size="7" baseType="lpstr">
      <vt:lpstr>Blueprint</vt:lpstr>
      <vt:lpstr>บทที่ 1 ความรู้เบื้องต้นเกี่ยวกับอินเตอร์เน็ต </vt:lpstr>
      <vt:lpstr>ความหมายของอินเทอร์เน็ต</vt:lpstr>
      <vt:lpstr>ประวัติความเป็นมาของอินเทอร์เน็ต </vt:lpstr>
      <vt:lpstr>งานนำเสนอ PowerPoint</vt:lpstr>
      <vt:lpstr>งานนำเสนอ PowerPoint</vt:lpstr>
      <vt:lpstr>ความสำคัญของอินเทอร์เน็ต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 ความรู้เบื้องต้นเกี่ยวกับอินเตอร์เน็ต</dc:title>
  <dc:creator>admin</dc:creator>
  <cp:lastModifiedBy>admin</cp:lastModifiedBy>
  <cp:revision>2</cp:revision>
  <dcterms:created xsi:type="dcterms:W3CDTF">2018-05-31T07:36:19Z</dcterms:created>
  <dcterms:modified xsi:type="dcterms:W3CDTF">2018-05-31T07:48:16Z</dcterms:modified>
</cp:coreProperties>
</file>