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38"/>
  </p:handoutMasterIdLst>
  <p:sldIdLst>
    <p:sldId id="256" r:id="rId3"/>
    <p:sldId id="310" r:id="rId4"/>
    <p:sldId id="257" r:id="rId5"/>
    <p:sldId id="261" r:id="rId6"/>
    <p:sldId id="258" r:id="rId7"/>
    <p:sldId id="259" r:id="rId8"/>
    <p:sldId id="260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63" r:id="rId18"/>
    <p:sldId id="277" r:id="rId19"/>
    <p:sldId id="278" r:id="rId20"/>
    <p:sldId id="283" r:id="rId21"/>
    <p:sldId id="279" r:id="rId22"/>
    <p:sldId id="281" r:id="rId23"/>
    <p:sldId id="264" r:id="rId24"/>
    <p:sldId id="284" r:id="rId25"/>
    <p:sldId id="291" r:id="rId26"/>
    <p:sldId id="295" r:id="rId27"/>
    <p:sldId id="273" r:id="rId28"/>
    <p:sldId id="274" r:id="rId29"/>
    <p:sldId id="275" r:id="rId30"/>
    <p:sldId id="301" r:id="rId31"/>
    <p:sldId id="305" r:id="rId32"/>
    <p:sldId id="306" r:id="rId33"/>
    <p:sldId id="308" r:id="rId34"/>
    <p:sldId id="307" r:id="rId35"/>
    <p:sldId id="309" r:id="rId36"/>
    <p:sldId id="282" r:id="rId37"/>
  </p:sldIdLst>
  <p:sldSz cx="9144000" cy="6858000" type="screen4x3"/>
  <p:notesSz cx="9945688" cy="6858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ED05"/>
    <a:srgbClr val="E9E9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5633588" y="2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27898-B928-470E-A01B-685DDB58A4AB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35E7B-FB57-4BD4-90EA-E1E4B7B620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964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E66A-EC48-4711-AF86-2C02CBAA69BD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D3BB-4CBD-4436-990F-60EEBC4E25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47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E66A-EC48-4711-AF86-2C02CBAA69BD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D3BB-4CBD-4436-990F-60EEBC4E25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58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E66A-EC48-4711-AF86-2C02CBAA69BD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D3BB-4CBD-4436-990F-60EEBC4E25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6112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608B41D-310D-4692-B0D1-53EDBE3D0330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7EA9E05-02D3-4A3C-B373-80FAF2AEA6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111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B41D-310D-4692-B0D1-53EDBE3D0330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9E05-02D3-4A3C-B373-80FAF2AEA6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838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B41D-310D-4692-B0D1-53EDBE3D0330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9E05-02D3-4A3C-B373-80FAF2AEA6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4928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B41D-310D-4692-B0D1-53EDBE3D0330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9E05-02D3-4A3C-B373-80FAF2AEA6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6736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08B41D-310D-4692-B0D1-53EDBE3D0330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EA9E05-02D3-4A3C-B373-80FAF2AEA66E}" type="slidenum">
              <a:rPr lang="th-TH" smtClean="0"/>
              <a:t>‹#›</a:t>
            </a:fld>
            <a:endParaRPr lang="th-TH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61948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608B41D-310D-4692-B0D1-53EDBE3D0330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7EA9E05-02D3-4A3C-B373-80FAF2AEA6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362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B41D-310D-4692-B0D1-53EDBE3D0330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9E05-02D3-4A3C-B373-80FAF2AEA6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84488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B41D-310D-4692-B0D1-53EDBE3D0330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9E05-02D3-4A3C-B373-80FAF2AEA6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091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E66A-EC48-4711-AF86-2C02CBAA69BD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D3BB-4CBD-4436-990F-60EEBC4E25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03566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B41D-310D-4692-B0D1-53EDBE3D0330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9E05-02D3-4A3C-B373-80FAF2AEA6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78249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B41D-310D-4692-B0D1-53EDBE3D0330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9E05-02D3-4A3C-B373-80FAF2AEA6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8691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B41D-310D-4692-B0D1-53EDBE3D0330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9E05-02D3-4A3C-B373-80FAF2AEA6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1429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E66A-EC48-4711-AF86-2C02CBAA69BD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D3BB-4CBD-4436-990F-60EEBC4E25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679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E66A-EC48-4711-AF86-2C02CBAA69BD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D3BB-4CBD-4436-990F-60EEBC4E25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709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E66A-EC48-4711-AF86-2C02CBAA69BD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D3BB-4CBD-4436-990F-60EEBC4E25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964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E66A-EC48-4711-AF86-2C02CBAA69BD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D3BB-4CBD-4436-990F-60EEBC4E25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208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E66A-EC48-4711-AF86-2C02CBAA69BD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D3BB-4CBD-4436-990F-60EEBC4E25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1813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E66A-EC48-4711-AF86-2C02CBAA69BD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D3BB-4CBD-4436-990F-60EEBC4E25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07010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6E66A-EC48-4711-AF86-2C02CBAA69BD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D3BB-4CBD-4436-990F-60EEBC4E25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4227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6E66A-EC48-4711-AF86-2C02CBAA69BD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9D3BB-4CBD-4436-990F-60EEBC4E256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81754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608B41D-310D-4692-B0D1-53EDBE3D0330}" type="datetimeFigureOut">
              <a:rPr lang="th-TH" smtClean="0"/>
              <a:t>31/05/61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7EA9E05-02D3-4A3C-B373-80FAF2AEA6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9588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2060848"/>
            <a:ext cx="9144000" cy="24482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4509120"/>
            <a:ext cx="9144000" cy="23488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0" y="0"/>
            <a:ext cx="9144000" cy="2060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pic>
        <p:nvPicPr>
          <p:cNvPr id="7" name="Picture 9" descr="Logo_หนองบัวแดงวิทย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0"/>
            <a:ext cx="2664296" cy="2060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51520" y="2060847"/>
            <a:ext cx="85689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โครงการอบรมปลูกฝังคุณลักษณะอันพึงประสงค์ของผู้เรียน  ตามรัฐธรรมนูญแห่งราชอาณาจักรไทย  พุทธศักราช 2560</a:t>
            </a:r>
          </a:p>
          <a:p>
            <a:pPr algn="ctr"/>
            <a:r>
              <a:rPr lang="th-TH" sz="40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ด้านการจัดการเรียนรู้แบบ</a:t>
            </a:r>
            <a:r>
              <a:rPr lang="th-TH" sz="4000" b="1" dirty="0" err="1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บูรณา</a:t>
            </a:r>
            <a:r>
              <a:rPr lang="th-TH" sz="40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</a:p>
          <a:p>
            <a:pPr algn="ctr"/>
            <a:r>
              <a:rPr lang="th-TH" sz="40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เพื่อพัฒนาสู่ผู้เรียนในศตวรรษที่ 21</a:t>
            </a:r>
            <a:endParaRPr lang="th-TH" sz="4000" b="1" dirty="0">
              <a:solidFill>
                <a:srgbClr val="FFFF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79912" y="4509120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accent5">
                    <a:lumMod val="50000"/>
                  </a:schemeClr>
                </a:solidFill>
                <a:cs typeface="+mj-cs"/>
              </a:rPr>
              <a:t>                                       </a:t>
            </a:r>
            <a:endParaRPr lang="th-TH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665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04140" y="116632"/>
            <a:ext cx="6480720" cy="1938992"/>
          </a:xfrm>
          <a:prstGeom prst="rect">
            <a:avLst/>
          </a:prstGeom>
          <a:solidFill>
            <a:schemeClr val="accent6"/>
          </a:solidFill>
          <a:ln w="38100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ตัวอย่างแผนการจัดการเรียนรู้</a:t>
            </a: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หมวดที่ </a:t>
            </a:r>
            <a:r>
              <a:rPr lang="en-US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2 </a:t>
            </a:r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เสริมสร้างสมรรถนะและการเรียนรู้ </a:t>
            </a:r>
          </a:p>
          <a:p>
            <a:pPr algn="ctr"/>
            <a:endParaRPr lang="th-TH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</a:t>
            </a:r>
            <a:endParaRPr lang="en-US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39552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" name="TextBox 1"/>
          <p:cNvSpPr txBox="1"/>
          <p:nvPr/>
        </p:nvSpPr>
        <p:spPr>
          <a:xfrm>
            <a:off x="827584" y="1281837"/>
            <a:ext cx="7992888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8.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นักเรียนแต่ละกลุ่มลงมือปฏิบัติกิจกรรมตามแผนผังความคิด</a:t>
            </a:r>
          </a:p>
          <a:p>
            <a:pPr lvl="0"/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Mind Mapping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) ที่นำเสนอ โดยมีครูเป็นที่ปรึกษา</a:t>
            </a:r>
            <a:endParaRPr lang="en-US" sz="3000" dirty="0">
              <a:solidFill>
                <a:schemeClr val="accent5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en-US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9.</a:t>
            </a:r>
            <a:r>
              <a:rPr lang="th-TH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แต่ละกลุ่มร่วมกันนำเสนอผลงานสร้างสรรค์หนังสือทำมือ ในประเด็นต่อไปนี้</a:t>
            </a:r>
            <a:endParaRPr lang="en-US" sz="3000" dirty="0">
              <a:solidFill>
                <a:schemeClr val="accent5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th-TH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ชื่อผลงาน</a:t>
            </a:r>
            <a:endParaRPr lang="en-US" sz="3000" dirty="0">
              <a:solidFill>
                <a:schemeClr val="accent5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th-TH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ขั้นตอน กระบวนการในการทำงาน</a:t>
            </a:r>
            <a:endParaRPr lang="en-US" sz="3000" dirty="0">
              <a:solidFill>
                <a:schemeClr val="accent5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th-TH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ปัญหาและอุปสรรคที่เกิดขึ้นในการทำงาน</a:t>
            </a:r>
            <a:endParaRPr lang="en-US" sz="3000" dirty="0">
              <a:solidFill>
                <a:schemeClr val="accent5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th-TH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ปัจจัยที่มีผลต่อความสำเร็จและความภาคภูมิใจในการทำงาน</a:t>
            </a:r>
          </a:p>
          <a:p>
            <a:pPr lvl="0"/>
            <a:r>
              <a:rPr lang="en-US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10. </a:t>
            </a:r>
            <a:r>
              <a:rPr lang="th-TH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ครูและนักเรียนร่วมกันอภิปรายสรุปผลการปฏิบัติกิจกรรม สร้างสรรค์หนังสือทำมือ</a:t>
            </a:r>
            <a:endParaRPr lang="en-US" sz="3000" dirty="0">
              <a:solidFill>
                <a:schemeClr val="accent5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th-TH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11. </a:t>
            </a:r>
            <a:r>
              <a:rPr lang="th-TH" sz="3000" dirty="0">
                <a:solidFill>
                  <a:schemeClr val="accent5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จัดนิทรรศการแสดงผลงานนักเรียน</a:t>
            </a:r>
          </a:p>
          <a:p>
            <a:pPr lvl="0"/>
            <a:endParaRPr lang="th-TH" sz="3200" b="1" dirty="0">
              <a:solidFill>
                <a:schemeClr val="accent5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endParaRPr lang="en-US" sz="3200" b="1" dirty="0">
              <a:solidFill>
                <a:schemeClr val="accent5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49572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04140" y="116632"/>
            <a:ext cx="6480720" cy="1938992"/>
          </a:xfrm>
          <a:prstGeom prst="rect">
            <a:avLst/>
          </a:prstGeom>
          <a:solidFill>
            <a:schemeClr val="accent6"/>
          </a:solidFill>
          <a:ln w="38100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ตัวอย่างแผนการจัดการเรียนรู้</a:t>
            </a: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หมวดที่ </a:t>
            </a:r>
            <a:r>
              <a:rPr lang="en-US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2 </a:t>
            </a:r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เสริมสร้างสมรรถนะและการเรียนรู้ </a:t>
            </a:r>
          </a:p>
          <a:p>
            <a:pPr algn="ctr"/>
            <a:endParaRPr lang="th-TH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</a:t>
            </a:r>
            <a:endParaRPr lang="en-US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39552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" name="TextBox 1"/>
          <p:cNvSpPr txBox="1"/>
          <p:nvPr/>
        </p:nvSpPr>
        <p:spPr>
          <a:xfrm>
            <a:off x="971600" y="1435277"/>
            <a:ext cx="799288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5. </a:t>
            </a:r>
            <a:r>
              <a:rPr lang="th-TH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สื่อการเรียนรู้และแหล่งการเรียนรู้</a:t>
            </a:r>
            <a:endParaRPr lang="en-US" sz="32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5.1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สื่อการเรียนรู้</a:t>
            </a:r>
            <a:endParaRPr lang="en-US" sz="30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. ใบความรู้ เรื่อง การสร้างสรรค์หนังสือทำมือ</a:t>
            </a:r>
            <a:endParaRPr lang="en-US" sz="30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. ใบงาน เรื่อง  การสร้างสรรค์หนังสือทำมือ</a:t>
            </a:r>
            <a:endParaRPr lang="en-US" sz="30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3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. วัสดุ อุปกรณ์ในการสร้างสรรค์หนังสือทำมือ</a:t>
            </a:r>
            <a:endParaRPr lang="en-US" sz="30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5.2   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แหล่งการเรียนรู้</a:t>
            </a:r>
            <a:endParaRPr lang="en-US" sz="30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.  ห้องสมุดโรงเรียน</a:t>
            </a:r>
            <a:endParaRPr lang="en-US" sz="30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.  ห้องคอมพิวเตอร์</a:t>
            </a:r>
            <a:endParaRPr lang="en-US" sz="30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.  อินเทอร์เน็ต</a:t>
            </a:r>
            <a:endParaRPr lang="en-US" sz="30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endParaRPr lang="en-US" sz="3200" b="1" dirty="0">
              <a:solidFill>
                <a:schemeClr val="accent5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12790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04140" y="116632"/>
            <a:ext cx="6480720" cy="1938992"/>
          </a:xfrm>
          <a:prstGeom prst="rect">
            <a:avLst/>
          </a:prstGeom>
          <a:solidFill>
            <a:schemeClr val="accent6"/>
          </a:solidFill>
          <a:ln w="38100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ตัวอย่างแผนการจัดการเรียนรู้</a:t>
            </a: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หมวดที่ </a:t>
            </a:r>
            <a:r>
              <a:rPr lang="en-US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2 </a:t>
            </a:r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เสริมสร้างสมรรถนะและการเรียนรู้ </a:t>
            </a:r>
          </a:p>
          <a:p>
            <a:pPr algn="ctr"/>
            <a:endParaRPr lang="th-TH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</a:t>
            </a:r>
            <a:endParaRPr lang="en-US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39552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" name="TextBox 1"/>
          <p:cNvSpPr txBox="1"/>
          <p:nvPr/>
        </p:nvSpPr>
        <p:spPr>
          <a:xfrm>
            <a:off x="971600" y="1435277"/>
            <a:ext cx="79928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6. </a:t>
            </a:r>
            <a:r>
              <a:rPr lang="th-TH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การวัดและประเมินผล</a:t>
            </a:r>
            <a:endParaRPr lang="en-US" sz="3200" b="1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    </a:t>
            </a:r>
            <a:r>
              <a:rPr lang="en-US" sz="32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1. </a:t>
            </a:r>
            <a:r>
              <a:rPr lang="th-TH" sz="32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สังเกตพฤติกรรมของนักเรียนในเรื่องต่อไปนี้</a:t>
            </a:r>
            <a:endParaRPr lang="en-US" sz="32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-  สังเกตพฤติกรรมนักเรียนขณะปฏิบัติกิจกรรม</a:t>
            </a:r>
            <a:endParaRPr lang="en-US" sz="32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-  สังเกตผลงานความสำเร็จของกิจกรรม</a:t>
            </a:r>
            <a:endParaRPr lang="en-US" sz="32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     </a:t>
            </a:r>
            <a:r>
              <a:rPr lang="en-US" sz="32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2. </a:t>
            </a:r>
            <a:r>
              <a:rPr lang="th-TH" sz="32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แบบสอบถามความพึงพอใจต่อการเข้าร่วมกิจกรรมของนักเรียน</a:t>
            </a:r>
          </a:p>
          <a:p>
            <a:endParaRPr lang="th-TH" sz="32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sz="32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    น้อยที่สุด         น้อย	ปานกลาง        มาก	           มากที่สุด</a:t>
            </a:r>
          </a:p>
          <a:p>
            <a:endParaRPr lang="en-US" sz="32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th-TH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</a:t>
            </a:r>
            <a:endParaRPr lang="en-US" sz="3200" b="1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7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4221088"/>
            <a:ext cx="345440" cy="35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5816" y="4164860"/>
            <a:ext cx="347980" cy="40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68605" y="4189798"/>
            <a:ext cx="351790" cy="360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20072" y="4164860"/>
            <a:ext cx="360680" cy="36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62776" y="4164860"/>
            <a:ext cx="351790" cy="360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500241" y="4631799"/>
            <a:ext cx="276860" cy="18669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th-TH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5247666" y="4701816"/>
            <a:ext cx="276860" cy="18669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th-TH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4127041" y="4725144"/>
            <a:ext cx="276860" cy="18669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th-TH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2915816" y="4725144"/>
            <a:ext cx="276860" cy="18669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th-TH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1619672" y="4725144"/>
            <a:ext cx="276860" cy="186690"/>
          </a:xfrm>
          <a:prstGeom prst="rect">
            <a:avLst/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58855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04140" y="116632"/>
            <a:ext cx="6480720" cy="1938992"/>
          </a:xfrm>
          <a:prstGeom prst="rect">
            <a:avLst/>
          </a:prstGeom>
          <a:solidFill>
            <a:schemeClr val="accent6"/>
          </a:solidFill>
          <a:ln w="38100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ตัวอย่างแผนการจัดการเรียนรู้</a:t>
            </a: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หมวดที่ </a:t>
            </a:r>
            <a:r>
              <a:rPr lang="en-US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2 </a:t>
            </a:r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เสริมสร้างสมรรถนะและการเรียนรู้ </a:t>
            </a:r>
          </a:p>
          <a:p>
            <a:pPr algn="ctr"/>
            <a:endParaRPr lang="th-TH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</a:t>
            </a:r>
            <a:endParaRPr lang="en-US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240044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" name="TextBox 1"/>
          <p:cNvSpPr txBox="1"/>
          <p:nvPr/>
        </p:nvSpPr>
        <p:spPr>
          <a:xfrm>
            <a:off x="971600" y="1435277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th-TH" sz="3200" b="1" dirty="0">
                <a:solidFill>
                  <a:schemeClr val="accent6"/>
                </a:solidFill>
                <a:ea typeface="Times New Roman"/>
                <a:cs typeface="TH SarabunPSK"/>
              </a:rPr>
              <a:t>แบบประเมินการร่วมกิจกรรม  เรื่อง  สร้างสรรค์หนังสือทำมือ</a:t>
            </a:r>
          </a:p>
          <a:p>
            <a:pPr>
              <a:spcAft>
                <a:spcPts val="0"/>
              </a:spcAft>
            </a:pPr>
            <a:endParaRPr lang="en-US" sz="2000" dirty="0">
              <a:solidFill>
                <a:schemeClr val="accent6"/>
              </a:solidFill>
              <a:ea typeface="Times New Roman"/>
              <a:cs typeface="Cordia New"/>
            </a:endParaRPr>
          </a:p>
          <a:p>
            <a:pPr lvl="0"/>
            <a:endParaRPr lang="en-US" sz="3200" b="1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729814"/>
              </p:ext>
            </p:extLst>
          </p:nvPr>
        </p:nvGraphicFramePr>
        <p:xfrm>
          <a:off x="971600" y="2231130"/>
          <a:ext cx="6801485" cy="3259836"/>
        </p:xfrm>
        <a:graphic>
          <a:graphicData uri="http://schemas.openxmlformats.org/drawingml/2006/table">
            <a:tbl>
              <a:tblPr firstRow="1" firstCol="1" bandRow="1"/>
              <a:tblGrid>
                <a:gridCol w="8756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303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721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21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404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0233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0833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2255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ที่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ชื่อ-สกุล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รายการประเมิน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สรุปผล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922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ร่องรอย/ผลงาน การร่วมกิจกรรม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ปฏิบัติตามข้อตกลงของกลุ่ม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ยอมรับความคิดเห็นของผู้อื่น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การมีส่วนร่วมในกิจกรรมและการทำงานกลุ่ม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09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1811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04140" y="116632"/>
            <a:ext cx="6480720" cy="1938992"/>
          </a:xfrm>
          <a:prstGeom prst="rect">
            <a:avLst/>
          </a:prstGeom>
          <a:solidFill>
            <a:schemeClr val="accent6"/>
          </a:solidFill>
          <a:ln w="38100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ตัวอย่างแผนการจัดการเรียนรู้</a:t>
            </a: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หมวดที่ </a:t>
            </a:r>
            <a:r>
              <a:rPr lang="en-US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2 </a:t>
            </a:r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เสริมสร้างสมรรถนะและการเรียนรู้ </a:t>
            </a:r>
          </a:p>
          <a:p>
            <a:pPr algn="ctr"/>
            <a:endParaRPr lang="th-TH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</a:t>
            </a:r>
            <a:endParaRPr lang="en-US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240044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/>
              <a:t>ความพึงพอใจต่อกิจกรรมที่ปฏิบัติ</a:t>
            </a:r>
            <a:endParaRPr lang="en-US" dirty="0"/>
          </a:p>
          <a:p>
            <a:r>
              <a:rPr lang="th-TH" b="1" dirty="0"/>
              <a:t>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endParaRPr lang="th-TH" b="1" dirty="0"/>
          </a:p>
          <a:p>
            <a:r>
              <a:rPr lang="th-TH" b="1" dirty="0"/>
              <a:t>..........................................................................................................................................</a:t>
            </a:r>
            <a:endParaRPr lang="th-TH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03" y="1349981"/>
            <a:ext cx="6210300" cy="1142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140" y="2708919"/>
            <a:ext cx="6210300" cy="1003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390" y="3712703"/>
            <a:ext cx="62103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254" y="4036882"/>
            <a:ext cx="6210300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560" y="4732352"/>
            <a:ext cx="62103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140" y="4949045"/>
            <a:ext cx="6210300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1627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04140" y="116632"/>
            <a:ext cx="6480720" cy="2400657"/>
          </a:xfrm>
          <a:prstGeom prst="rect">
            <a:avLst/>
          </a:prstGeom>
          <a:solidFill>
            <a:schemeClr val="accent6"/>
          </a:solidFill>
          <a:ln w="38100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ตัวอย่างแผนการจัดการเรียนรู้</a:t>
            </a: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หมวดที่ </a:t>
            </a:r>
            <a:r>
              <a:rPr lang="en-US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4  สร้างเสริมทักษะการทำงาน  การดำรงชีวิต</a:t>
            </a: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endParaRPr lang="th-TH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</a:t>
            </a:r>
            <a:endParaRPr lang="en-US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240044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 dirty="0">
                <a:solidFill>
                  <a:srgbClr val="00349E"/>
                </a:solidFill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b="1" dirty="0">
                <a:solidFill>
                  <a:srgbClr val="00349E"/>
                </a:solidFill>
                <a:latin typeface="Angsana New" pitchFamily="18" charset="-34"/>
                <a:cs typeface="Angsana New" pitchFamily="18" charset="-34"/>
              </a:rPr>
              <a:t>ชื่อกิจกรรม        </a:t>
            </a:r>
            <a:r>
              <a:rPr lang="th-TH" dirty="0">
                <a:solidFill>
                  <a:srgbClr val="00349E"/>
                </a:solidFill>
                <a:latin typeface="Angsana New" pitchFamily="18" charset="-34"/>
                <a:cs typeface="Angsana New" pitchFamily="18" charset="-34"/>
              </a:rPr>
              <a:t> กุ๊กขั้นเทพ</a:t>
            </a:r>
          </a:p>
          <a:p>
            <a:pPr lvl="0"/>
            <a:r>
              <a:rPr lang="th-TH" dirty="0">
                <a:solidFill>
                  <a:srgbClr val="00349E"/>
                </a:solidFill>
                <a:latin typeface="Angsana New" pitchFamily="18" charset="-34"/>
                <a:cs typeface="Angsana New" pitchFamily="18" charset="-34"/>
              </a:rPr>
              <a:t>   กิจกรรมพัฒนาผู้เรียนด้าน  </a:t>
            </a:r>
            <a:r>
              <a:rPr lang="en-US" dirty="0">
                <a:solidFill>
                  <a:srgbClr val="00349E"/>
                </a:solidFill>
                <a:latin typeface="Angsana New" pitchFamily="18" charset="-34"/>
                <a:cs typeface="Angsana New" pitchFamily="18" charset="-34"/>
              </a:rPr>
              <a:t>         Head       Heart         Hand        Health</a:t>
            </a:r>
          </a:p>
          <a:p>
            <a:pPr lvl="0"/>
            <a:r>
              <a:rPr lang="en-US" b="1" dirty="0">
                <a:solidFill>
                  <a:srgbClr val="00349E"/>
                </a:solidFill>
                <a:latin typeface="Angsana New" pitchFamily="18" charset="-34"/>
                <a:cs typeface="Angsana New" pitchFamily="18" charset="-34"/>
              </a:rPr>
              <a:t>2.</a:t>
            </a:r>
            <a:r>
              <a:rPr lang="th-TH" b="1" dirty="0">
                <a:solidFill>
                  <a:srgbClr val="00349E"/>
                </a:solidFill>
                <a:latin typeface="Angsana New" pitchFamily="18" charset="-34"/>
                <a:cs typeface="Angsana New" pitchFamily="18" charset="-34"/>
              </a:rPr>
              <a:t>เวลาที่ใช้</a:t>
            </a:r>
            <a:r>
              <a:rPr lang="en-US" dirty="0">
                <a:solidFill>
                  <a:srgbClr val="00349E"/>
                </a:solidFill>
                <a:latin typeface="Angsana New" pitchFamily="18" charset="-34"/>
                <a:cs typeface="Angsana New" pitchFamily="18" charset="-34"/>
              </a:rPr>
              <a:t>	3   </a:t>
            </a:r>
            <a:r>
              <a:rPr lang="th-TH" dirty="0">
                <a:solidFill>
                  <a:srgbClr val="00349E"/>
                </a:solidFill>
                <a:latin typeface="Angsana New" pitchFamily="18" charset="-34"/>
                <a:cs typeface="Angsana New" pitchFamily="18" charset="-34"/>
              </a:rPr>
              <a:t>ชั่วโมง / สัปดาห์</a:t>
            </a:r>
            <a:endParaRPr lang="en-US" dirty="0">
              <a:solidFill>
                <a:srgbClr val="00349E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en-US" b="1" dirty="0">
                <a:solidFill>
                  <a:srgbClr val="00349E"/>
                </a:solidFill>
                <a:latin typeface="Angsana New" pitchFamily="18" charset="-34"/>
                <a:cs typeface="Angsana New" pitchFamily="18" charset="-34"/>
              </a:rPr>
              <a:t>3.</a:t>
            </a:r>
            <a:r>
              <a:rPr lang="th-TH" b="1" dirty="0">
                <a:solidFill>
                  <a:srgbClr val="00349E"/>
                </a:solidFill>
                <a:latin typeface="Angsana New" pitchFamily="18" charset="-34"/>
                <a:cs typeface="Angsana New" pitchFamily="18" charset="-34"/>
              </a:rPr>
              <a:t>วัตถุประสงค์</a:t>
            </a:r>
            <a:r>
              <a:rPr lang="th-TH" dirty="0">
                <a:solidFill>
                  <a:srgbClr val="00349E"/>
                </a:solidFill>
                <a:latin typeface="Angsana New" pitchFamily="18" charset="-34"/>
                <a:cs typeface="Angsana New" pitchFamily="18" charset="-34"/>
              </a:rPr>
              <a:t>	</a:t>
            </a:r>
            <a:endParaRPr lang="en-US" dirty="0">
              <a:solidFill>
                <a:srgbClr val="00349E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en-US" dirty="0">
                <a:solidFill>
                  <a:srgbClr val="00349E"/>
                </a:solidFill>
                <a:latin typeface="Angsana New" pitchFamily="18" charset="-34"/>
                <a:cs typeface="Angsana New" pitchFamily="18" charset="-34"/>
              </a:rPr>
              <a:t>	1.</a:t>
            </a:r>
            <a:r>
              <a:rPr lang="th-TH" dirty="0">
                <a:solidFill>
                  <a:srgbClr val="00349E"/>
                </a:solidFill>
                <a:latin typeface="Angsana New" pitchFamily="18" charset="-34"/>
                <a:cs typeface="Angsana New" pitchFamily="18" charset="-34"/>
              </a:rPr>
              <a:t> เพื่อฝึกนักเรียนในการทำอาหารทั้งอาหารไทย ขนมไทย และอาหารต่างประเทศ มีทักษะในการประกอบอาหาร  การบริการ การจัดซื้อ และการจัดจำหน่าย </a:t>
            </a:r>
            <a:endParaRPr lang="en-US" dirty="0">
              <a:solidFill>
                <a:srgbClr val="00349E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en-US" dirty="0">
                <a:solidFill>
                  <a:srgbClr val="00349E"/>
                </a:solidFill>
                <a:latin typeface="Angsana New" pitchFamily="18" charset="-34"/>
                <a:cs typeface="Angsana New" pitchFamily="18" charset="-34"/>
              </a:rPr>
              <a:t>	2. </a:t>
            </a:r>
            <a:r>
              <a:rPr lang="th-TH" dirty="0">
                <a:solidFill>
                  <a:srgbClr val="00349E"/>
                </a:solidFill>
                <a:latin typeface="Angsana New" pitchFamily="18" charset="-34"/>
                <a:cs typeface="Angsana New" pitchFamily="18" charset="-34"/>
              </a:rPr>
              <a:t>เพื่อฝึกทักษะกระบวนการการบริหารจัดการในด้านการผลิต การซื้อ การขาย และการบริการ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9246" y="1484784"/>
            <a:ext cx="7981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(ฝึกการทำงาน  ทักษะทางอาชีพ  ทรัพย์สินทางปัญญา  อยู่อย่างพอเพียง  และวินัยทางการเงิน)</a:t>
            </a: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444208" y="2474106"/>
            <a:ext cx="216024" cy="216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5400092" y="2476438"/>
            <a:ext cx="216024" cy="216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449952" y="2483501"/>
            <a:ext cx="216024" cy="216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3503445" y="2483501"/>
            <a:ext cx="216024" cy="216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5" name="ตัวเชื่อมต่อตรง 14"/>
          <p:cNvCxnSpPr/>
          <p:nvPr/>
        </p:nvCxnSpPr>
        <p:spPr>
          <a:xfrm flipV="1">
            <a:off x="3550482" y="2429986"/>
            <a:ext cx="232620" cy="253097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ตัวเชื่อมต่อตรง 15"/>
          <p:cNvCxnSpPr/>
          <p:nvPr/>
        </p:nvCxnSpPr>
        <p:spPr>
          <a:xfrm flipV="1">
            <a:off x="4449952" y="2409591"/>
            <a:ext cx="232620" cy="253097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/>
          <p:nvPr/>
        </p:nvCxnSpPr>
        <p:spPr>
          <a:xfrm flipV="1">
            <a:off x="5391794" y="2432097"/>
            <a:ext cx="232620" cy="253097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ตัวเชื่อมต่อตรง 17"/>
          <p:cNvCxnSpPr/>
          <p:nvPr/>
        </p:nvCxnSpPr>
        <p:spPr>
          <a:xfrm flipV="1">
            <a:off x="6435910" y="2390740"/>
            <a:ext cx="232620" cy="253097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142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57714" y="258714"/>
            <a:ext cx="6480720" cy="1015663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th-TH" sz="3000" b="1" dirty="0">
                <a:solidFill>
                  <a:prstClr val="white"/>
                </a:solidFill>
                <a:latin typeface="Angsana New" pitchFamily="18" charset="-34"/>
                <a:cs typeface="Angsana New" pitchFamily="18" charset="-34"/>
              </a:rPr>
              <a:t>ตัวอย่างแผนการจัดการเรียนรู้</a:t>
            </a:r>
          </a:p>
          <a:p>
            <a:pPr lvl="0" algn="ctr"/>
            <a:r>
              <a:rPr lang="th-TH" sz="3000" b="1" dirty="0">
                <a:solidFill>
                  <a:prstClr val="white"/>
                </a:solidFill>
                <a:latin typeface="Angsana New" pitchFamily="18" charset="-34"/>
                <a:cs typeface="Angsana New" pitchFamily="18" charset="-34"/>
              </a:rPr>
              <a:t>หมวดที่ </a:t>
            </a:r>
            <a:r>
              <a:rPr lang="en-US" sz="3000" b="1" dirty="0">
                <a:solidFill>
                  <a:prstClr val="white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000" b="1" dirty="0">
                <a:solidFill>
                  <a:prstClr val="white"/>
                </a:solidFill>
                <a:latin typeface="Angsana New" pitchFamily="18" charset="-34"/>
                <a:cs typeface="Angsana New" pitchFamily="18" charset="-34"/>
              </a:rPr>
              <a:t> 4  สร้างเสริมทักษะการทำงาน  การดำรงชีวิต</a:t>
            </a: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39552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" name="TextBox 1"/>
          <p:cNvSpPr txBox="1"/>
          <p:nvPr/>
        </p:nvSpPr>
        <p:spPr>
          <a:xfrm>
            <a:off x="782719" y="1556792"/>
            <a:ext cx="723071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4. </a:t>
            </a:r>
            <a:r>
              <a:rPr lang="th-TH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กิจกรรมการเรียนรู้</a:t>
            </a:r>
            <a:endParaRPr lang="en-US" sz="32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dirty="0">
                <a:latin typeface="Angsana New" pitchFamily="18" charset="-34"/>
                <a:cs typeface="Angsana New" pitchFamily="18" charset="-34"/>
              </a:rPr>
              <a:t>     </a:t>
            </a:r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นักเรียนและครูร่วมกันวางแผนในการจัดทำอาหาร  จัดกลุ่มทำกิจกรรม กลุ่มละ </a:t>
            </a:r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4-5 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คน    เพื่อดำเนินการประกอบอาหาร และจัดจำหน่าย</a:t>
            </a:r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  2.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นักเรียนแต่ละกลุ่มแจ้งความประสงค์กับครูว่ากลุ่มใด จะประกอบอาหารประเภทใด เพื่อจัดจำหน่าย  ในบริเวณโรงเรียน </a:t>
            </a:r>
            <a:endParaRPr lang="en-US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   </a:t>
            </a:r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3. 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นักเรียนจัดทำโปสเตอร์ หรือประกาศเสียงตามสาย ประชาสัมพันธ์  ให้ทุกคนในโรงเรียนทราบ</a:t>
            </a:r>
            <a:endParaRPr lang="en-US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  </a:t>
            </a:r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4. 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นักเรียนดำเนินการจัดกิจกรรมตามวันเวลาที่กำหนด</a:t>
            </a:r>
            <a:endParaRPr lang="en-US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  </a:t>
            </a:r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5. 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สรุปผลการดำเนินการ จัดป้ายนิเทศ</a:t>
            </a:r>
            <a:endParaRPr lang="en-US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43231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57714" y="258714"/>
            <a:ext cx="6480720" cy="1015663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th-TH" sz="3000" b="1" dirty="0">
                <a:solidFill>
                  <a:prstClr val="white"/>
                </a:solidFill>
                <a:latin typeface="Angsana New" pitchFamily="18" charset="-34"/>
                <a:cs typeface="Angsana New" pitchFamily="18" charset="-34"/>
              </a:rPr>
              <a:t>ตัวอย่างแผนการจัดการเรียนรู้</a:t>
            </a:r>
          </a:p>
          <a:p>
            <a:pPr lvl="0" algn="ctr"/>
            <a:r>
              <a:rPr lang="th-TH" sz="3000" b="1" dirty="0">
                <a:solidFill>
                  <a:prstClr val="white"/>
                </a:solidFill>
                <a:latin typeface="Angsana New" pitchFamily="18" charset="-34"/>
                <a:cs typeface="Angsana New" pitchFamily="18" charset="-34"/>
              </a:rPr>
              <a:t>หมวดที่ </a:t>
            </a:r>
            <a:r>
              <a:rPr lang="en-US" sz="3000" b="1" dirty="0">
                <a:solidFill>
                  <a:prstClr val="white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000" b="1" dirty="0">
                <a:solidFill>
                  <a:prstClr val="white"/>
                </a:solidFill>
                <a:latin typeface="Angsana New" pitchFamily="18" charset="-34"/>
                <a:cs typeface="Angsana New" pitchFamily="18" charset="-34"/>
              </a:rPr>
              <a:t> 4  สร้างเสริมทักษะการทำงาน  การดำรงชีวิต</a:t>
            </a: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39552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" name="TextBox 1"/>
          <p:cNvSpPr txBox="1"/>
          <p:nvPr/>
        </p:nvSpPr>
        <p:spPr>
          <a:xfrm>
            <a:off x="827584" y="1556791"/>
            <a:ext cx="74888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5. </a:t>
            </a:r>
            <a:r>
              <a:rPr lang="th-TH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สื่อการเรียนรู้และแหล่งการเรียนรู้</a:t>
            </a:r>
          </a:p>
          <a:p>
            <a:r>
              <a:rPr lang="th-TH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5.1 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หนังสือคู่มือการทำอาหาร</a:t>
            </a:r>
          </a:p>
          <a:p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5.2 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อินเตอร์เน็ต</a:t>
            </a:r>
          </a:p>
          <a:p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5.3 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สื่อโฆษณาการตลาดภายในโรงเรียน</a:t>
            </a:r>
            <a:endParaRPr lang="en-US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en-US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6</a:t>
            </a:r>
            <a:r>
              <a:rPr lang="th-TH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. การวัดและประเมินผล</a:t>
            </a:r>
            <a:endParaRPr lang="en-US" sz="32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6.1  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สังเกตพฤติกรรมนักเรียนในเรื่องต่อไปนี้</a:t>
            </a:r>
            <a:endParaRPr lang="en-US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สังเกตพฤติกรรมนักเรียนขณะปฏิบัติกิจกรรม</a:t>
            </a:r>
            <a:endParaRPr lang="en-US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สังเกตผลงานความสำเร็จของกิจกรรม</a:t>
            </a:r>
            <a:endParaRPr lang="en-US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6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.</a:t>
            </a:r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แบบสอบถามความพึงพอใจในการเข้าร่วมกิจกรรมของนักเรียน</a:t>
            </a:r>
            <a:endParaRPr lang="en-US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34460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04140" y="116632"/>
            <a:ext cx="6480720" cy="2400657"/>
          </a:xfrm>
          <a:prstGeom prst="rect">
            <a:avLst/>
          </a:prstGeom>
          <a:solidFill>
            <a:schemeClr val="accent6"/>
          </a:solidFill>
          <a:ln w="38100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ตัวอย่างแผนการจัดการเรียนรู้</a:t>
            </a: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หมวดที่  4  สร้างเสริมทักษะการทำงาน  การดำรงชีวิต</a:t>
            </a: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endParaRPr lang="th-TH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</a:t>
            </a:r>
            <a:endParaRPr lang="en-US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240044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" name="TextBox 1"/>
          <p:cNvSpPr txBox="1"/>
          <p:nvPr/>
        </p:nvSpPr>
        <p:spPr>
          <a:xfrm>
            <a:off x="971600" y="1435277"/>
            <a:ext cx="64807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th-TH" sz="3200" b="1" dirty="0">
                <a:solidFill>
                  <a:schemeClr val="accent6"/>
                </a:solidFill>
                <a:ea typeface="Times New Roman"/>
                <a:cs typeface="TH SarabunPSK"/>
              </a:rPr>
              <a:t>แบบประเมินการร่วมกิจกรรม  เรื่อง  กุ๊กขั้นเทพ</a:t>
            </a:r>
          </a:p>
          <a:p>
            <a:pPr>
              <a:spcAft>
                <a:spcPts val="0"/>
              </a:spcAft>
            </a:pPr>
            <a:endParaRPr lang="en-US" sz="2000" dirty="0">
              <a:solidFill>
                <a:schemeClr val="accent6"/>
              </a:solidFill>
              <a:ea typeface="Times New Roman"/>
              <a:cs typeface="Cordia New"/>
            </a:endParaRPr>
          </a:p>
          <a:p>
            <a:pPr lvl="0"/>
            <a:endParaRPr lang="en-US" sz="3200" b="1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479656"/>
              </p:ext>
            </p:extLst>
          </p:nvPr>
        </p:nvGraphicFramePr>
        <p:xfrm>
          <a:off x="971600" y="2231130"/>
          <a:ext cx="6801485" cy="3259836"/>
        </p:xfrm>
        <a:graphic>
          <a:graphicData uri="http://schemas.openxmlformats.org/drawingml/2006/table">
            <a:tbl>
              <a:tblPr firstRow="1" firstCol="1" bandRow="1"/>
              <a:tblGrid>
                <a:gridCol w="8756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303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721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21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404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0233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0833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2255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ที่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ชื่อ-สกุล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รายการประเมิน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สรุปผล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922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ร่องรอย/ผลงาน การร่วมกิจกรรม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ปฏิบัติตามข้อตกลงของกลุ่ม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ยอมรับความคิดเห็นของผู้อื่น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การมีส่วนร่วมในกิจกรรมและการทำงานกลุ่ม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09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022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32206" y="276467"/>
            <a:ext cx="6440685" cy="1477328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th-TH" sz="3000" b="1" dirty="0">
                <a:solidFill>
                  <a:prstClr val="white"/>
                </a:solidFill>
                <a:latin typeface="Angsana New" pitchFamily="18" charset="-34"/>
                <a:cs typeface="Angsana New" pitchFamily="18" charset="-34"/>
              </a:rPr>
              <a:t>ตัวอย่างแผนการจัดการเรียนรู้</a:t>
            </a:r>
          </a:p>
          <a:p>
            <a:pPr lvl="0" algn="ctr"/>
            <a:r>
              <a:rPr lang="th-TH" sz="3000" b="1" dirty="0">
                <a:solidFill>
                  <a:prstClr val="white"/>
                </a:solidFill>
                <a:latin typeface="Angsana New" pitchFamily="18" charset="-34"/>
                <a:cs typeface="Angsana New" pitchFamily="18" charset="-34"/>
              </a:rPr>
              <a:t>“ลดเวลาเรียน  เพิ่มเวลารู้”</a:t>
            </a:r>
          </a:p>
          <a:p>
            <a:pPr lvl="0" algn="ctr"/>
            <a:endParaRPr lang="th-TH" sz="3000" b="1" dirty="0">
              <a:solidFill>
                <a:prstClr val="white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09365" y="1484784"/>
            <a:ext cx="8158201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535" y="1505732"/>
            <a:ext cx="7013190" cy="1421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29" y="2597959"/>
            <a:ext cx="7848872" cy="4069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780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2060848"/>
            <a:ext cx="9144000" cy="24482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4509120"/>
            <a:ext cx="9144000" cy="23488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0" y="0"/>
            <a:ext cx="9144000" cy="2060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pic>
        <p:nvPicPr>
          <p:cNvPr id="7" name="Picture 9" descr="Logo_หนองบัวแดงวิทย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0"/>
            <a:ext cx="2664296" cy="2060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151620" y="2223155"/>
            <a:ext cx="68407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000" b="1" dirty="0">
                <a:solidFill>
                  <a:schemeClr val="bg1"/>
                </a:solidFill>
                <a:cs typeface="+mj-cs"/>
              </a:rPr>
              <a:t>แนวทางการจัดกิจกรรม</a:t>
            </a:r>
            <a:endParaRPr lang="th-TH" dirty="0"/>
          </a:p>
          <a:p>
            <a:pPr algn="ctr"/>
            <a:r>
              <a:rPr lang="th-TH" sz="7200" b="1" dirty="0">
                <a:solidFill>
                  <a:srgbClr val="FFFF00"/>
                </a:solidFill>
                <a:cs typeface="+mj-cs"/>
              </a:rPr>
              <a:t>“ลดเวลาเรียน  เพิ่มเวลารู้”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79912" y="4509120"/>
            <a:ext cx="504056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accent5">
                    <a:lumMod val="50000"/>
                  </a:schemeClr>
                </a:solidFill>
                <a:cs typeface="+mj-cs"/>
              </a:rPr>
              <a:t>                                       นางศศิธร  รักษาชนม์</a:t>
            </a:r>
          </a:p>
          <a:p>
            <a:pPr algn="r"/>
            <a:r>
              <a:rPr lang="th-TH" b="1" dirty="0">
                <a:solidFill>
                  <a:schemeClr val="accent5">
                    <a:lumMod val="50000"/>
                  </a:schemeClr>
                </a:solidFill>
                <a:cs typeface="+mj-cs"/>
              </a:rPr>
              <a:t>รองผู้อำนวยการโรงเรียน  กลุ่มบริหารงานวิชาการ</a:t>
            </a:r>
          </a:p>
          <a:p>
            <a:pPr algn="r"/>
            <a:r>
              <a:rPr lang="th-TH" b="1" dirty="0">
                <a:solidFill>
                  <a:schemeClr val="accent5">
                    <a:lumMod val="50000"/>
                  </a:schemeClr>
                </a:solidFill>
                <a:cs typeface="+mj-cs"/>
              </a:rPr>
              <a:t>โรงเรียนหนองบัวแดงวิทยา</a:t>
            </a:r>
            <a:endParaRPr lang="en-US" b="1" dirty="0">
              <a:solidFill>
                <a:schemeClr val="accent5">
                  <a:lumMod val="50000"/>
                </a:schemeClr>
              </a:solidFill>
              <a:cs typeface="+mj-cs"/>
            </a:endParaRPr>
          </a:p>
          <a:p>
            <a:pPr algn="r"/>
            <a:r>
              <a:rPr lang="th-TH" b="1" dirty="0">
                <a:solidFill>
                  <a:schemeClr val="accent5">
                    <a:lumMod val="50000"/>
                  </a:schemeClr>
                </a:solidFill>
                <a:cs typeface="+mj-cs"/>
              </a:rPr>
              <a:t>เขตพื้นที่การศึกษามัธยมศึกษา เขต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cs typeface="+mj-cs"/>
              </a:rPr>
              <a:t>30</a:t>
            </a:r>
          </a:p>
          <a:p>
            <a:pPr algn="r"/>
            <a:endParaRPr lang="th-TH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4547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57714" y="258714"/>
            <a:ext cx="6480720" cy="1477328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th-TH" sz="3000" b="1" dirty="0">
                <a:solidFill>
                  <a:prstClr val="white"/>
                </a:solidFill>
                <a:latin typeface="Angsana New" pitchFamily="18" charset="-34"/>
                <a:cs typeface="Angsana New" pitchFamily="18" charset="-34"/>
              </a:rPr>
              <a:t>ตัวอย่างแผนการจัดการเรียนรู้</a:t>
            </a:r>
          </a:p>
          <a:p>
            <a:pPr lvl="0" algn="ctr"/>
            <a:r>
              <a:rPr lang="th-TH" sz="3000" b="1" dirty="0">
                <a:solidFill>
                  <a:prstClr val="white"/>
                </a:solidFill>
                <a:latin typeface="Angsana New" pitchFamily="18" charset="-34"/>
                <a:cs typeface="Angsana New" pitchFamily="18" charset="-34"/>
              </a:rPr>
              <a:t>“ลดเวลาเรียน  เพิ่มเวลารู้”</a:t>
            </a:r>
          </a:p>
          <a:p>
            <a:pPr lvl="0" algn="ctr"/>
            <a:endParaRPr lang="th-TH" sz="3000" b="1" dirty="0">
              <a:solidFill>
                <a:prstClr val="white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39552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th-TH" sz="3000" b="1" dirty="0">
                <a:solidFill>
                  <a:prstClr val="white"/>
                </a:solidFill>
                <a:latin typeface="Angsana New" pitchFamily="18" charset="-34"/>
                <a:cs typeface="Angsana New" pitchFamily="18" charset="-34"/>
              </a:rPr>
              <a:t>ตัวอย่างกิจกรรม</a:t>
            </a:r>
          </a:p>
          <a:p>
            <a:pPr lvl="0" algn="ctr"/>
            <a:r>
              <a:rPr lang="th-TH" sz="3000" b="1" dirty="0">
                <a:solidFill>
                  <a:prstClr val="white"/>
                </a:solidFill>
                <a:latin typeface="Angsana New" pitchFamily="18" charset="-34"/>
                <a:cs typeface="Angsana New" pitchFamily="18" charset="-34"/>
              </a:rPr>
              <a:t>หมวดที่ </a:t>
            </a:r>
            <a:r>
              <a:rPr lang="en-US" sz="3000" b="1" dirty="0">
                <a:solidFill>
                  <a:prstClr val="white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000" b="1" dirty="0">
                <a:solidFill>
                  <a:prstClr val="white"/>
                </a:solidFill>
                <a:latin typeface="Angsana New" pitchFamily="18" charset="-34"/>
                <a:cs typeface="Angsana New" pitchFamily="18" charset="-34"/>
              </a:rPr>
              <a:t> 4  สร้างเสริมทักษะการทำงาน  การดำรงชีวิต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36042"/>
            <a:ext cx="6480720" cy="169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284984"/>
            <a:ext cx="6048672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437112"/>
            <a:ext cx="6220397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91808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04140" y="116632"/>
            <a:ext cx="6480720" cy="2400657"/>
          </a:xfrm>
          <a:prstGeom prst="rect">
            <a:avLst/>
          </a:prstGeom>
          <a:solidFill>
            <a:schemeClr val="accent6"/>
          </a:solidFill>
          <a:ln w="38100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ตัวอย่างแผนการจัดการเรียนรู้</a:t>
            </a: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“ลดเวลาเรียน  เพิ่มเวลารู้”</a:t>
            </a: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ctr"/>
            <a:endParaRPr lang="th-TH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</a:t>
            </a:r>
            <a:endParaRPr lang="en-US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240044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" name="TextBox 1"/>
          <p:cNvSpPr txBox="1"/>
          <p:nvPr/>
        </p:nvSpPr>
        <p:spPr>
          <a:xfrm>
            <a:off x="971600" y="1435277"/>
            <a:ext cx="64807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th-TH" sz="3200" b="1" dirty="0">
                <a:ea typeface="Times New Roman"/>
                <a:cs typeface="TH SarabunPSK"/>
              </a:rPr>
              <a:t>แบบประเมินการร่วมกิจกรรม  เรื่อง  .......................</a:t>
            </a:r>
          </a:p>
          <a:p>
            <a:pPr>
              <a:spcAft>
                <a:spcPts val="0"/>
              </a:spcAft>
            </a:pPr>
            <a:endParaRPr lang="en-US" sz="2000" dirty="0">
              <a:solidFill>
                <a:schemeClr val="accent6"/>
              </a:solidFill>
              <a:ea typeface="Times New Roman"/>
              <a:cs typeface="Cordia New"/>
            </a:endParaRPr>
          </a:p>
          <a:p>
            <a:pPr lvl="0"/>
            <a:endParaRPr lang="en-US" sz="3200" b="1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94218"/>
              </p:ext>
            </p:extLst>
          </p:nvPr>
        </p:nvGraphicFramePr>
        <p:xfrm>
          <a:off x="971600" y="2231130"/>
          <a:ext cx="6801485" cy="3259836"/>
        </p:xfrm>
        <a:graphic>
          <a:graphicData uri="http://schemas.openxmlformats.org/drawingml/2006/table">
            <a:tbl>
              <a:tblPr firstRow="1" firstCol="1" bandRow="1"/>
              <a:tblGrid>
                <a:gridCol w="8756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303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721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21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404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0233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0833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2255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ที่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ชื่อ-สกุล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รายการประเมิน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สรุปผล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922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ร่องรอย/ผลงาน การร่วมกิจกรรม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ปฏิบัติตามข้อตกลงของกลุ่ม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ยอมรับความคิดเห็นของผู้อื่น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H SarabunPSK"/>
                        </a:rPr>
                        <a:t>การมีส่วนร่วมในกิจกรรมและการทำงานกลุ่ม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09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TH SarabunPSK"/>
                          <a:ea typeface="Times New Roman"/>
                          <a:cs typeface="Cordia New"/>
                        </a:rPr>
                        <a:t> 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521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57714" y="476672"/>
            <a:ext cx="6480720" cy="584775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cs typeface="+mj-cs"/>
              </a:rPr>
              <a:t>แนวทางการจัดกิจกรรม</a:t>
            </a:r>
            <a:r>
              <a:rPr lang="th-TH" sz="3200" b="1" dirty="0">
                <a:cs typeface="+mj-cs"/>
              </a:rPr>
              <a:t>  </a:t>
            </a:r>
            <a:r>
              <a:rPr lang="th-TH" sz="3200" b="1" dirty="0">
                <a:solidFill>
                  <a:srgbClr val="FFFF00"/>
                </a:solidFill>
                <a:cs typeface="+mj-cs"/>
              </a:rPr>
              <a:t>“ลดเวลาเรียน  เพิ่มเวลารู้”</a:t>
            </a: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39552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" name="TextBox 1"/>
          <p:cNvSpPr txBox="1"/>
          <p:nvPr/>
        </p:nvSpPr>
        <p:spPr>
          <a:xfrm>
            <a:off x="949896" y="1542315"/>
            <a:ext cx="77768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>
                <a:latin typeface="Angsana New" pitchFamily="18" charset="-34"/>
                <a:cs typeface="Angsana New" pitchFamily="18" charset="-34"/>
              </a:rPr>
              <a:t>แบบประเมินความพึงพอใจ  กิจกรรม...................................................</a:t>
            </a: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ชื่อ-สกุล ผู้บันทึก.....................................................................................  ชั้น ...............  เลขที่ ...............</a:t>
            </a:r>
          </a:p>
          <a:p>
            <a:pPr algn="ctr"/>
            <a:r>
              <a:rPr lang="th-TH" sz="2000" dirty="0">
                <a:latin typeface="Angsana New" pitchFamily="18" charset="-34"/>
                <a:cs typeface="Angsana New" pitchFamily="18" charset="-34"/>
              </a:rPr>
              <a:t>  วัน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-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เดือน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-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ปี........................................เวลา................................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th-TH" sz="2000" dirty="0">
                <a:latin typeface="Angsana New" pitchFamily="18" charset="-34"/>
                <a:cs typeface="Angsana New" pitchFamily="18" charset="-34"/>
              </a:rPr>
              <a:t>ความพึงพอใจที่มีต่อกิจกรรม</a:t>
            </a: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..................................................................................................................................................................................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th-TH" sz="2000" dirty="0">
                <a:latin typeface="Angsana New" pitchFamily="18" charset="-34"/>
                <a:cs typeface="Angsana New" pitchFamily="18" charset="-34"/>
              </a:rPr>
              <a:t>ความพึงพอใจต่อความรู้และประสบการณ์ที่ได้รับ</a:t>
            </a: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..................................................................................................................................................................................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th-TH" sz="2000" dirty="0">
                <a:latin typeface="Angsana New" pitchFamily="18" charset="-34"/>
                <a:cs typeface="Angsana New" pitchFamily="18" charset="-34"/>
              </a:rPr>
              <a:t>ความพึงพอใจในภาพรวมของกิจกรรม</a:t>
            </a: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              	 มากที่สุด   	       มาก                 ปานกลาง                น้อย               น้อยที่สุด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th-TH" sz="2000" dirty="0">
                <a:latin typeface="Angsana New" pitchFamily="18" charset="-34"/>
                <a:cs typeface="Angsana New" pitchFamily="18" charset="-34"/>
              </a:rPr>
              <a:t>ความคิดเห็นข้อเสนอแนะอื่นๆ</a:t>
            </a: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 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..................................................................................................................................................................................</a:t>
            </a:r>
          </a:p>
          <a:p>
            <a:endParaRPr lang="th-TH" sz="2000" dirty="0">
              <a:latin typeface="Angsana New" pitchFamily="18" charset="-34"/>
              <a:cs typeface="Angsana New" pitchFamily="18" charset="-34"/>
            </a:endParaRPr>
          </a:p>
          <a:p>
            <a:endParaRPr lang="th-TH" sz="2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1619672" y="4653136"/>
            <a:ext cx="288032" cy="2160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914465" y="4637290"/>
            <a:ext cx="288032" cy="2160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004048" y="4637290"/>
            <a:ext cx="288032" cy="2160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707904" y="4653136"/>
            <a:ext cx="288032" cy="2160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2699792" y="4653136"/>
            <a:ext cx="288032" cy="2160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1056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>
            <a:extLst>
              <a:ext uri="{FF2B5EF4-FFF2-40B4-BE49-F238E27FC236}">
                <a16:creationId xmlns="" xmlns:a16="http://schemas.microsoft.com/office/drawing/2014/main" id="{A86392B2-98A9-425F-96C8-C4D8AEA90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5675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124744"/>
            <a:ext cx="2664296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ประชุม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/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อบรม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สร้างความรู้ความเข้าใจ</a:t>
            </a:r>
          </a:p>
        </p:txBody>
      </p:sp>
      <p:sp>
        <p:nvSpPr>
          <p:cNvPr id="12" name="TextBox 3"/>
          <p:cNvSpPr txBox="1"/>
          <p:nvPr/>
        </p:nvSpPr>
        <p:spPr>
          <a:xfrm>
            <a:off x="323528" y="2564904"/>
            <a:ext cx="2664296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จัดทำหน่วยการเรียนรู้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/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แผนการจัดการเรียนรู้</a:t>
            </a:r>
          </a:p>
        </p:txBody>
      </p:sp>
      <p:sp>
        <p:nvSpPr>
          <p:cNvPr id="13" name="TextBox 3"/>
          <p:cNvSpPr txBox="1"/>
          <p:nvPr/>
        </p:nvSpPr>
        <p:spPr>
          <a:xfrm>
            <a:off x="338480" y="3861048"/>
            <a:ext cx="2664296" cy="8925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จัดการเรียนการสอน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แบบ</a:t>
            </a:r>
            <a:r>
              <a:rPr kumimoji="0" lang="th-TH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บูรณา</a:t>
            </a: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การสู่การปฏิบัติ</a:t>
            </a:r>
          </a:p>
        </p:txBody>
      </p:sp>
      <p:sp>
        <p:nvSpPr>
          <p:cNvPr id="14" name="TextBox 3"/>
          <p:cNvSpPr txBox="1"/>
          <p:nvPr/>
        </p:nvSpPr>
        <p:spPr>
          <a:xfrm>
            <a:off x="338480" y="5445224"/>
            <a:ext cx="2664296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นำเสนอผลงาน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ของผู้เรียน</a:t>
            </a:r>
          </a:p>
        </p:txBody>
      </p:sp>
      <p:sp>
        <p:nvSpPr>
          <p:cNvPr id="15" name="TextBox 3"/>
          <p:cNvSpPr txBox="1"/>
          <p:nvPr/>
        </p:nvSpPr>
        <p:spPr>
          <a:xfrm>
            <a:off x="3779912" y="1124744"/>
            <a:ext cx="5184576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1.</a:t>
            </a: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จัดทำคำสั่งขับเคลื่อนโครงการระดับโรงเรียน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2. </a:t>
            </a: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ประชุมอบรมสร้างความรู้ความเข้าใจครูทุกคน</a:t>
            </a:r>
          </a:p>
        </p:txBody>
      </p:sp>
      <p:sp>
        <p:nvSpPr>
          <p:cNvPr id="16" name="TextBox 3"/>
          <p:cNvSpPr txBox="1"/>
          <p:nvPr/>
        </p:nvSpPr>
        <p:spPr>
          <a:xfrm>
            <a:off x="3779912" y="2564904"/>
            <a:ext cx="5184576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1.</a:t>
            </a: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ประชุมกลุ่มย่อยจัดทำหน่วยการเรียนรู้จำแนกตามระดับ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2. </a:t>
            </a:r>
            <a:r>
              <a:rPr kumimoji="0" lang="th-TH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ครูผู้สอนรายวิชาแต่ละระดับจัดทำแผนการจัดการเรียนรู้</a:t>
            </a:r>
            <a:r>
              <a:rPr kumimoji="0" lang="th-TH" sz="2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บูรณา</a:t>
            </a:r>
            <a:r>
              <a:rPr kumimoji="0" lang="th-TH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การ</a:t>
            </a:r>
          </a:p>
        </p:txBody>
      </p:sp>
      <p:sp>
        <p:nvSpPr>
          <p:cNvPr id="17" name="TextBox 3"/>
          <p:cNvSpPr txBox="1"/>
          <p:nvPr/>
        </p:nvSpPr>
        <p:spPr>
          <a:xfrm>
            <a:off x="3765084" y="3861048"/>
            <a:ext cx="518457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ครูผู้สอนทุกคนจัดการเรียนการสอนแบบ</a:t>
            </a:r>
            <a:r>
              <a:rPr kumimoji="0" lang="th-TH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บูรณา</a:t>
            </a: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การ สอดแทรกกระบวนการเรียนรู้และคุณลักษณะอันพึงประสงค์ มอบหมายภาระงาน</a:t>
            </a:r>
            <a:r>
              <a:rPr kumimoji="0" lang="th-TH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บูรณา</a:t>
            </a: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การ</a:t>
            </a:r>
          </a:p>
        </p:txBody>
      </p:sp>
      <p:sp>
        <p:nvSpPr>
          <p:cNvPr id="18" name="TextBox 3"/>
          <p:cNvSpPr txBox="1"/>
          <p:nvPr/>
        </p:nvSpPr>
        <p:spPr>
          <a:xfrm>
            <a:off x="3765084" y="5445224"/>
            <a:ext cx="5184576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นักเรียนแต่ละระดับชั้น แต่ละห้องเรียนนำเสนอผลงาน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(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1 </a:t>
            </a: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โรงเรียน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1 </a:t>
            </a: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อาชีพ)</a:t>
            </a:r>
          </a:p>
        </p:txBody>
      </p:sp>
      <p:cxnSp>
        <p:nvCxnSpPr>
          <p:cNvPr id="3" name="ลูกศรเชื่อมต่อแบบตรง 2"/>
          <p:cNvCxnSpPr/>
          <p:nvPr/>
        </p:nvCxnSpPr>
        <p:spPr>
          <a:xfrm flipH="1">
            <a:off x="3059832" y="1540242"/>
            <a:ext cx="561112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ลูกศรเชื่อมต่อแบบตรง 18"/>
          <p:cNvCxnSpPr/>
          <p:nvPr/>
        </p:nvCxnSpPr>
        <p:spPr>
          <a:xfrm flipH="1">
            <a:off x="3059832" y="2980402"/>
            <a:ext cx="561112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ลูกศรเชื่อมต่อแบบตรง 19"/>
          <p:cNvCxnSpPr/>
          <p:nvPr/>
        </p:nvCxnSpPr>
        <p:spPr>
          <a:xfrm flipH="1">
            <a:off x="3059832" y="4307324"/>
            <a:ext cx="561112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/>
          <p:nvPr/>
        </p:nvCxnSpPr>
        <p:spPr>
          <a:xfrm flipH="1">
            <a:off x="3059832" y="5881653"/>
            <a:ext cx="561112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4616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228001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6700" b="1" dirty="0">
                <a:latin typeface="TH SarabunPSK" pitchFamily="34" charset="-34"/>
                <a:cs typeface="TH SarabunPSK" pitchFamily="34" charset="-34"/>
              </a:rPr>
              <a:t>ประชุม</a:t>
            </a:r>
            <a:r>
              <a:rPr lang="en-US" sz="6700" b="1" dirty="0"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6700" b="1" dirty="0">
                <a:latin typeface="TH SarabunPSK" pitchFamily="34" charset="-34"/>
                <a:cs typeface="TH SarabunPSK" pitchFamily="34" charset="-34"/>
              </a:rPr>
              <a:t>อบรม สร้างความรู้ความเข้าใจ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>
                <a:latin typeface="TH SarabunPSK" pitchFamily="34" charset="-34"/>
                <a:cs typeface="TH SarabunPSK" pitchFamily="34" charset="-34"/>
              </a:rPr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2351369"/>
            <a:ext cx="8229600" cy="4325112"/>
          </a:xfrm>
        </p:spPr>
        <p:txBody>
          <a:bodyPr/>
          <a:lstStyle/>
          <a:p>
            <a:r>
              <a:rPr lang="th-TH" sz="4400" b="1" dirty="0">
                <a:latin typeface="TH SarabunPSK" pitchFamily="34" charset="-34"/>
                <a:cs typeface="TH SarabunPSK" pitchFamily="34" charset="-34"/>
              </a:rPr>
              <a:t>จัดทำคำสั่งขับเคลื่อนโครงการระดับโรงเรียน</a:t>
            </a:r>
            <a:endParaRPr lang="th-TH" sz="40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4400" b="1" dirty="0">
                <a:latin typeface="TH SarabunPSK" pitchFamily="34" charset="-34"/>
                <a:cs typeface="TH SarabunPSK" pitchFamily="34" charset="-34"/>
              </a:rPr>
              <a:t>ประชุมอบรมสร้างความรู้ความเข้าใจครูทุกคน</a:t>
            </a:r>
          </a:p>
          <a:p>
            <a:endParaRPr lang="th-TH" dirty="0"/>
          </a:p>
        </p:txBody>
      </p:sp>
      <p:pic>
        <p:nvPicPr>
          <p:cNvPr id="1026" name="Picture 2" descr="à¸£à¸¹à¸à¸ à¸²à¸à¸à¸µà¹à¹à¸à¸µà¹à¸¢à¸§à¸à¹à¸­à¸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53" y="3869788"/>
            <a:ext cx="2806693" cy="2806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8819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b="1" dirty="0">
                <a:latin typeface="TH SarabunPSK" pitchFamily="34" charset="-34"/>
                <a:cs typeface="TH SarabunPSK" pitchFamily="34" charset="-34"/>
              </a:rPr>
              <a:t>จัดทำหน่วยการเรียนรู้</a:t>
            </a:r>
            <a:r>
              <a:rPr lang="en-US" sz="4800" b="1" dirty="0"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4800" b="1" dirty="0">
                <a:latin typeface="TH SarabunPSK" pitchFamily="34" charset="-34"/>
                <a:cs typeface="TH SarabunPSK" pitchFamily="34" charset="-34"/>
              </a:rPr>
              <a:t>แผนการจัดการเรียนรู้</a:t>
            </a:r>
            <a:endParaRPr lang="th-TH" sz="48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ประชุมกลุ่มย่อยจัดทำหน่วยการเรียนรู้จำแนกตามระดับ</a:t>
            </a:r>
          </a:p>
          <a:p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ครูผู้สอนรายวิชาแต่ละระดับจัดทำแผนการจัดการเรียนรู้</a:t>
            </a:r>
            <a:r>
              <a:rPr lang="th-TH" sz="3200" b="1" dirty="0" err="1">
                <a:latin typeface="TH SarabunPSK" pitchFamily="34" charset="-34"/>
                <a:cs typeface="TH SarabunPSK" pitchFamily="34" charset="-34"/>
              </a:rPr>
              <a:t>บูรณา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การ</a:t>
            </a:r>
          </a:p>
          <a:p>
            <a:endParaRPr lang="th-TH" dirty="0"/>
          </a:p>
        </p:txBody>
      </p:sp>
      <p:pic>
        <p:nvPicPr>
          <p:cNvPr id="2050" name="Picture 2" descr="à¸£à¸¹à¸à¸ à¸²à¸à¸à¸µà¹à¹à¸à¸µà¹à¸¢à¸§à¸à¹à¸­à¸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05576"/>
            <a:ext cx="3068959" cy="306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1341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76564" y="908720"/>
            <a:ext cx="8229600" cy="1066800"/>
          </a:xfrm>
        </p:spPr>
        <p:txBody>
          <a:bodyPr>
            <a:noAutofit/>
          </a:bodyPr>
          <a:lstStyle/>
          <a:p>
            <a:r>
              <a:rPr lang="th-TH" sz="4800" b="1" dirty="0">
                <a:latin typeface="TH SarabunPSK" pitchFamily="34" charset="-34"/>
                <a:cs typeface="TH SarabunPSK" pitchFamily="34" charset="-34"/>
              </a:rPr>
              <a:t>จัดการเรียนการสอนแบบ</a:t>
            </a:r>
            <a:r>
              <a:rPr lang="th-TH" sz="4800" b="1" dirty="0" err="1">
                <a:latin typeface="TH SarabunPSK" pitchFamily="34" charset="-34"/>
                <a:cs typeface="TH SarabunPSK" pitchFamily="34" charset="-34"/>
              </a:rPr>
              <a:t>บูรณา</a:t>
            </a:r>
            <a:r>
              <a:rPr lang="th-TH" sz="4800" b="1" dirty="0">
                <a:latin typeface="TH SarabunPSK" pitchFamily="34" charset="-34"/>
                <a:cs typeface="TH SarabunPSK" pitchFamily="34" charset="-34"/>
              </a:rPr>
              <a:t>การสู่การปฏิบัติ</a:t>
            </a:r>
            <a:endParaRPr lang="th-TH" sz="48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76564" y="2132856"/>
            <a:ext cx="8229600" cy="4325112"/>
          </a:xfrm>
        </p:spPr>
        <p:txBody>
          <a:bodyPr/>
          <a:lstStyle/>
          <a:p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ครูผู้สอนทุกคนจัดการเรียนการสอนแบบ</a:t>
            </a:r>
            <a:r>
              <a:rPr lang="th-TH" sz="3600" b="1" dirty="0" err="1">
                <a:latin typeface="TH SarabunPSK" pitchFamily="34" charset="-34"/>
                <a:cs typeface="TH SarabunPSK" pitchFamily="34" charset="-34"/>
              </a:rPr>
              <a:t>บูรณา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การ สอดแทรกกระบวนการเรียนรู้และคุณลักษณะอันพึงประสงค์      มอบหมายภาระงาน</a:t>
            </a:r>
            <a:r>
              <a:rPr lang="th-TH" sz="3600" b="1" dirty="0" err="1">
                <a:latin typeface="TH SarabunPSK" pitchFamily="34" charset="-34"/>
                <a:cs typeface="TH SarabunPSK" pitchFamily="34" charset="-34"/>
              </a:rPr>
              <a:t>บูรณา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การ</a:t>
            </a:r>
          </a:p>
          <a:p>
            <a:endParaRPr lang="th-TH" dirty="0"/>
          </a:p>
        </p:txBody>
      </p:sp>
      <p:pic>
        <p:nvPicPr>
          <p:cNvPr id="3074" name="Picture 2" descr="à¸£à¸¹à¸à¸ à¸²à¸à¸à¸µà¹à¹à¸à¸µà¹à¸¢à¸§à¸à¹à¸­à¸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25" y="4003030"/>
            <a:ext cx="3537942" cy="257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à¸à¸¥à¸à¸²à¸£à¸à¹à¸à¸«à¸²à¸£à¸¹à¸à¸ à¸²à¸à¸ªà¸³à¸«à¸£à¸±à¸ à¸à¸²à¸£à¸à¸±à¸à¸à¸²à¸£à¹à¸£à¸µà¸¢à¸à¸£à¸¹à¹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142" y="4231360"/>
            <a:ext cx="3233514" cy="2351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1463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1" dirty="0">
                <a:latin typeface="TH SarabunPSK" pitchFamily="34" charset="-34"/>
                <a:cs typeface="TH SarabunPSK" pitchFamily="34" charset="-34"/>
              </a:rPr>
              <a:t>นำเสนอผลงานของผู้เรียน</a:t>
            </a:r>
            <a:endParaRPr lang="th-TH" sz="60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b="1" dirty="0">
                <a:latin typeface="TH SarabunPSK" pitchFamily="34" charset="-34"/>
                <a:cs typeface="TH SarabunPSK" pitchFamily="34" charset="-34"/>
              </a:rPr>
              <a:t>นักเรียนแต่ละระดับชั้น แต่ละห้องเรียนนำเสนอผลงาน   ( </a:t>
            </a:r>
            <a:r>
              <a:rPr lang="en-US" sz="4000" b="1" dirty="0"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4000" b="1" dirty="0">
                <a:latin typeface="TH SarabunPSK" pitchFamily="34" charset="-34"/>
                <a:cs typeface="TH SarabunPSK" pitchFamily="34" charset="-34"/>
              </a:rPr>
              <a:t>โรงเรียน </a:t>
            </a:r>
            <a:r>
              <a:rPr lang="en-US" sz="4000" b="1" dirty="0"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4000" b="1" dirty="0">
                <a:latin typeface="TH SarabunPSK" pitchFamily="34" charset="-34"/>
                <a:cs typeface="TH SarabunPSK" pitchFamily="34" charset="-34"/>
              </a:rPr>
              <a:t>อาชีพ)</a:t>
            </a:r>
          </a:p>
        </p:txBody>
      </p:sp>
      <p:pic>
        <p:nvPicPr>
          <p:cNvPr id="1026" name="Picture 2" descr="à¸à¸¥à¸à¸²à¸£à¸à¹à¸à¸«à¸²à¸£à¸¹à¸à¸ à¸²à¸à¸ªà¸³à¸«à¸£à¸±à¸ à¸­à¸²à¸à¸µà¸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656097"/>
            <a:ext cx="6624736" cy="298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27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0581" y="54868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Angsana New" pitchFamily="18" charset="-34"/>
                <a:cs typeface="Angsana New" pitchFamily="18" charset="-34"/>
              </a:rPr>
              <a:t>เรื่องหลักของโรงเรียนหนองบัวแดงวิทยา</a:t>
            </a:r>
          </a:p>
        </p:txBody>
      </p:sp>
      <p:sp>
        <p:nvSpPr>
          <p:cNvPr id="3" name="สี่เหลี่ยมผืนผ้ามุมมน 2"/>
          <p:cNvSpPr/>
          <p:nvPr/>
        </p:nvSpPr>
        <p:spPr>
          <a:xfrm>
            <a:off x="3249928" y="2950290"/>
            <a:ext cx="2232248" cy="1224136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3438002" y="3047431"/>
            <a:ext cx="1800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600" dirty="0" smtClean="0">
                <a:latin typeface="Angsana New" pitchFamily="18" charset="-34"/>
                <a:cs typeface="Angsana New" pitchFamily="18" charset="-34"/>
              </a:rPr>
              <a:t>ชื่อเรื่องหลัก</a:t>
            </a:r>
          </a:p>
          <a:p>
            <a:pPr algn="ctr"/>
            <a:r>
              <a:rPr lang="th-TH" sz="2600" dirty="0" smtClean="0">
                <a:latin typeface="Angsana New" pitchFamily="18" charset="-34"/>
                <a:cs typeface="Angsana New" pitchFamily="18" charset="-34"/>
              </a:rPr>
              <a:t>........................</a:t>
            </a:r>
            <a:endParaRPr lang="th-TH" sz="26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1975845" y="1287608"/>
            <a:ext cx="1800200" cy="122413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วงรี 8"/>
          <p:cNvSpPr/>
          <p:nvPr/>
        </p:nvSpPr>
        <p:spPr>
          <a:xfrm>
            <a:off x="254129" y="2881639"/>
            <a:ext cx="1800200" cy="122413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วงรี 9"/>
          <p:cNvSpPr/>
          <p:nvPr/>
        </p:nvSpPr>
        <p:spPr>
          <a:xfrm>
            <a:off x="1991722" y="4581128"/>
            <a:ext cx="1800200" cy="122413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วงรี 10"/>
          <p:cNvSpPr/>
          <p:nvPr/>
        </p:nvSpPr>
        <p:spPr>
          <a:xfrm>
            <a:off x="4992929" y="4581128"/>
            <a:ext cx="1800200" cy="122413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วงรี 11"/>
          <p:cNvSpPr/>
          <p:nvPr/>
        </p:nvSpPr>
        <p:spPr>
          <a:xfrm>
            <a:off x="6793129" y="3155196"/>
            <a:ext cx="1800200" cy="122413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วงรี 12"/>
          <p:cNvSpPr/>
          <p:nvPr/>
        </p:nvSpPr>
        <p:spPr>
          <a:xfrm>
            <a:off x="5292080" y="1340768"/>
            <a:ext cx="1800200" cy="122413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สี่เหลี่ยมผืนผ้ามุมมน 30"/>
          <p:cNvSpPr/>
          <p:nvPr/>
        </p:nvSpPr>
        <p:spPr>
          <a:xfrm>
            <a:off x="2404560" y="548680"/>
            <a:ext cx="4684387" cy="523220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3" name="TextBox 32"/>
          <p:cNvSpPr txBox="1"/>
          <p:nvPr/>
        </p:nvSpPr>
        <p:spPr>
          <a:xfrm>
            <a:off x="2640717" y="4584645"/>
            <a:ext cx="716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ม.</a:t>
            </a:r>
            <a:r>
              <a:rPr lang="en-US" sz="2400" dirty="0">
                <a:latin typeface="Angsana New" pitchFamily="18" charset="-34"/>
                <a:cs typeface="Angsana New" pitchFamily="18" charset="-34"/>
              </a:rPr>
              <a:t>6</a:t>
            </a:r>
            <a:endParaRPr lang="th-TH" sz="2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96122" y="2950290"/>
            <a:ext cx="716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ม.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1</a:t>
            </a:r>
            <a:endParaRPr lang="th-TH" sz="2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33715" y="1309936"/>
            <a:ext cx="716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ม.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2</a:t>
            </a:r>
            <a:endParaRPr lang="th-TH" sz="2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00746" y="4584645"/>
            <a:ext cx="716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ม.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5</a:t>
            </a:r>
            <a:endParaRPr lang="th-TH" sz="2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44932" y="3181122"/>
            <a:ext cx="716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ม.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4</a:t>
            </a:r>
            <a:endParaRPr lang="th-TH" sz="2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944019" y="1365615"/>
            <a:ext cx="716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ม.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3</a:t>
            </a:r>
            <a:endParaRPr lang="th-TH" sz="2400" dirty="0"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 flipH="1" flipV="1">
            <a:off x="3249928" y="2511744"/>
            <a:ext cx="313960" cy="369895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ลูกศรเชื่อมต่อแบบตรง 19"/>
          <p:cNvCxnSpPr/>
          <p:nvPr/>
        </p:nvCxnSpPr>
        <p:spPr>
          <a:xfrm>
            <a:off x="5149909" y="4187554"/>
            <a:ext cx="296504" cy="39357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/>
          <p:nvPr/>
        </p:nvCxnSpPr>
        <p:spPr>
          <a:xfrm flipH="1">
            <a:off x="3460775" y="4174427"/>
            <a:ext cx="313960" cy="40670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/>
          <p:nvPr/>
        </p:nvCxnSpPr>
        <p:spPr>
          <a:xfrm flipH="1">
            <a:off x="2195736" y="3417327"/>
            <a:ext cx="1008735" cy="3661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/>
          <p:nvPr/>
        </p:nvCxnSpPr>
        <p:spPr>
          <a:xfrm>
            <a:off x="5522429" y="3453945"/>
            <a:ext cx="1065795" cy="108413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ลูกศรเชื่อมต่อแบบตรง 23"/>
          <p:cNvCxnSpPr/>
          <p:nvPr/>
        </p:nvCxnSpPr>
        <p:spPr>
          <a:xfrm flipV="1">
            <a:off x="5292080" y="2500251"/>
            <a:ext cx="308666" cy="369896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20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57714" y="476672"/>
            <a:ext cx="6480720" cy="584775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cs typeface="+mj-cs"/>
              </a:rPr>
              <a:t>แนวทางการจัดกิจกรรม</a:t>
            </a:r>
            <a:r>
              <a:rPr lang="th-TH" sz="3200" b="1" dirty="0">
                <a:cs typeface="+mj-cs"/>
              </a:rPr>
              <a:t>  </a:t>
            </a:r>
            <a:r>
              <a:rPr lang="th-TH" sz="3200" b="1" dirty="0">
                <a:solidFill>
                  <a:srgbClr val="FFFF00"/>
                </a:solidFill>
                <a:cs typeface="+mj-cs"/>
              </a:rPr>
              <a:t>“ลดเวลาเรียน  เพิ่มเวลารู้”</a:t>
            </a: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39552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1079612" y="2708920"/>
            <a:ext cx="71287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หมวดที่  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กิจกรรมพัฒนาผู้เรียน (บังคับตามหลักสูตร)</a:t>
            </a:r>
          </a:p>
          <a:p>
            <a:endParaRPr lang="th-TH" sz="1200" b="1" dirty="0">
              <a:solidFill>
                <a:schemeClr val="accent6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หมวดที่  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2  </a:t>
            </a: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สร้างเสริมสมรรถนะและการเรียนรู้</a:t>
            </a:r>
          </a:p>
          <a:p>
            <a:endParaRPr lang="en-US" sz="1200" b="1" dirty="0">
              <a:solidFill>
                <a:schemeClr val="accent6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หมวดที่  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 สร้างเสริมคุณลักษณะและค่านิยม</a:t>
            </a:r>
          </a:p>
          <a:p>
            <a:endParaRPr lang="en-US" sz="1200" b="1" dirty="0">
              <a:solidFill>
                <a:schemeClr val="accent6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หมวดที่  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4 </a:t>
            </a: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สร้างเสริมทักษะการทำงาน  การดำรงชีวิต</a:t>
            </a:r>
          </a:p>
          <a:p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                  </a:t>
            </a:r>
          </a:p>
          <a:p>
            <a:endParaRPr lang="th-TH" sz="3600" b="1" dirty="0">
              <a:solidFill>
                <a:schemeClr val="accent6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9742" y="1809690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แบ่งออกเป็น </a:t>
            </a:r>
            <a:r>
              <a:rPr lang="en-US" sz="36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4  </a:t>
            </a:r>
            <a:r>
              <a:rPr lang="th-TH" sz="36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หมวด  </a:t>
            </a:r>
            <a:r>
              <a:rPr lang="en-US" sz="36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16 </a:t>
            </a:r>
            <a:r>
              <a:rPr lang="th-TH" sz="36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กลุ่มกิจกรรม</a:t>
            </a:r>
          </a:p>
        </p:txBody>
      </p:sp>
    </p:spTree>
    <p:extLst>
      <p:ext uri="{BB962C8B-B14F-4D97-AF65-F5344CB8AC3E}">
        <p14:creationId xmlns:p14="http://schemas.microsoft.com/office/powerpoint/2010/main" val="14762238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60648"/>
            <a:ext cx="7488832" cy="642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th-TH" sz="3600" b="1" dirty="0">
                <a:cs typeface="Angsana New"/>
              </a:rPr>
              <a:t>หน่วยการเรียนรู้</a:t>
            </a:r>
            <a:r>
              <a:rPr lang="th-TH" sz="3600" b="1" dirty="0" err="1">
                <a:cs typeface="Angsana New"/>
              </a:rPr>
              <a:t>บูรณา</a:t>
            </a:r>
            <a:r>
              <a:rPr lang="th-TH" sz="3600" b="1" dirty="0">
                <a:cs typeface="Angsana New"/>
              </a:rPr>
              <a:t>การ</a:t>
            </a:r>
            <a:endParaRPr lang="en-US" dirty="0"/>
          </a:p>
          <a:p>
            <a:pPr algn="ctr">
              <a:spcAft>
                <a:spcPts val="0"/>
              </a:spcAft>
            </a:pP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หน่วยที่..............................................................</a:t>
            </a:r>
            <a:endParaRPr lang="en-US" sz="2400" dirty="0">
              <a:latin typeface="Angsana New" pitchFamily="18" charset="-34"/>
              <a:cs typeface="Angsana New" pitchFamily="18" charset="-34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2400" b="1" dirty="0">
                <a:latin typeface="Angsana New" pitchFamily="18" charset="-34"/>
                <a:ea typeface="Calibri"/>
                <a:cs typeface="Angsana New" pitchFamily="18" charset="-34"/>
              </a:rPr>
              <a:t>ชั้นมัธยมศึกษาปีที่ </a:t>
            </a:r>
            <a:r>
              <a:rPr lang="en-US" sz="2400" b="1" dirty="0">
                <a:latin typeface="Angsana New" pitchFamily="18" charset="-34"/>
                <a:ea typeface="Calibri"/>
                <a:cs typeface="Angsana New" pitchFamily="18" charset="-34"/>
              </a:rPr>
              <a:t>…………..</a:t>
            </a:r>
            <a:r>
              <a:rPr lang="th-TH" sz="2400" b="1" dirty="0">
                <a:latin typeface="Angsana New" pitchFamily="18" charset="-34"/>
                <a:ea typeface="Calibri"/>
                <a:cs typeface="Angsana New" pitchFamily="18" charset="-34"/>
              </a:rPr>
              <a:t>จำนวน</a:t>
            </a:r>
            <a:r>
              <a:rPr lang="en-US" sz="2400" b="1" dirty="0">
                <a:latin typeface="Angsana New" pitchFamily="18" charset="-34"/>
                <a:ea typeface="Calibri"/>
                <a:cs typeface="Angsana New" pitchFamily="18" charset="-34"/>
              </a:rPr>
              <a:t>…………</a:t>
            </a:r>
            <a:r>
              <a:rPr lang="th-TH" sz="2400" b="1" dirty="0">
                <a:latin typeface="Angsana New" pitchFamily="18" charset="-34"/>
                <a:ea typeface="Calibri"/>
                <a:cs typeface="Angsana New" pitchFamily="18" charset="-34"/>
              </a:rPr>
              <a:t>ชั่วโมง</a:t>
            </a:r>
            <a:endParaRPr lang="en-US" sz="2400" dirty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1800" dirty="0">
              <a:ea typeface="Calibri"/>
              <a:cs typeface="Cordia New"/>
            </a:endParaRPr>
          </a:p>
          <a:p>
            <a:pPr algn="thaiDist">
              <a:lnSpc>
                <a:spcPct val="107000"/>
              </a:lnSpc>
              <a:spcAft>
                <a:spcPts val="0"/>
              </a:spcAft>
              <a:tabLst>
                <a:tab pos="540385" algn="l"/>
                <a:tab pos="810260" algn="l"/>
              </a:tabLst>
            </a:pPr>
            <a:r>
              <a:rPr lang="th-TH" b="1" dirty="0">
                <a:latin typeface="Angsana New" pitchFamily="18" charset="-34"/>
                <a:ea typeface="Calibri"/>
                <a:cs typeface="Angsana New" pitchFamily="18" charset="-34"/>
              </a:rPr>
              <a:t>1. ชื่อหน่วยการเรียนรู้ </a:t>
            </a:r>
            <a:r>
              <a:rPr lang="en-US" b="1" dirty="0">
                <a:latin typeface="Angsana New" pitchFamily="18" charset="-34"/>
                <a:ea typeface="Calibri"/>
                <a:cs typeface="Angsana New" pitchFamily="18" charset="-34"/>
              </a:rPr>
              <a:t>: </a:t>
            </a:r>
            <a:r>
              <a:rPr lang="th-TH" dirty="0">
                <a:latin typeface="Angsana New" pitchFamily="18" charset="-34"/>
                <a:ea typeface="Calibri"/>
                <a:cs typeface="Angsana New" pitchFamily="18" charset="-34"/>
              </a:rPr>
              <a:t>.....................................................................</a:t>
            </a:r>
            <a:endParaRPr lang="en-US" sz="1800" dirty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 algn="thaiDist">
              <a:lnSpc>
                <a:spcPct val="107000"/>
              </a:lnSpc>
              <a:spcAft>
                <a:spcPts val="0"/>
              </a:spcAft>
              <a:tabLst>
                <a:tab pos="540385" algn="l"/>
                <a:tab pos="810260" algn="l"/>
              </a:tabLst>
            </a:pPr>
            <a:r>
              <a:rPr lang="en-US" sz="1100" dirty="0">
                <a:solidFill>
                  <a:srgbClr val="FF0000"/>
                </a:solidFill>
                <a:latin typeface="Angsana New" pitchFamily="18" charset="-34"/>
                <a:ea typeface="Calibri"/>
                <a:cs typeface="Angsana New" pitchFamily="18" charset="-34"/>
              </a:rPr>
              <a:t> </a:t>
            </a:r>
            <a:endParaRPr lang="en-US" sz="1800" dirty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 algn="thaiDist">
              <a:lnSpc>
                <a:spcPct val="107000"/>
              </a:lnSpc>
              <a:spcAft>
                <a:spcPts val="0"/>
              </a:spcAft>
              <a:tabLst>
                <a:tab pos="540385" algn="l"/>
                <a:tab pos="810260" algn="l"/>
              </a:tabLst>
            </a:pPr>
            <a:r>
              <a:rPr lang="en-US" b="1" dirty="0" smtClean="0">
                <a:latin typeface="Angsana New" pitchFamily="18" charset="-34"/>
                <a:ea typeface="Calibri"/>
                <a:cs typeface="Angsana New" pitchFamily="18" charset="-34"/>
              </a:rPr>
              <a:t>2. </a:t>
            </a:r>
            <a:r>
              <a:rPr lang="th-TH" b="1" dirty="0" smtClean="0">
                <a:latin typeface="Angsana New" pitchFamily="18" charset="-34"/>
                <a:ea typeface="Calibri"/>
                <a:cs typeface="Angsana New" pitchFamily="18" charset="-34"/>
              </a:rPr>
              <a:t>มาตรฐาน</a:t>
            </a:r>
            <a:r>
              <a:rPr lang="th-TH" b="1" dirty="0">
                <a:latin typeface="Angsana New" pitchFamily="18" charset="-34"/>
                <a:ea typeface="Calibri"/>
                <a:cs typeface="Angsana New" pitchFamily="18" charset="-34"/>
              </a:rPr>
              <a:t>การเรียนรู้/ตัวชี้วัด กลุ่มสาระการเรียนรู้ที่นำมา</a:t>
            </a:r>
            <a:r>
              <a:rPr lang="th-TH" b="1" dirty="0" err="1">
                <a:latin typeface="Angsana New" pitchFamily="18" charset="-34"/>
                <a:ea typeface="Calibri"/>
                <a:cs typeface="Angsana New" pitchFamily="18" charset="-34"/>
              </a:rPr>
              <a:t>บูรณา</a:t>
            </a:r>
            <a:r>
              <a:rPr lang="th-TH" b="1" dirty="0" smtClean="0">
                <a:latin typeface="Angsana New" pitchFamily="18" charset="-34"/>
                <a:ea typeface="Calibri"/>
                <a:cs typeface="Angsana New" pitchFamily="18" charset="-34"/>
              </a:rPr>
              <a:t>การ</a:t>
            </a:r>
          </a:p>
          <a:p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           กลุ่ม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สาระการเรียนรู้....................................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...................................................</a:t>
            </a:r>
            <a:endParaRPr lang="en-US" sz="2400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24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          มาตรฐาน ......................................................................................................</a:t>
            </a:r>
            <a:endParaRPr lang="en-US" sz="2400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24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          ตัวชี้วัด</a:t>
            </a:r>
            <a:r>
              <a:rPr lang="th-TH" sz="2400" dirty="0">
                <a:latin typeface="Angsana New" pitchFamily="18" charset="-34"/>
                <a:cs typeface="Angsana New" pitchFamily="18" charset="-34"/>
              </a:rPr>
              <a:t>...................................................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.........................................................</a:t>
            </a:r>
            <a:endParaRPr lang="en-US" sz="2400" dirty="0"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40385" algn="l"/>
                <a:tab pos="810260" algn="l"/>
              </a:tabLst>
            </a:pPr>
            <a:r>
              <a:rPr lang="th-TH" b="1" dirty="0">
                <a:ea typeface="Calibri"/>
                <a:cs typeface="Angsana New"/>
              </a:rPr>
              <a:t>3. สาระสำคัญ/ความคิดรวบยอด</a:t>
            </a:r>
            <a:endParaRPr lang="en-US" sz="1800" dirty="0">
              <a:ea typeface="Calibri"/>
              <a:cs typeface="Cordia New"/>
            </a:endParaRPr>
          </a:p>
          <a:p>
            <a:pPr algn="thaiDist">
              <a:lnSpc>
                <a:spcPct val="107000"/>
              </a:lnSpc>
              <a:spcAft>
                <a:spcPts val="0"/>
              </a:spcAft>
              <a:tabLst>
                <a:tab pos="540385" algn="l"/>
                <a:tab pos="810260" algn="l"/>
              </a:tabLst>
            </a:pPr>
            <a:r>
              <a:rPr lang="th-TH" sz="2000" dirty="0" smtClean="0">
                <a:latin typeface="Angsana New" pitchFamily="18" charset="-34"/>
                <a:ea typeface="Calibri"/>
                <a:cs typeface="Angsana New" pitchFamily="18" charset="-34"/>
              </a:rPr>
              <a:t>.......................................................................................................................................................................</a:t>
            </a:r>
            <a:br>
              <a:rPr lang="th-TH" sz="2000" dirty="0" smtClean="0">
                <a:latin typeface="Angsana New" pitchFamily="18" charset="-34"/>
                <a:ea typeface="Calibri"/>
                <a:cs typeface="Angsana New" pitchFamily="18" charset="-34"/>
              </a:rPr>
            </a:br>
            <a:r>
              <a:rPr lang="th-TH" sz="2000" dirty="0" smtClean="0">
                <a:latin typeface="Angsana New" pitchFamily="18" charset="-34"/>
                <a:ea typeface="Calibri"/>
                <a:cs typeface="Angsana New" pitchFamily="18" charset="-34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algn="thaiDist">
              <a:lnSpc>
                <a:spcPct val="107000"/>
              </a:lnSpc>
              <a:spcAft>
                <a:spcPts val="0"/>
              </a:spcAft>
              <a:tabLst>
                <a:tab pos="540385" algn="l"/>
                <a:tab pos="810260" algn="l"/>
              </a:tabLst>
            </a:pPr>
            <a:endParaRPr lang="th-TH" b="1" dirty="0" smtClean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 marL="342900" indent="-342900" algn="thaiDist">
              <a:lnSpc>
                <a:spcPct val="107000"/>
              </a:lnSpc>
              <a:spcAft>
                <a:spcPts val="0"/>
              </a:spcAft>
              <a:buAutoNum type="arabicPeriod" startAt="2"/>
              <a:tabLst>
                <a:tab pos="540385" algn="l"/>
                <a:tab pos="810260" algn="l"/>
              </a:tabLst>
            </a:pPr>
            <a:endParaRPr lang="th-TH" sz="1800" b="1" dirty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 marL="342900" indent="-342900" algn="thaiDist">
              <a:lnSpc>
                <a:spcPct val="107000"/>
              </a:lnSpc>
              <a:spcAft>
                <a:spcPts val="0"/>
              </a:spcAft>
              <a:buAutoNum type="arabicPeriod" startAt="2"/>
              <a:tabLst>
                <a:tab pos="540385" algn="l"/>
                <a:tab pos="810260" algn="l"/>
              </a:tabLst>
            </a:pPr>
            <a:endParaRPr lang="en-US" sz="1800" dirty="0">
              <a:latin typeface="Angsana New" pitchFamily="18" charset="-34"/>
              <a:ea typeface="Calibri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5137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352928" cy="5415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540385" algn="l"/>
                <a:tab pos="810260" algn="l"/>
              </a:tabLst>
            </a:pPr>
            <a:r>
              <a:rPr lang="th-TH" b="1" dirty="0">
                <a:ea typeface="Calibri"/>
                <a:cs typeface="Angsana New"/>
              </a:rPr>
              <a:t>4. สาระการเรียนรู้</a:t>
            </a:r>
            <a:endParaRPr lang="en-US" sz="1800" dirty="0">
              <a:ea typeface="Calibri"/>
              <a:cs typeface="Cordia New"/>
            </a:endParaRPr>
          </a:p>
          <a:p>
            <a:pPr>
              <a:spcAft>
                <a:spcPts val="0"/>
              </a:spcAft>
              <a:tabLst>
                <a:tab pos="540385" algn="l"/>
                <a:tab pos="810260" algn="l"/>
              </a:tabLst>
            </a:pPr>
            <a:r>
              <a:rPr lang="th-TH" b="1" dirty="0">
                <a:cs typeface="Angsana New"/>
              </a:rPr>
              <a:t>	</a:t>
            </a: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ภาษาไทย .............................................................................................................................</a:t>
            </a:r>
            <a:endParaRPr lang="en-US" sz="2400" dirty="0"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540385" algn="l"/>
                <a:tab pos="810260" algn="l"/>
              </a:tabLst>
            </a:pPr>
            <a:r>
              <a:rPr lang="th-TH" sz="2400" b="1" dirty="0">
                <a:solidFill>
                  <a:srgbClr val="FF0000"/>
                </a:solidFill>
                <a:latin typeface="Angsana New" pitchFamily="18" charset="-34"/>
                <a:ea typeface="Calibri"/>
                <a:cs typeface="Angsana New" pitchFamily="18" charset="-34"/>
              </a:rPr>
              <a:t>	</a:t>
            </a:r>
            <a:r>
              <a:rPr lang="th-TH" sz="2400" b="1" dirty="0" smtClean="0">
                <a:latin typeface="Angsana New" pitchFamily="18" charset="-34"/>
                <a:ea typeface="Calibri"/>
                <a:cs typeface="Angsana New" pitchFamily="18" charset="-34"/>
              </a:rPr>
              <a:t>คณิตศาสตร์</a:t>
            </a:r>
            <a:r>
              <a:rPr lang="th-TH" sz="2400" b="1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.......................................................................</a:t>
            </a:r>
            <a:r>
              <a:rPr lang="th-TH" sz="2400" b="1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...................................................</a:t>
            </a:r>
            <a:endParaRPr lang="th-TH" sz="2400" b="1" dirty="0" smtClean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 lvl="0">
              <a:tabLst>
                <a:tab pos="540385" algn="l"/>
                <a:tab pos="810260" algn="l"/>
              </a:tabLst>
            </a:pP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	วิทยาศาสตร์</a:t>
            </a:r>
            <a:r>
              <a:rPr lang="th-TH" sz="2400" b="1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.......................................................................</a:t>
            </a:r>
            <a:r>
              <a:rPr lang="th-TH" sz="2400" b="1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...................................................</a:t>
            </a:r>
            <a:endParaRPr lang="en-US" sz="2400" dirty="0"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540385" algn="l"/>
                <a:tab pos="810260" algn="l"/>
              </a:tabLst>
            </a:pPr>
            <a:r>
              <a:rPr lang="th-TH" sz="2400" b="1" dirty="0" smtClean="0">
                <a:latin typeface="Angsana New" pitchFamily="18" charset="-34"/>
                <a:ea typeface="Calibri"/>
                <a:cs typeface="Angsana New" pitchFamily="18" charset="-34"/>
              </a:rPr>
              <a:t>	สังคม</a:t>
            </a:r>
            <a:r>
              <a:rPr lang="th-TH" sz="2400" b="1" dirty="0">
                <a:latin typeface="Angsana New" pitchFamily="18" charset="-34"/>
                <a:ea typeface="Calibri"/>
                <a:cs typeface="Angsana New" pitchFamily="18" charset="-34"/>
              </a:rPr>
              <a:t>ศึกษา ศาสนาและวัฒนา</a:t>
            </a:r>
            <a:r>
              <a:rPr lang="th-TH" sz="2400" b="1" dirty="0" smtClean="0">
                <a:latin typeface="Angsana New" pitchFamily="18" charset="-34"/>
                <a:ea typeface="Calibri"/>
                <a:cs typeface="Angsana New" pitchFamily="18" charset="-34"/>
              </a:rPr>
              <a:t>ธรรม......................................................................................</a:t>
            </a:r>
          </a:p>
          <a:p>
            <a:pPr lvl="0">
              <a:lnSpc>
                <a:spcPct val="107000"/>
              </a:lnSpc>
              <a:tabLst>
                <a:tab pos="540385" algn="l"/>
                <a:tab pos="810260" algn="l"/>
              </a:tabLst>
            </a:pPr>
            <a:r>
              <a:rPr lang="th-TH" sz="2400" b="1" dirty="0" smtClean="0">
                <a:latin typeface="Angsana New" pitchFamily="18" charset="-34"/>
                <a:ea typeface="Calibri"/>
                <a:cs typeface="Angsana New" pitchFamily="18" charset="-34"/>
              </a:rPr>
              <a:t>	ศิลปะ.....................................................................................................................................</a:t>
            </a:r>
          </a:p>
          <a:p>
            <a:pPr>
              <a:spcAft>
                <a:spcPts val="0"/>
              </a:spcAft>
              <a:tabLst>
                <a:tab pos="540385" algn="l"/>
                <a:tab pos="810260" algn="l"/>
              </a:tabLst>
            </a:pP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	การ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งานอาชีพและ</a:t>
            </a: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เทคโนโลยี.................................................................................................</a:t>
            </a:r>
            <a:endParaRPr lang="en-US" sz="2400" dirty="0">
              <a:latin typeface="Angsana New" pitchFamily="18" charset="-34"/>
              <a:cs typeface="Angsana New" pitchFamily="18" charset="-34"/>
            </a:endParaRPr>
          </a:p>
          <a:p>
            <a:pPr lvl="0">
              <a:lnSpc>
                <a:spcPct val="107000"/>
              </a:lnSpc>
              <a:tabLst>
                <a:tab pos="540385" algn="l"/>
                <a:tab pos="810260" algn="l"/>
              </a:tabLst>
            </a:pPr>
            <a:r>
              <a:rPr lang="th-TH" sz="2400" b="1" dirty="0" smtClean="0">
                <a:solidFill>
                  <a:srgbClr val="000000"/>
                </a:solidFill>
                <a:latin typeface="Angsana New" pitchFamily="18" charset="-34"/>
                <a:ea typeface="Calibri"/>
                <a:cs typeface="Angsana New" pitchFamily="18" charset="-34"/>
              </a:rPr>
              <a:t>	ภาษาต่างประเทศ...................................................................................................................</a:t>
            </a:r>
          </a:p>
          <a:p>
            <a:pPr lvl="0">
              <a:lnSpc>
                <a:spcPct val="107000"/>
              </a:lnSpc>
              <a:tabLst>
                <a:tab pos="540385" algn="l"/>
                <a:tab pos="810260" algn="l"/>
              </a:tabLst>
            </a:pPr>
            <a:r>
              <a:rPr lang="th-TH" sz="2400" b="1" dirty="0" smtClean="0">
                <a:latin typeface="Angsana New" pitchFamily="18" charset="-34"/>
                <a:ea typeface="Calibri"/>
                <a:cs typeface="Angsana New" pitchFamily="18" charset="-34"/>
              </a:rPr>
              <a:t>	สุข</a:t>
            </a:r>
            <a:r>
              <a:rPr lang="th-TH" sz="2400" b="1" dirty="0">
                <a:latin typeface="Angsana New" pitchFamily="18" charset="-34"/>
                <a:ea typeface="Calibri"/>
                <a:cs typeface="Angsana New" pitchFamily="18" charset="-34"/>
              </a:rPr>
              <a:t>ศึกษาและพละ</a:t>
            </a:r>
            <a:r>
              <a:rPr lang="th-TH" sz="2400" b="1" dirty="0" smtClean="0">
                <a:latin typeface="Angsana New" pitchFamily="18" charset="-34"/>
                <a:ea typeface="Calibri"/>
                <a:cs typeface="Angsana New" pitchFamily="18" charset="-34"/>
              </a:rPr>
              <a:t>ศึกษา.........................................................................................................</a:t>
            </a:r>
          </a:p>
          <a:p>
            <a:pPr lvl="0">
              <a:lnSpc>
                <a:spcPct val="107000"/>
              </a:lnSpc>
              <a:tabLst>
                <a:tab pos="540385" algn="l"/>
                <a:tab pos="810260" algn="l"/>
              </a:tabLst>
            </a:pPr>
            <a:r>
              <a:rPr lang="th-TH" sz="2400" b="1" dirty="0" smtClean="0">
                <a:latin typeface="Angsana New" pitchFamily="18" charset="-34"/>
                <a:ea typeface="Calibri"/>
                <a:cs typeface="Angsana New" pitchFamily="18" charset="-34"/>
              </a:rPr>
              <a:t>	กิจกรรม</a:t>
            </a:r>
            <a:r>
              <a:rPr lang="th-TH" sz="2400" b="1" dirty="0">
                <a:latin typeface="Angsana New" pitchFamily="18" charset="-34"/>
                <a:ea typeface="Calibri"/>
                <a:cs typeface="Angsana New" pitchFamily="18" charset="-34"/>
              </a:rPr>
              <a:t>แนะ</a:t>
            </a:r>
            <a:r>
              <a:rPr lang="th-TH" sz="2400" b="1" dirty="0" smtClean="0">
                <a:latin typeface="Angsana New" pitchFamily="18" charset="-34"/>
                <a:ea typeface="Calibri"/>
                <a:cs typeface="Angsana New" pitchFamily="18" charset="-34"/>
              </a:rPr>
              <a:t>แนว...................................................................................................................</a:t>
            </a: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40385" algn="l"/>
                <a:tab pos="810260" algn="l"/>
              </a:tabLst>
            </a:pPr>
            <a:r>
              <a:rPr lang="th-TH" b="1" dirty="0">
                <a:ea typeface="Calibri"/>
                <a:cs typeface="Angsana New"/>
              </a:rPr>
              <a:t>5. สมรรถนะสำคัญของผู้เรียน</a:t>
            </a:r>
            <a:endParaRPr lang="en-US" sz="1800" dirty="0">
              <a:ea typeface="Calibri"/>
              <a:cs typeface="Cordia New"/>
            </a:endParaRPr>
          </a:p>
          <a:p>
            <a:r>
              <a:rPr lang="th-TH" sz="2000" b="1" dirty="0" smtClean="0">
                <a:ea typeface="Calibri"/>
                <a:cs typeface="Angsana New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th-TH" sz="2000" b="1" dirty="0">
              <a:solidFill>
                <a:prstClr val="black"/>
              </a:solidFill>
              <a:ea typeface="Calibri"/>
              <a:cs typeface="Angsana New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40385" algn="l"/>
                <a:tab pos="810260" algn="l"/>
              </a:tabLst>
            </a:pPr>
            <a:endParaRPr lang="en-US" sz="1800" dirty="0"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21773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792088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6. คุณลักษณะอันพึงประสงค์</a:t>
            </a:r>
            <a:endParaRPr lang="en-US" sz="2400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en-US" sz="2000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7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. ชิ้นงาน/ภาระงาน</a:t>
            </a:r>
            <a:endParaRPr lang="en-US" sz="2400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en-US" sz="2000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8. การวัดและประเมินผล</a:t>
            </a:r>
            <a:endParaRPr lang="en-US" sz="2400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sz="2000" b="1" dirty="0" smtClean="0">
                <a:latin typeface="Angsana New" pitchFamily="18" charset="-34"/>
                <a:cs typeface="Angsana New" pitchFamily="18" charset="-34"/>
              </a:rPr>
              <a:t>	8.1 </a:t>
            </a:r>
            <a:r>
              <a:rPr lang="th-TH" sz="2000" b="1" dirty="0">
                <a:latin typeface="Angsana New" pitchFamily="18" charset="-34"/>
                <a:cs typeface="Angsana New" pitchFamily="18" charset="-34"/>
              </a:rPr>
              <a:t>ด้านความรู้</a:t>
            </a:r>
            <a:endParaRPr lang="en-US" sz="2000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...........................................................................................................................................................................................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...........................................................................................................................................................................................</a:t>
            </a:r>
            <a:endParaRPr lang="en-US" sz="2000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2000" b="1" dirty="0">
                <a:latin typeface="Angsana New" pitchFamily="18" charset="-34"/>
                <a:cs typeface="Angsana New" pitchFamily="18" charset="-34"/>
              </a:rPr>
              <a:t>	8.2 ด้านทักษะ</a:t>
            </a:r>
            <a:r>
              <a:rPr lang="en-US" sz="2000" b="1" dirty="0"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sz="2000" b="1" dirty="0">
                <a:latin typeface="Angsana New" pitchFamily="18" charset="-34"/>
                <a:cs typeface="Angsana New" pitchFamily="18" charset="-34"/>
              </a:rPr>
              <a:t>กระบวนการ</a:t>
            </a:r>
            <a:endParaRPr lang="en-US" sz="2000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...........................................................................................................................................................................................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...........................................................................................................................................................................................</a:t>
            </a:r>
            <a:endParaRPr lang="en-US" sz="2000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2000" b="1" dirty="0">
                <a:latin typeface="Angsana New" pitchFamily="18" charset="-34"/>
                <a:cs typeface="Angsana New" pitchFamily="18" charset="-34"/>
              </a:rPr>
              <a:t>	8.3 ด้านเจตคติ</a:t>
            </a:r>
            <a:endParaRPr lang="en-US" sz="2000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th-TH" sz="2000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9261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8568952" cy="635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40385" algn="l"/>
                <a:tab pos="810260" algn="l"/>
              </a:tabLst>
            </a:pPr>
            <a:r>
              <a:rPr lang="th-TH" sz="2400" b="1" dirty="0" smtClean="0">
                <a:latin typeface="Angsana New" pitchFamily="18" charset="-34"/>
                <a:ea typeface="Calibri"/>
                <a:cs typeface="Angsana New" pitchFamily="18" charset="-34"/>
              </a:rPr>
              <a:t>9. แนวทางการจัดกิจกรรมการเรียนรู้</a:t>
            </a:r>
            <a:endParaRPr lang="en-US" sz="1800" dirty="0" smtClean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40385" algn="l"/>
                <a:tab pos="810260" algn="l"/>
              </a:tabLst>
            </a:pPr>
            <a:r>
              <a:rPr lang="th-TH" sz="1800" dirty="0" smtClean="0">
                <a:latin typeface="Angsana New" pitchFamily="18" charset="-34"/>
                <a:ea typeface="Calibri"/>
                <a:cs typeface="Angsana New" pitchFamily="18" charset="-34"/>
              </a:rPr>
              <a:t>	</a:t>
            </a:r>
            <a:r>
              <a:rPr lang="th-TH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ขั้นที่ </a:t>
            </a:r>
            <a:r>
              <a:rPr lang="en-US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1  </a:t>
            </a:r>
            <a:r>
              <a:rPr lang="th-TH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ตั้งคำถาม</a:t>
            </a:r>
            <a:r>
              <a:rPr lang="en-US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 (Question)</a:t>
            </a:r>
            <a:endParaRPr lang="en-US" sz="1800" dirty="0" smtClean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th-TH" sz="1800" dirty="0" smtClean="0">
                <a:latin typeface="Angsana New" pitchFamily="18" charset="-34"/>
                <a:ea typeface="Calibri"/>
                <a:cs typeface="Angsana New" pitchFamily="18" charset="-34"/>
              </a:rPr>
              <a:t>	.........................................................................................................................................................................................</a:t>
            </a:r>
            <a:endParaRPr lang="en-US" sz="1800" dirty="0" smtClean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 marL="540385">
              <a:lnSpc>
                <a:spcPct val="107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th-TH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ขั้นที่ </a:t>
            </a:r>
            <a:r>
              <a:rPr lang="en-US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2 </a:t>
            </a:r>
            <a:r>
              <a:rPr lang="th-TH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สืบค้นความรู้และสารสนเทศ (</a:t>
            </a:r>
            <a:r>
              <a:rPr lang="en-US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Search)</a:t>
            </a:r>
            <a:endParaRPr lang="en-US" sz="1800" dirty="0" smtClean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th-TH" sz="1800" dirty="0" smtClean="0">
                <a:latin typeface="Angsana New" pitchFamily="18" charset="-34"/>
                <a:ea typeface="Calibri"/>
                <a:cs typeface="Angsana New" pitchFamily="18" charset="-34"/>
              </a:rPr>
              <a:t>	.........................................................................................................................................................................................</a:t>
            </a:r>
            <a:endParaRPr lang="en-US" sz="1800" dirty="0" smtClean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 marL="540385">
              <a:lnSpc>
                <a:spcPct val="107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th-TH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ขั้นที่ </a:t>
            </a:r>
            <a:r>
              <a:rPr lang="en-US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3 </a:t>
            </a:r>
            <a:r>
              <a:rPr lang="th-TH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สร้างองค์ความรู้ </a:t>
            </a:r>
            <a:r>
              <a:rPr lang="en-US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(Construct)</a:t>
            </a:r>
            <a:endParaRPr lang="en-US" sz="1800" dirty="0" smtClean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th-TH" sz="1800" dirty="0" smtClean="0">
                <a:latin typeface="Angsana New" pitchFamily="18" charset="-34"/>
                <a:ea typeface="Calibri"/>
                <a:cs typeface="Angsana New" pitchFamily="18" charset="-34"/>
              </a:rPr>
              <a:t>	........................................................................................................................................................................................</a:t>
            </a:r>
            <a:endParaRPr lang="en-US" sz="1800" dirty="0" smtClean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 marL="540385">
              <a:lnSpc>
                <a:spcPct val="107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th-TH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ขั้นที่ </a:t>
            </a:r>
            <a:r>
              <a:rPr lang="en-US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4 </a:t>
            </a:r>
            <a:r>
              <a:rPr lang="th-TH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สื่อสารและนำเสนอ </a:t>
            </a:r>
            <a:r>
              <a:rPr lang="en-US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(Communicate)</a:t>
            </a:r>
            <a:endParaRPr lang="en-US" sz="1800" dirty="0" smtClean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th-TH" sz="1800" dirty="0" smtClean="0">
                <a:latin typeface="Angsana New" pitchFamily="18" charset="-34"/>
                <a:ea typeface="Calibri"/>
                <a:cs typeface="Angsana New" pitchFamily="18" charset="-34"/>
              </a:rPr>
              <a:t>	..........................................................................................................................................................................................</a:t>
            </a:r>
            <a:endParaRPr lang="en-US" sz="1800" dirty="0" smtClean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 marL="540385">
              <a:lnSpc>
                <a:spcPct val="107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th-TH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ขั้นที่ </a:t>
            </a:r>
            <a:r>
              <a:rPr lang="en-US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5 </a:t>
            </a:r>
            <a:r>
              <a:rPr lang="th-TH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บริการสังคมและจิตสาธารณะ </a:t>
            </a:r>
            <a:r>
              <a:rPr lang="en-US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(Serve)</a:t>
            </a:r>
            <a:endParaRPr lang="en-US" sz="1800" dirty="0" smtClean="0">
              <a:latin typeface="Angsana New" pitchFamily="18" charset="-34"/>
              <a:ea typeface="Calibri"/>
              <a:cs typeface="Angsana New" pitchFamily="18" charset="-34"/>
            </a:endParaRPr>
          </a:p>
          <a:p>
            <a:r>
              <a:rPr lang="th-TH" sz="1800" dirty="0" smtClean="0">
                <a:latin typeface="Angsana New" pitchFamily="18" charset="-34"/>
                <a:ea typeface="Calibri"/>
                <a:cs typeface="Angsana New" pitchFamily="18" charset="-34"/>
              </a:rPr>
              <a:t>	................................................................................................................................................................................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40385" algn="l"/>
                <a:tab pos="810260" algn="l"/>
              </a:tabLst>
            </a:pPr>
            <a:r>
              <a:rPr lang="en-US" sz="2400" b="1" dirty="0" smtClean="0">
                <a:latin typeface="Angsana New" pitchFamily="18" charset="-34"/>
                <a:ea typeface="Calibri"/>
                <a:cs typeface="Angsana New" pitchFamily="18" charset="-34"/>
              </a:rPr>
              <a:t>10</a:t>
            </a:r>
            <a:r>
              <a:rPr lang="en-US" sz="2400" b="1" dirty="0">
                <a:latin typeface="Angsana New" pitchFamily="18" charset="-34"/>
                <a:ea typeface="Calibri"/>
                <a:cs typeface="Angsana New" pitchFamily="18" charset="-34"/>
              </a:rPr>
              <a:t>. </a:t>
            </a:r>
            <a:r>
              <a:rPr lang="th-TH" sz="2400" b="1" dirty="0">
                <a:latin typeface="Angsana New" pitchFamily="18" charset="-34"/>
                <a:ea typeface="Calibri"/>
                <a:cs typeface="Angsana New" pitchFamily="18" charset="-34"/>
              </a:rPr>
              <a:t>สื่อ/แหล่งเรียนรู้</a:t>
            </a:r>
            <a:endParaRPr lang="en-US" sz="2400" dirty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en-US" sz="2000" b="1" dirty="0">
                <a:latin typeface="Angsana New" pitchFamily="18" charset="-34"/>
                <a:ea typeface="Calibri"/>
                <a:cs typeface="Angsana New" pitchFamily="18" charset="-34"/>
              </a:rPr>
              <a:t>10.1</a:t>
            </a:r>
            <a:r>
              <a:rPr lang="th-TH" sz="2000" b="1" dirty="0">
                <a:latin typeface="Angsana New" pitchFamily="18" charset="-34"/>
                <a:ea typeface="Calibri"/>
                <a:cs typeface="Angsana New" pitchFamily="18" charset="-34"/>
              </a:rPr>
              <a:t>    สื่อ</a:t>
            </a:r>
            <a:endParaRPr lang="en-US" sz="2000" dirty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th-TH" sz="2000" dirty="0" smtClean="0">
                <a:latin typeface="Angsana New" pitchFamily="18" charset="-34"/>
                <a:ea typeface="Calibri"/>
                <a:cs typeface="Angsana New" pitchFamily="18" charset="-34"/>
              </a:rPr>
              <a:t>	.............................................................................................................................................................................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th-TH" sz="2000" dirty="0">
                <a:latin typeface="Angsana New" pitchFamily="18" charset="-34"/>
                <a:ea typeface="Calibri"/>
                <a:cs typeface="Angsana New" pitchFamily="18" charset="-34"/>
              </a:rPr>
              <a:t>	</a:t>
            </a:r>
            <a:r>
              <a:rPr lang="th-TH" sz="2000" dirty="0" smtClean="0">
                <a:latin typeface="Angsana New" pitchFamily="18" charset="-34"/>
                <a:ea typeface="Calibri"/>
                <a:cs typeface="Angsana New" pitchFamily="18" charset="-34"/>
              </a:rPr>
              <a:t>............................................................................................................................................................................</a:t>
            </a:r>
            <a:endParaRPr lang="en-US" sz="2000" dirty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en-US" sz="2000" dirty="0">
                <a:latin typeface="Angsana New" pitchFamily="18" charset="-34"/>
                <a:ea typeface="Calibri"/>
                <a:cs typeface="Angsana New" pitchFamily="18" charset="-34"/>
              </a:rPr>
              <a:t>	</a:t>
            </a:r>
            <a:r>
              <a:rPr lang="en-US" sz="2000" b="1" dirty="0">
                <a:latin typeface="Angsana New" pitchFamily="18" charset="-34"/>
                <a:ea typeface="Calibri"/>
                <a:cs typeface="Angsana New" pitchFamily="18" charset="-34"/>
              </a:rPr>
              <a:t>10.2</a:t>
            </a:r>
            <a:r>
              <a:rPr lang="th-TH" sz="2000" b="1" dirty="0">
                <a:latin typeface="Angsana New" pitchFamily="18" charset="-34"/>
                <a:ea typeface="Calibri"/>
                <a:cs typeface="Angsana New" pitchFamily="18" charset="-34"/>
              </a:rPr>
              <a:t>    แหล่งเรียนรู้</a:t>
            </a:r>
            <a:endParaRPr lang="en-US" sz="2000" dirty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 lvl="0">
              <a:lnSpc>
                <a:spcPct val="107000"/>
              </a:lnSpc>
              <a:tabLst>
                <a:tab pos="540385" algn="l"/>
              </a:tabLst>
            </a:pPr>
            <a:r>
              <a:rPr lang="th-TH" sz="20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Angsana New" pitchFamily="18" charset="-34"/>
              </a:rPr>
              <a:t>	.............................................................................................................................................................................</a:t>
            </a:r>
            <a:endParaRPr lang="th-TH" sz="2000" dirty="0">
              <a:solidFill>
                <a:prstClr val="black"/>
              </a:solidFill>
              <a:latin typeface="Angsana New" pitchFamily="18" charset="-34"/>
              <a:ea typeface="Calibri"/>
              <a:cs typeface="Angsana New" pitchFamily="18" charset="-34"/>
            </a:endParaRPr>
          </a:p>
          <a:p>
            <a:pPr lvl="0">
              <a:lnSpc>
                <a:spcPct val="107000"/>
              </a:lnSpc>
              <a:tabLst>
                <a:tab pos="540385" algn="l"/>
              </a:tabLst>
            </a:pPr>
            <a:r>
              <a:rPr lang="th-TH" sz="2000" dirty="0">
                <a:solidFill>
                  <a:prstClr val="black"/>
                </a:solidFill>
                <a:latin typeface="Angsana New" pitchFamily="18" charset="-34"/>
                <a:ea typeface="Calibri"/>
                <a:cs typeface="Angsana New" pitchFamily="18" charset="-34"/>
              </a:rPr>
              <a:t>	............................................................................................................................................................................</a:t>
            </a:r>
            <a:endParaRPr lang="en-US" sz="2000" dirty="0">
              <a:solidFill>
                <a:prstClr val="black"/>
              </a:solidFill>
              <a:latin typeface="Angsana New" pitchFamily="18" charset="-34"/>
              <a:ea typeface="Calibri"/>
              <a:cs typeface="Angsana New" pitchFamily="18" charset="-34"/>
            </a:endParaRPr>
          </a:p>
          <a:p>
            <a:endParaRPr lang="th-TH" sz="1800" dirty="0" smtClean="0">
              <a:latin typeface="Angsana New" pitchFamily="18" charset="-34"/>
              <a:ea typeface="Calibri"/>
              <a:cs typeface="Angsana New" pitchFamily="18" charset="-34"/>
            </a:endParaRPr>
          </a:p>
          <a:p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6029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3957" y="422906"/>
            <a:ext cx="6912768" cy="1070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h-TH" sz="2400" b="1" dirty="0">
                <a:latin typeface="Angsana New" pitchFamily="18" charset="-34"/>
                <a:ea typeface="Calibri"/>
                <a:cs typeface="Angsana New" pitchFamily="18" charset="-34"/>
              </a:rPr>
              <a:t>โครงสร้างหน่วยการเรียนรู้</a:t>
            </a:r>
            <a:r>
              <a:rPr lang="th-TH" sz="2400" b="1" dirty="0" err="1">
                <a:latin typeface="Angsana New" pitchFamily="18" charset="-34"/>
                <a:ea typeface="Calibri"/>
                <a:cs typeface="Angsana New" pitchFamily="18" charset="-34"/>
              </a:rPr>
              <a:t>บูรณา</a:t>
            </a:r>
            <a:r>
              <a:rPr lang="th-TH" sz="2400" b="1" dirty="0">
                <a:latin typeface="Angsana New" pitchFamily="18" charset="-34"/>
                <a:ea typeface="Calibri"/>
                <a:cs typeface="Angsana New" pitchFamily="18" charset="-34"/>
              </a:rPr>
              <a:t>การ </a:t>
            </a:r>
            <a:endParaRPr lang="en-US" sz="2400" dirty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h-TH" sz="2400" b="1" dirty="0">
                <a:latin typeface="Angsana New" pitchFamily="18" charset="-34"/>
                <a:ea typeface="Calibri"/>
                <a:cs typeface="Angsana New" pitchFamily="18" charset="-34"/>
              </a:rPr>
              <a:t>ชั้นมัธยมศึกษาปีที่................จำนวน ...........</a:t>
            </a:r>
            <a:r>
              <a:rPr lang="en-US" sz="2400" b="1" dirty="0">
                <a:latin typeface="Angsana New" pitchFamily="18" charset="-34"/>
                <a:ea typeface="Calibri"/>
                <a:cs typeface="Angsana New" pitchFamily="18" charset="-34"/>
              </a:rPr>
              <a:t> : </a:t>
            </a:r>
            <a:r>
              <a:rPr lang="th-TH" sz="2400" b="1" dirty="0">
                <a:latin typeface="Angsana New" pitchFamily="18" charset="-34"/>
                <a:ea typeface="Calibri"/>
                <a:cs typeface="Angsana New" pitchFamily="18" charset="-34"/>
              </a:rPr>
              <a:t>.............. ชั่วโมง</a:t>
            </a:r>
            <a:endParaRPr lang="en-US" sz="2400" dirty="0">
              <a:latin typeface="Angsana New" pitchFamily="18" charset="-34"/>
              <a:ea typeface="Calibri"/>
              <a:cs typeface="Angsana New" pitchFamily="18" charset="-34"/>
            </a:endParaRPr>
          </a:p>
        </p:txBody>
      </p:sp>
      <p:sp>
        <p:nvSpPr>
          <p:cNvPr id="3" name="Text Box 35"/>
          <p:cNvSpPr txBox="1">
            <a:spLocks noChangeArrowheads="1"/>
          </p:cNvSpPr>
          <p:nvPr/>
        </p:nvSpPr>
        <p:spPr bwMode="auto">
          <a:xfrm>
            <a:off x="827583" y="1462117"/>
            <a:ext cx="1739265" cy="10199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600" b="1" dirty="0">
                <a:effectLst/>
                <a:latin typeface="TH SarabunPSK"/>
                <a:ea typeface="Calibri"/>
                <a:cs typeface="Cordia New"/>
              </a:rPr>
              <a:t> 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1400" b="1" dirty="0">
                <a:effectLst/>
                <a:latin typeface="Calibri"/>
                <a:ea typeface="Calibri"/>
                <a:cs typeface="TH SarabunPSK"/>
              </a:rPr>
              <a:t>วิทยาศาสตร์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1400" dirty="0">
                <a:effectLst/>
                <a:latin typeface="Calibri"/>
                <a:ea typeface="Calibri"/>
                <a:cs typeface="TH SarabunPSK"/>
              </a:rPr>
              <a:t>มาตรฐาน .........................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latin typeface="Calibri"/>
                <a:ea typeface="Calibri"/>
                <a:cs typeface="Cordia New"/>
              </a:rPr>
              <a:t> </a:t>
            </a:r>
          </a:p>
        </p:txBody>
      </p:sp>
      <p:sp>
        <p:nvSpPr>
          <p:cNvPr id="4" name="Text Box 1"/>
          <p:cNvSpPr txBox="1">
            <a:spLocks/>
          </p:cNvSpPr>
          <p:nvPr/>
        </p:nvSpPr>
        <p:spPr bwMode="auto">
          <a:xfrm>
            <a:off x="3275856" y="2702349"/>
            <a:ext cx="2016224" cy="1944216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990600" algn="l"/>
              </a:tabLst>
            </a:pPr>
            <a:r>
              <a:rPr lang="en-US" sz="1400" b="1" dirty="0">
                <a:effectLst/>
                <a:latin typeface="TH SarabunPSK"/>
                <a:ea typeface="Calibri"/>
                <a:cs typeface="Cordia New"/>
              </a:rPr>
              <a:t> 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  <a:tabLst>
                <a:tab pos="990600" algn="l"/>
              </a:tabLst>
            </a:pPr>
            <a:r>
              <a:rPr lang="en-US" sz="1400" b="1" dirty="0">
                <a:effectLst/>
                <a:latin typeface="TH SarabunPSK"/>
                <a:ea typeface="Calibri"/>
                <a:cs typeface="Cordia New"/>
              </a:rPr>
              <a:t> 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  <a:tabLst>
                <a:tab pos="990600" algn="l"/>
              </a:tabLst>
            </a:pPr>
            <a:r>
              <a:rPr lang="en-US" sz="1400" b="1" dirty="0">
                <a:effectLst/>
                <a:latin typeface="TH SarabunPSK"/>
                <a:ea typeface="Calibri"/>
                <a:cs typeface="Cordia New"/>
              </a:rPr>
              <a:t> 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  <a:tabLst>
                <a:tab pos="990600" algn="l"/>
              </a:tabLst>
            </a:pPr>
            <a:r>
              <a:rPr lang="th-TH" sz="1400" b="1" dirty="0">
                <a:effectLst/>
                <a:latin typeface="Calibri"/>
                <a:ea typeface="Calibri"/>
                <a:cs typeface="TH SarabunPSK"/>
              </a:rPr>
              <a:t>ชื่อหน่วย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  <a:tabLst>
                <a:tab pos="990600" algn="l"/>
              </a:tabLst>
            </a:pPr>
            <a:r>
              <a:rPr lang="th-TH" sz="1400" b="1" dirty="0">
                <a:effectLst/>
                <a:latin typeface="Calibri"/>
                <a:ea typeface="Calibri"/>
                <a:cs typeface="TH SarabunPSK"/>
              </a:rPr>
              <a:t>............................... 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 algn="thaiDist">
              <a:lnSpc>
                <a:spcPct val="107000"/>
              </a:lnSpc>
              <a:spcAft>
                <a:spcPts val="0"/>
              </a:spcAft>
              <a:tabLst>
                <a:tab pos="990600" algn="l"/>
              </a:tabLst>
            </a:pPr>
            <a:r>
              <a:rPr lang="th-TH" sz="1150" dirty="0">
                <a:effectLst/>
                <a:latin typeface="Calibri"/>
                <a:ea typeface="Calibri"/>
                <a:cs typeface="TH SarabunPSK"/>
              </a:rPr>
              <a:t>	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 algn="thaiDist">
              <a:lnSpc>
                <a:spcPct val="107000"/>
              </a:lnSpc>
              <a:spcAft>
                <a:spcPts val="0"/>
              </a:spcAft>
              <a:tabLst>
                <a:tab pos="990600" algn="l"/>
              </a:tabLst>
            </a:pPr>
            <a:r>
              <a:rPr lang="th-TH" sz="1150" dirty="0">
                <a:effectLst/>
                <a:latin typeface="Calibri"/>
                <a:ea typeface="Calibri"/>
                <a:cs typeface="TH SarabunPSK"/>
              </a:rPr>
              <a:t>	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 dirty="0">
                <a:effectLst/>
                <a:latin typeface="TH SarabunPSK"/>
                <a:ea typeface="Calibri"/>
                <a:cs typeface="Cordia New"/>
              </a:rPr>
              <a:t> 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5" name="Text Box 33"/>
          <p:cNvSpPr txBox="1">
            <a:spLocks noChangeArrowheads="1"/>
          </p:cNvSpPr>
          <p:nvPr/>
        </p:nvSpPr>
        <p:spPr bwMode="auto">
          <a:xfrm>
            <a:off x="3059832" y="1492943"/>
            <a:ext cx="2623820" cy="539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1400" b="1">
                <a:effectLst/>
                <a:latin typeface="Calibri"/>
                <a:ea typeface="Calibri"/>
                <a:cs typeface="TH SarabunPSK"/>
              </a:rPr>
              <a:t>สุขศึกษาและพละศึกษา</a:t>
            </a:r>
            <a:endParaRPr lang="en-US" sz="1100">
              <a:effectLst/>
              <a:latin typeface="Calibri"/>
              <a:ea typeface="Calibri"/>
              <a:cs typeface="Cordia New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1400">
                <a:effectLst/>
                <a:latin typeface="Calibri"/>
                <a:ea typeface="Calibri"/>
                <a:cs typeface="TH SarabunPSK"/>
              </a:rPr>
              <a:t>มาตรฐาน ................................................</a:t>
            </a:r>
            <a:endParaRPr lang="en-US" sz="1100">
              <a:effectLst/>
              <a:latin typeface="Calibri"/>
              <a:ea typeface="Calibri"/>
              <a:cs typeface="Cordia New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>
                <a:effectLst/>
                <a:latin typeface="Calibri"/>
                <a:ea typeface="Calibri"/>
                <a:cs typeface="Cordia New"/>
              </a:rPr>
              <a:t> </a:t>
            </a:r>
          </a:p>
        </p:txBody>
      </p:sp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6300192" y="1499293"/>
            <a:ext cx="1645920" cy="1066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800" b="1" dirty="0">
                <a:solidFill>
                  <a:srgbClr val="000000"/>
                </a:solidFill>
                <a:effectLst/>
                <a:latin typeface="TH SarabunPSK"/>
                <a:ea typeface="Calibri"/>
                <a:cs typeface="Cordia New"/>
              </a:rPr>
              <a:t> 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1400" b="1" dirty="0">
                <a:solidFill>
                  <a:srgbClr val="000000"/>
                </a:solidFill>
                <a:effectLst/>
                <a:latin typeface="Calibri"/>
                <a:ea typeface="Calibri"/>
                <a:cs typeface="TH SarabunPSK"/>
              </a:rPr>
              <a:t>สังคมศึกษา ศาสนา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1400" b="1" dirty="0">
                <a:solidFill>
                  <a:srgbClr val="000000"/>
                </a:solidFill>
                <a:effectLst/>
                <a:latin typeface="Calibri"/>
                <a:ea typeface="Calibri"/>
                <a:cs typeface="TH SarabunPSK"/>
              </a:rPr>
              <a:t>และวัฒนธรรม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TH SarabunPSK"/>
              </a:rPr>
              <a:t>มาตรฐาน .............................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latin typeface="Calibri"/>
                <a:ea typeface="Calibri"/>
                <a:cs typeface="Cordia New"/>
              </a:rPr>
              <a:t> 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6300192" y="2755612"/>
            <a:ext cx="1645920" cy="9188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700" b="1" dirty="0">
                <a:solidFill>
                  <a:srgbClr val="000000"/>
                </a:solidFill>
                <a:effectLst/>
                <a:latin typeface="TH SarabunPSK"/>
                <a:ea typeface="Calibri"/>
                <a:cs typeface="Cordia New"/>
              </a:rPr>
              <a:t> 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1400" b="1" dirty="0">
                <a:solidFill>
                  <a:srgbClr val="000000"/>
                </a:solidFill>
                <a:effectLst/>
                <a:latin typeface="Calibri"/>
                <a:ea typeface="Calibri"/>
                <a:cs typeface="TH SarabunPSK"/>
              </a:rPr>
              <a:t>ศิลปะ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TH SarabunPSK"/>
              </a:rPr>
              <a:t>มาตรฐาน......................... 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latin typeface="Calibri"/>
                <a:ea typeface="Calibri"/>
                <a:cs typeface="Cordia New"/>
              </a:rPr>
              <a:t> 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827584" y="2732088"/>
            <a:ext cx="1739265" cy="1393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1400" b="1" dirty="0">
                <a:solidFill>
                  <a:srgbClr val="000000"/>
                </a:solidFill>
                <a:effectLst/>
                <a:latin typeface="Calibri"/>
                <a:ea typeface="Calibri"/>
                <a:cs typeface="TH SarabunPSK"/>
              </a:rPr>
              <a:t>             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1400" b="1" dirty="0">
                <a:solidFill>
                  <a:srgbClr val="000000"/>
                </a:solidFill>
                <a:effectLst/>
                <a:latin typeface="Calibri"/>
                <a:ea typeface="Calibri"/>
                <a:cs typeface="TH SarabunPSK"/>
              </a:rPr>
              <a:t>             ภาษาไทย</a:t>
            </a:r>
            <a:r>
              <a:rPr lang="en-US" sz="1400" b="1" u="sng" dirty="0">
                <a:solidFill>
                  <a:srgbClr val="000000"/>
                </a:solidFill>
                <a:effectLst/>
                <a:latin typeface="TH SarabunPSK"/>
                <a:ea typeface="Calibri"/>
                <a:cs typeface="Cordia New"/>
              </a:rPr>
              <a:t/>
            </a:r>
            <a:br>
              <a:rPr lang="en-US" sz="1400" b="1" u="sng" dirty="0">
                <a:solidFill>
                  <a:srgbClr val="000000"/>
                </a:solidFill>
                <a:effectLst/>
                <a:latin typeface="TH SarabunPSK"/>
                <a:ea typeface="Calibri"/>
                <a:cs typeface="Cordia New"/>
              </a:rPr>
            </a:b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TH SarabunPSK"/>
              </a:rPr>
              <a:t>มาตรฐาน ...........................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latin typeface="Calibri"/>
                <a:ea typeface="Calibri"/>
                <a:cs typeface="Cordia New"/>
              </a:rPr>
              <a:t> 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6300192" y="3917567"/>
            <a:ext cx="1645920" cy="95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1400" b="1" dirty="0">
                <a:solidFill>
                  <a:srgbClr val="000000"/>
                </a:solidFill>
                <a:effectLst/>
                <a:latin typeface="Calibri"/>
                <a:ea typeface="Calibri"/>
                <a:cs typeface="TH SarabunPSK"/>
              </a:rPr>
              <a:t>     ภาษาต่างประเทศ</a:t>
            </a:r>
            <a:r>
              <a:rPr lang="th-TH" sz="1300" dirty="0">
                <a:solidFill>
                  <a:srgbClr val="000000"/>
                </a:solidFill>
                <a:effectLst/>
                <a:latin typeface="Calibri"/>
                <a:ea typeface="Calibri"/>
                <a:cs typeface="TH SarabunPSK"/>
              </a:rPr>
              <a:t/>
            </a:r>
            <a:br>
              <a:rPr lang="th-TH" sz="1300" dirty="0">
                <a:solidFill>
                  <a:srgbClr val="000000"/>
                </a:solidFill>
                <a:effectLst/>
                <a:latin typeface="Calibri"/>
                <a:ea typeface="Calibri"/>
                <a:cs typeface="TH SarabunPSK"/>
              </a:rPr>
            </a:b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TH SarabunPSK"/>
              </a:rPr>
              <a:t>มาตรฐาน .................................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latin typeface="Calibri"/>
                <a:ea typeface="Calibri"/>
                <a:cs typeface="Cordia New"/>
              </a:rPr>
              <a:t> 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1115616" y="4625639"/>
            <a:ext cx="1739265" cy="10255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/>
                <a:ea typeface="Calibri"/>
                <a:cs typeface="Cordia New"/>
              </a:rPr>
              <a:t> </a:t>
            </a: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Calibri"/>
              <a:cs typeface="Cordia New"/>
            </a:endParaRP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H SarabunPSK"/>
              </a:rPr>
              <a:t>การงานอาชีพและเทคโนโลยี</a:t>
            </a: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Calibri"/>
              <a:cs typeface="Cordia New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TH SarabunPSK"/>
              </a:rPr>
              <a:t>มาตรฐาน  ..................................</a:t>
            </a: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Cordia New"/>
              </a:rPr>
              <a:t> 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3075930" y="5138401"/>
            <a:ext cx="2216150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1400" b="1">
                <a:solidFill>
                  <a:srgbClr val="000000"/>
                </a:solidFill>
                <a:effectLst/>
                <a:latin typeface="Calibri"/>
                <a:ea typeface="Calibri"/>
                <a:cs typeface="TH SarabunPSK"/>
              </a:rPr>
              <a:t>คณิตศาสตร์</a:t>
            </a:r>
            <a:endParaRPr lang="en-US" sz="1100">
              <a:effectLst/>
              <a:latin typeface="Calibri"/>
              <a:ea typeface="Calibri"/>
              <a:cs typeface="Cordia New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1400">
                <a:solidFill>
                  <a:srgbClr val="000000"/>
                </a:solidFill>
                <a:effectLst/>
                <a:latin typeface="Calibri"/>
                <a:ea typeface="Calibri"/>
                <a:cs typeface="TH SarabunPSK"/>
              </a:rPr>
              <a:t>มาตรฐาน ...........................</a:t>
            </a:r>
            <a:endParaRPr lang="en-US" sz="110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5700064" y="4995526"/>
            <a:ext cx="1717675" cy="904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1400" b="1">
                <a:effectLst/>
                <a:latin typeface="Calibri"/>
                <a:ea typeface="Calibri"/>
                <a:cs typeface="TH SarabunPSK"/>
              </a:rPr>
              <a:t>แนะแนว</a:t>
            </a:r>
            <a:endParaRPr lang="en-US" sz="1100">
              <a:effectLst/>
              <a:latin typeface="Calibri"/>
              <a:ea typeface="Calibri"/>
              <a:cs typeface="Cordia New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1400">
                <a:effectLst/>
                <a:latin typeface="Calibri"/>
                <a:ea typeface="Calibri"/>
                <a:cs typeface="TH SarabunPSK"/>
              </a:rPr>
              <a:t>มาตรฐาน ...................................</a:t>
            </a:r>
            <a:endParaRPr lang="en-US" sz="1100">
              <a:effectLst/>
              <a:latin typeface="Calibri"/>
              <a:ea typeface="Calibri"/>
              <a:cs typeface="Cordia New"/>
            </a:endParaRPr>
          </a:p>
        </p:txBody>
      </p:sp>
      <p:cxnSp>
        <p:nvCxnSpPr>
          <p:cNvPr id="14" name="ลูกศรเชื่อมต่อแบบตรง 13"/>
          <p:cNvCxnSpPr>
            <a:stCxn id="4" idx="0"/>
          </p:cNvCxnSpPr>
          <p:nvPr/>
        </p:nvCxnSpPr>
        <p:spPr>
          <a:xfrm flipV="1">
            <a:off x="4283968" y="2132856"/>
            <a:ext cx="0" cy="5694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ลูกศรเชื่อมต่อแบบตรง 15"/>
          <p:cNvCxnSpPr/>
          <p:nvPr/>
        </p:nvCxnSpPr>
        <p:spPr>
          <a:xfrm flipV="1">
            <a:off x="5292080" y="2417602"/>
            <a:ext cx="864096" cy="2847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ลูกศรเชื่อมต่อแบบตรง 17"/>
          <p:cNvCxnSpPr>
            <a:endCxn id="7" idx="1"/>
          </p:cNvCxnSpPr>
          <p:nvPr/>
        </p:nvCxnSpPr>
        <p:spPr>
          <a:xfrm flipV="1">
            <a:off x="5292080" y="3215035"/>
            <a:ext cx="1008112" cy="2139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ลูกศรเชื่อมต่อแบบตรง 19"/>
          <p:cNvCxnSpPr/>
          <p:nvPr/>
        </p:nvCxnSpPr>
        <p:spPr>
          <a:xfrm flipH="1" flipV="1">
            <a:off x="2566849" y="2132856"/>
            <a:ext cx="709007" cy="5694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/>
          <p:nvPr/>
        </p:nvCxnSpPr>
        <p:spPr>
          <a:xfrm flipH="1" flipV="1">
            <a:off x="2566849" y="3322017"/>
            <a:ext cx="709007" cy="1069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ลูกศรเชื่อมต่อแบบตรง 23"/>
          <p:cNvCxnSpPr/>
          <p:nvPr/>
        </p:nvCxnSpPr>
        <p:spPr>
          <a:xfrm flipH="1">
            <a:off x="2854881" y="4393817"/>
            <a:ext cx="420975" cy="2318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ลูกศรเชื่อมต่อแบบตรง 25"/>
          <p:cNvCxnSpPr>
            <a:stCxn id="4" idx="2"/>
          </p:cNvCxnSpPr>
          <p:nvPr/>
        </p:nvCxnSpPr>
        <p:spPr>
          <a:xfrm>
            <a:off x="4283968" y="4646565"/>
            <a:ext cx="0" cy="491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/>
          <p:nvPr/>
        </p:nvCxnSpPr>
        <p:spPr>
          <a:xfrm>
            <a:off x="5292080" y="4646565"/>
            <a:ext cx="432048" cy="3489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ลูกศรเชื่อมต่อแบบตรง 29"/>
          <p:cNvCxnSpPr>
            <a:endCxn id="9" idx="1"/>
          </p:cNvCxnSpPr>
          <p:nvPr/>
        </p:nvCxnSpPr>
        <p:spPr>
          <a:xfrm>
            <a:off x="5292080" y="3917567"/>
            <a:ext cx="1008112" cy="4762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29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66813"/>
            <a:ext cx="82296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78360" y="3140968"/>
            <a:ext cx="4987280" cy="2745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กล่องข้อความ 1"/>
          <p:cNvSpPr txBox="1"/>
          <p:nvPr/>
        </p:nvSpPr>
        <p:spPr>
          <a:xfrm>
            <a:off x="1151620" y="935341"/>
            <a:ext cx="6840759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กำหนดส่งแผนการจัดการเรียนรู้</a:t>
            </a:r>
          </a:p>
          <a:p>
            <a:pPr algn="ctr"/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กิจกรรมลดเวลาเรียนเพิ่มเวลารู้</a:t>
            </a:r>
          </a:p>
          <a:p>
            <a:pPr algn="ctr"/>
            <a:r>
              <a:rPr lang="th-TH" sz="5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ภายในวันที่ </a:t>
            </a:r>
            <a:r>
              <a:rPr lang="en-US" sz="5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11 </a:t>
            </a:r>
            <a:r>
              <a:rPr lang="th-TH" sz="5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มิถุนายน </a:t>
            </a:r>
            <a:r>
              <a:rPr lang="en-US" sz="5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2561</a:t>
            </a:r>
            <a:endParaRPr lang="th-TH" sz="5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622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57714" y="476672"/>
            <a:ext cx="6480720" cy="584775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cs typeface="+mj-cs"/>
              </a:rPr>
              <a:t>แนวทางการจัดกิจกรรม</a:t>
            </a:r>
            <a:r>
              <a:rPr lang="th-TH" sz="3200" b="1" dirty="0">
                <a:cs typeface="+mj-cs"/>
              </a:rPr>
              <a:t>  </a:t>
            </a:r>
            <a:r>
              <a:rPr lang="th-TH" sz="3200" b="1" dirty="0">
                <a:solidFill>
                  <a:srgbClr val="FFFF00"/>
                </a:solidFill>
                <a:cs typeface="+mj-cs"/>
              </a:rPr>
              <a:t>“ลดเวลาเรียน  เพิ่มเวลารู้”</a:t>
            </a: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39552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b="1" dirty="0">
              <a:solidFill>
                <a:schemeClr val="accent6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988840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หมวดที่  </a:t>
            </a:r>
            <a:r>
              <a:rPr lang="en-US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กิจกรรมพัฒนาผู้เรียน (บังคับตามหลักสูตร)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7664" y="3211697"/>
            <a:ext cx="6696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1. </a:t>
            </a:r>
            <a:r>
              <a:rPr lang="th-TH" sz="40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กิจกรรมแนะแนว</a:t>
            </a:r>
          </a:p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2.</a:t>
            </a:r>
            <a:r>
              <a:rPr lang="th-TH" sz="40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 กิจกรรมนักเรียน</a:t>
            </a:r>
          </a:p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3.  </a:t>
            </a:r>
            <a:r>
              <a:rPr lang="th-TH" sz="40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กิจกรรมเพื่อสังคมและสาธารณประโยชน์</a:t>
            </a:r>
          </a:p>
        </p:txBody>
      </p:sp>
    </p:spTree>
    <p:extLst>
      <p:ext uri="{BB962C8B-B14F-4D97-AF65-F5344CB8AC3E}">
        <p14:creationId xmlns:p14="http://schemas.microsoft.com/office/powerpoint/2010/main" val="2830561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57714" y="476672"/>
            <a:ext cx="6480720" cy="584775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cs typeface="+mj-cs"/>
              </a:rPr>
              <a:t>แนวทางการจัดกิจกรรม</a:t>
            </a:r>
            <a:r>
              <a:rPr lang="th-TH" sz="3200" b="1" dirty="0">
                <a:cs typeface="+mj-cs"/>
              </a:rPr>
              <a:t>  </a:t>
            </a:r>
            <a:r>
              <a:rPr lang="th-TH" sz="3200" b="1" dirty="0">
                <a:solidFill>
                  <a:srgbClr val="FFFF00"/>
                </a:solidFill>
                <a:cs typeface="+mj-cs"/>
              </a:rPr>
              <a:t>“ลดเวลาเรียน  เพิ่มเวลารู้”</a:t>
            </a: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32834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 dirty="0">
              <a:solidFill>
                <a:schemeClr val="accent6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37079" y="1484784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หมวดที่  </a:t>
            </a:r>
            <a:r>
              <a:rPr lang="en-US" sz="3600" b="1" dirty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2  </a:t>
            </a:r>
            <a:r>
              <a:rPr lang="th-TH" sz="3600" b="1" dirty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สร้างเสริมสมรรถนะและการเรียนรู้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2834" y="2276872"/>
            <a:ext cx="828763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4. </a:t>
            </a:r>
            <a:r>
              <a:rPr lang="th-TH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พัฒนาความสามารถด้านการสื่อสาร</a:t>
            </a:r>
          </a:p>
          <a:p>
            <a:endParaRPr lang="th-TH" sz="1200" b="1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en-US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5.  </a:t>
            </a:r>
            <a:r>
              <a:rPr lang="th-TH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พัฒนาความสามารถด้านการคิดและพัฒนากรอบความคิดแบบเปิดกว้าง</a:t>
            </a:r>
          </a:p>
          <a:p>
            <a:endParaRPr lang="th-TH" sz="1200" b="1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en-US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6.  </a:t>
            </a:r>
            <a:r>
              <a:rPr lang="th-TH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พัฒนาความสามารถด้านการแก้ปัญหา</a:t>
            </a:r>
          </a:p>
          <a:p>
            <a:endParaRPr lang="th-TH" sz="1200" b="1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en-US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7.  </a:t>
            </a:r>
            <a:r>
              <a:rPr lang="th-TH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พัฒนาความสามารถด้านการใช้เทคโนโลยี</a:t>
            </a:r>
          </a:p>
          <a:p>
            <a:endParaRPr lang="th-TH" sz="1200" b="1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en-US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8.   </a:t>
            </a:r>
            <a:r>
              <a:rPr lang="th-TH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พัฒนาทักษะการเรียนรู้ที่ส่งเสริมการเรียนรู้  </a:t>
            </a:r>
            <a:r>
              <a:rPr lang="en-US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8 </a:t>
            </a:r>
            <a:r>
              <a:rPr lang="th-TH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กลุ่มสาระการเรียนรู้</a:t>
            </a:r>
          </a:p>
          <a:p>
            <a:pPr marL="457200" indent="-457200">
              <a:buFont typeface="Wingdings" pitchFamily="2" charset="2"/>
              <a:buChar char="Ø"/>
            </a:pPr>
            <a:endParaRPr lang="th-TH" dirty="0"/>
          </a:p>
          <a:p>
            <a:pPr marL="457200" indent="-457200">
              <a:buFont typeface="Wingdings" pitchFamily="2" charset="2"/>
              <a:buChar char="Ø"/>
            </a:pPr>
            <a:endParaRPr lang="th-TH" dirty="0"/>
          </a:p>
          <a:p>
            <a:pPr marL="457200" indent="-457200">
              <a:buFont typeface="Wingdings" pitchFamily="2" charset="2"/>
              <a:buChar char="Ø"/>
            </a:pPr>
            <a:endParaRPr lang="th-TH" dirty="0"/>
          </a:p>
          <a:p>
            <a:pPr marL="457200" indent="-457200">
              <a:buFont typeface="Wingdings" pitchFamily="2" charset="2"/>
              <a:buChar char="Ø"/>
            </a:pPr>
            <a:endParaRPr lang="th-TH" dirty="0"/>
          </a:p>
          <a:p>
            <a:pPr marL="457200" indent="-457200">
              <a:buFont typeface="Wingdings" pitchFamily="2" charset="2"/>
              <a:buChar char="Ø"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52111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57714" y="476672"/>
            <a:ext cx="6480720" cy="584775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cs typeface="+mj-cs"/>
              </a:rPr>
              <a:t>แนวทางการจัดกิจกรรม</a:t>
            </a:r>
            <a:r>
              <a:rPr lang="th-TH" sz="3200" b="1" dirty="0">
                <a:cs typeface="+mj-cs"/>
              </a:rPr>
              <a:t>  </a:t>
            </a:r>
            <a:r>
              <a:rPr lang="th-TH" sz="3200" b="1" dirty="0">
                <a:solidFill>
                  <a:srgbClr val="FFFF00"/>
                </a:solidFill>
                <a:cs typeface="+mj-cs"/>
              </a:rPr>
              <a:t>“ลดเวลาเรียน  เพิ่มเวลารู้”</a:t>
            </a: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39552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itchFamily="2" charset="2"/>
              <a:buChar char="Ø"/>
            </a:pPr>
            <a:r>
              <a:rPr lang="th-TH" dirty="0"/>
              <a:t>พัฒนาความสามารถด้านการสื่อสาร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62619" y="1521658"/>
            <a:ext cx="6162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หมวดที่  </a:t>
            </a:r>
            <a:r>
              <a:rPr lang="en-US" sz="3600" b="1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sz="3600" b="1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 สร้างเสริมคุณลักษณะและค่านิยม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4050" y="2167989"/>
            <a:ext cx="777686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5"/>
                </a:solidFill>
                <a:latin typeface="Angsana New" pitchFamily="18" charset="-34"/>
                <a:cs typeface="Angsana New" pitchFamily="18" charset="-34"/>
              </a:rPr>
              <a:t>   9.  </a:t>
            </a:r>
            <a:r>
              <a:rPr lang="th-TH" sz="3200" b="1" dirty="0">
                <a:solidFill>
                  <a:schemeClr val="accent5"/>
                </a:solidFill>
                <a:latin typeface="Angsana New" pitchFamily="18" charset="-34"/>
                <a:cs typeface="Angsana New" pitchFamily="18" charset="-34"/>
              </a:rPr>
              <a:t>ปลูกฝังค่านิยมและจิตสำนึกการทำประโยชน์ต่อสังคม  มีจิต </a:t>
            </a:r>
          </a:p>
          <a:p>
            <a:r>
              <a:rPr lang="th-TH" sz="3200" b="1" dirty="0">
                <a:solidFill>
                  <a:schemeClr val="accent5"/>
                </a:solidFill>
                <a:latin typeface="Angsana New" pitchFamily="18" charset="-34"/>
                <a:cs typeface="Angsana New" pitchFamily="18" charset="-34"/>
              </a:rPr>
              <a:t>   สาธารณะและการให้บริการต่างๆ ทั้งที่เป็นประโยชน์ต่อตนเอง</a:t>
            </a:r>
          </a:p>
          <a:p>
            <a:r>
              <a:rPr lang="th-TH" sz="3200" b="1" dirty="0">
                <a:solidFill>
                  <a:schemeClr val="accent5"/>
                </a:solidFill>
                <a:latin typeface="Angsana New" pitchFamily="18" charset="-34"/>
                <a:cs typeface="Angsana New" pitchFamily="18" charset="-34"/>
              </a:rPr>
              <a:t>   และส่วนรวม</a:t>
            </a:r>
          </a:p>
          <a:p>
            <a:r>
              <a:rPr lang="en-US" sz="3200" b="1" dirty="0">
                <a:solidFill>
                  <a:schemeClr val="accent5"/>
                </a:solidFill>
                <a:latin typeface="Angsana New" pitchFamily="18" charset="-34"/>
                <a:cs typeface="Angsana New" pitchFamily="18" charset="-34"/>
              </a:rPr>
              <a:t>  10. </a:t>
            </a:r>
            <a:r>
              <a:rPr lang="th-TH" sz="3200" b="1" dirty="0">
                <a:solidFill>
                  <a:schemeClr val="accent5"/>
                </a:solidFill>
                <a:latin typeface="Angsana New" pitchFamily="18" charset="-34"/>
                <a:cs typeface="Angsana New" pitchFamily="18" charset="-34"/>
              </a:rPr>
              <a:t>ปลูกฝังความรักชาติ  ศาสนา  และพระมหากษัตริย์</a:t>
            </a:r>
          </a:p>
          <a:p>
            <a:r>
              <a:rPr lang="en-US" sz="3200" b="1" dirty="0">
                <a:solidFill>
                  <a:schemeClr val="accent5"/>
                </a:solidFill>
                <a:latin typeface="Angsana New" pitchFamily="18" charset="-34"/>
                <a:cs typeface="Angsana New" pitchFamily="18" charset="-34"/>
              </a:rPr>
              <a:t>  11. </a:t>
            </a:r>
            <a:r>
              <a:rPr lang="th-TH" sz="3200" b="1" dirty="0">
                <a:solidFill>
                  <a:schemeClr val="accent5"/>
                </a:solidFill>
                <a:latin typeface="Angsana New" pitchFamily="18" charset="-34"/>
                <a:cs typeface="Angsana New" pitchFamily="18" charset="-34"/>
              </a:rPr>
              <a:t>ปลูกฝังคุณธรรม  จริยธรรม (มีวินัย ซื้อสัตย์ สุจริต เสียสละ อดทน  มุ่งมั่นในการทำงาน กตัญญู)</a:t>
            </a:r>
          </a:p>
          <a:p>
            <a:r>
              <a:rPr lang="en-US" sz="3200" b="1" dirty="0">
                <a:solidFill>
                  <a:schemeClr val="accent5"/>
                </a:solidFill>
                <a:latin typeface="Angsana New" pitchFamily="18" charset="-34"/>
                <a:cs typeface="Angsana New" pitchFamily="18" charset="-34"/>
              </a:rPr>
              <a:t>  12. </a:t>
            </a:r>
            <a:r>
              <a:rPr lang="th-TH" sz="3200" b="1" dirty="0">
                <a:solidFill>
                  <a:schemeClr val="accent5"/>
                </a:solidFill>
                <a:latin typeface="Angsana New" pitchFamily="18" charset="-34"/>
                <a:cs typeface="Angsana New" pitchFamily="18" charset="-34"/>
              </a:rPr>
              <a:t>ปลูกฝังความรักความภูมิใจในความเป็นไทย  และหวงแหนสมบัติ</a:t>
            </a:r>
          </a:p>
          <a:p>
            <a:r>
              <a:rPr lang="th-TH" sz="3200" b="1" dirty="0">
                <a:solidFill>
                  <a:schemeClr val="accent5"/>
                </a:solidFill>
                <a:latin typeface="Angsana New" pitchFamily="18" charset="-34"/>
                <a:cs typeface="Angsana New" pitchFamily="18" charset="-34"/>
              </a:rPr>
              <a:t>   ของชาติ</a:t>
            </a:r>
          </a:p>
          <a:p>
            <a:endParaRPr lang="th-TH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63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57714" y="476672"/>
            <a:ext cx="6480720" cy="584775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cs typeface="+mj-cs"/>
              </a:rPr>
              <a:t>แนวทางการจัดกิจกรรม</a:t>
            </a:r>
            <a:r>
              <a:rPr lang="th-TH" sz="3200" b="1" dirty="0">
                <a:cs typeface="+mj-cs"/>
              </a:rPr>
              <a:t>  </a:t>
            </a:r>
            <a:r>
              <a:rPr lang="th-TH" sz="3200" b="1" dirty="0">
                <a:solidFill>
                  <a:srgbClr val="FFFF00"/>
                </a:solidFill>
                <a:cs typeface="+mj-cs"/>
              </a:rPr>
              <a:t>“ลดเวลาเรียน  เพิ่มเวลารู้”</a:t>
            </a: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39552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" name="TextBox 1"/>
          <p:cNvSpPr txBox="1"/>
          <p:nvPr/>
        </p:nvSpPr>
        <p:spPr>
          <a:xfrm>
            <a:off x="1122511" y="155679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หมวดที่  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4 </a:t>
            </a:r>
            <a:r>
              <a:rPr lang="th-TH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สร้างเสริมทักษะการทำงาน  การดำรงชีวิต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9702" y="2348880"/>
            <a:ext cx="75547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13.</a:t>
            </a:r>
            <a:r>
              <a:rPr lang="th-TH" sz="36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ตอบสนองความสนใจ  ความถนัด  และความต้องการของผู้เรียนตามความแตกต่างระหว่างบุคคล</a:t>
            </a:r>
          </a:p>
          <a:p>
            <a:r>
              <a:rPr lang="en-US" sz="36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14. </a:t>
            </a:r>
            <a:r>
              <a:rPr lang="th-TH" sz="36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ฝึกการทำงาน  ทักษะทางอาชีพ  ทรัพย์สินทางปัญญา  </a:t>
            </a:r>
          </a:p>
          <a:p>
            <a:r>
              <a:rPr lang="th-TH" sz="36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อยู่อย่างพอเพียง  และวินัยทางการเงิน</a:t>
            </a:r>
          </a:p>
          <a:p>
            <a:r>
              <a:rPr lang="en-US" sz="36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15. </a:t>
            </a:r>
            <a:r>
              <a:rPr lang="th-TH" sz="36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พัฒนาความสามารถด้านการใช้ทักษะชีวิต</a:t>
            </a:r>
          </a:p>
          <a:p>
            <a:r>
              <a:rPr lang="en-US" sz="36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16. </a:t>
            </a:r>
            <a:r>
              <a:rPr lang="th-TH" sz="36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สร้างเสริมสมรรถภาพทางกาย</a:t>
            </a:r>
          </a:p>
        </p:txBody>
      </p:sp>
    </p:spTree>
    <p:extLst>
      <p:ext uri="{BB962C8B-B14F-4D97-AF65-F5344CB8AC3E}">
        <p14:creationId xmlns:p14="http://schemas.microsoft.com/office/powerpoint/2010/main" val="2131979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04140" y="116632"/>
            <a:ext cx="6480720" cy="1938992"/>
          </a:xfrm>
          <a:prstGeom prst="rect">
            <a:avLst/>
          </a:prstGeom>
          <a:solidFill>
            <a:schemeClr val="accent6"/>
          </a:solidFill>
          <a:ln w="38100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ตัวอย่างแผนการจัดการเรียนรู้</a:t>
            </a: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หมวดที่ </a:t>
            </a:r>
            <a:r>
              <a:rPr lang="en-US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2 </a:t>
            </a:r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เสริมสร้างสมรรถนะและการเรียนรู้ </a:t>
            </a:r>
          </a:p>
          <a:p>
            <a:pPr algn="ctr"/>
            <a:endParaRPr lang="th-TH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</a:t>
            </a:r>
            <a:endParaRPr lang="en-US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39552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" name="TextBox 1"/>
          <p:cNvSpPr txBox="1"/>
          <p:nvPr/>
        </p:nvSpPr>
        <p:spPr>
          <a:xfrm>
            <a:off x="647564" y="1300598"/>
            <a:ext cx="7992888" cy="58785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( กิจกรรม  พัฒนาทักษะการเรียนรู้ที่ส่งเสริมการเรียนรู้ </a:t>
            </a:r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8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กลุ่มสาระการเรียนรู้ )</a:t>
            </a:r>
          </a:p>
          <a:p>
            <a:pPr lvl="0"/>
            <a:r>
              <a:rPr lang="en-US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ชื่อกิจกรรม              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สร้างสรรค์หนังสือทำมือ</a:t>
            </a:r>
          </a:p>
          <a:p>
            <a:pPr lvl="0"/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 กิจกรรมพัฒนาผู้เรียนด้าน  </a:t>
            </a:r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       Head       Heart         Hand        Health</a:t>
            </a:r>
          </a:p>
          <a:p>
            <a:pPr lvl="0"/>
            <a:r>
              <a:rPr lang="en-US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2.</a:t>
            </a:r>
            <a:r>
              <a:rPr lang="th-TH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เวลาที่ใช้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   14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 ชั่วโมง</a:t>
            </a:r>
            <a:endParaRPr lang="en-US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en-US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3.</a:t>
            </a:r>
            <a:r>
              <a:rPr lang="th-TH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วัตถุประสงค์</a:t>
            </a:r>
            <a:r>
              <a:rPr lang="th-TH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	</a:t>
            </a:r>
            <a:endParaRPr lang="en-US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en-US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  </a:t>
            </a:r>
            <a:r>
              <a:rPr lang="en-US" sz="26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sz="26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เพื่อให้นักเรียนสามารถฝึกทักษะการฟัง  การพูด  การอ่านและการเขียนได้อย่างมีประสิทธิภาพ</a:t>
            </a:r>
            <a:endParaRPr lang="en-US" sz="26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en-US" sz="26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 2. </a:t>
            </a:r>
            <a:r>
              <a:rPr lang="th-TH" sz="26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เพื่อให้นักเรียนเกิดทักษะการคิดและการวางแผนการทำงานร่วมกันแบบเป็นทีม</a:t>
            </a:r>
            <a:endParaRPr lang="en-US" sz="26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en-US" sz="26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 3. </a:t>
            </a:r>
            <a:r>
              <a:rPr lang="th-TH" sz="26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เพื่อให้นักเรียนสามารถคิดอย่างเป็นระบบและคิดสร้างสรรค์ได้</a:t>
            </a:r>
            <a:endParaRPr lang="en-US" sz="26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en-US" sz="26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 4. </a:t>
            </a:r>
            <a:r>
              <a:rPr lang="th-TH" sz="26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เพื่อให้นักเรียนสามารถสรุปและนำเสนอแผนผังความคิด(</a:t>
            </a:r>
            <a:r>
              <a:rPr lang="en-US" sz="26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Mind Mapping</a:t>
            </a:r>
            <a:r>
              <a:rPr lang="th-TH" sz="26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) เกี่ยวกับการทำงานได้  </a:t>
            </a:r>
          </a:p>
          <a:p>
            <a:pPr lvl="0"/>
            <a:r>
              <a:rPr lang="en-US" sz="26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 5. </a:t>
            </a:r>
            <a:r>
              <a:rPr lang="th-TH" sz="26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เพื่อให้นักเรียนมีทักษะในการทำงาน  รักการทำงาน และทำงานร่วมกับผู้อื่นได้</a:t>
            </a:r>
            <a:endParaRPr lang="en-US" sz="26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endParaRPr lang="en-US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707904" y="2276872"/>
            <a:ext cx="216024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660232" y="2276872"/>
            <a:ext cx="216024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5659880" y="2276872"/>
            <a:ext cx="216024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4644008" y="2276872"/>
            <a:ext cx="216024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1" name="ตัวเชื่อมต่อตรง 10"/>
          <p:cNvCxnSpPr/>
          <p:nvPr/>
        </p:nvCxnSpPr>
        <p:spPr>
          <a:xfrm flipV="1">
            <a:off x="3707904" y="2197148"/>
            <a:ext cx="252028" cy="2520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ตัวเชื่อมต่อตรง 12"/>
          <p:cNvCxnSpPr/>
          <p:nvPr/>
        </p:nvCxnSpPr>
        <p:spPr>
          <a:xfrm flipV="1">
            <a:off x="5671267" y="2197148"/>
            <a:ext cx="252028" cy="2520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ตัวเชื่อมต่อตรง 14"/>
          <p:cNvCxnSpPr/>
          <p:nvPr/>
        </p:nvCxnSpPr>
        <p:spPr>
          <a:xfrm flipV="1">
            <a:off x="4626006" y="2197148"/>
            <a:ext cx="252028" cy="2520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077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04140" y="116632"/>
            <a:ext cx="6480720" cy="1938992"/>
          </a:xfrm>
          <a:prstGeom prst="rect">
            <a:avLst/>
          </a:prstGeom>
          <a:solidFill>
            <a:schemeClr val="accent6"/>
          </a:solidFill>
          <a:ln w="38100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ตัวอย่างแผนการจัดการเรียนรู้</a:t>
            </a: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หมวดที่ </a:t>
            </a:r>
            <a:r>
              <a:rPr lang="en-US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2 </a:t>
            </a:r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เสริมสร้างสมรรถนะและการเรียนรู้ </a:t>
            </a:r>
          </a:p>
          <a:p>
            <a:pPr algn="ctr"/>
            <a:endParaRPr lang="th-TH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3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  </a:t>
            </a:r>
            <a:endParaRPr lang="en-US" sz="3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539552" y="1268760"/>
            <a:ext cx="8208912" cy="51845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" name="TextBox 1"/>
          <p:cNvSpPr txBox="1"/>
          <p:nvPr/>
        </p:nvSpPr>
        <p:spPr>
          <a:xfrm>
            <a:off x="683568" y="1253177"/>
            <a:ext cx="820891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4.</a:t>
            </a:r>
            <a:r>
              <a:rPr lang="th-TH" sz="3200" b="1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กิจกรรมการเรียนรู้</a:t>
            </a:r>
            <a:endParaRPr lang="en-US" sz="32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ครูชี้แจงวัตถุประสงค์ให้นักเรียนทราบ</a:t>
            </a:r>
            <a:endParaRPr lang="en-US" sz="30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2.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แบ่งนักเรียนออกเป็นกลุ่มๆ ละ  </a:t>
            </a:r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3 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คน</a:t>
            </a:r>
            <a:endParaRPr lang="en-US" sz="30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3. 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ครูเตรียมวัสดุ อุปกรณ์ในการทำงานให้เพียงพอตามกลุ่มของนักเรียน</a:t>
            </a:r>
            <a:endParaRPr lang="en-US" sz="30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4. 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นักเรียนแต่ละกลุ่มร่วมกันศึกษาใบความรู้ เรื่อง การสร้างสรรค์หนังสือทำมือ</a:t>
            </a:r>
            <a:endParaRPr lang="en-US" sz="30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5. 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ครูมอบหมายงานตามใบงาน เรื่อง สร้างสรรค์หนังสือทำมือ  โดยให้แต่ละกลุ่มทำชิ้นงานตามใบงานที่มอบหมาย กลุ่มละ </a:t>
            </a:r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ชิ้นงาน</a:t>
            </a:r>
            <a:endParaRPr lang="en-US" sz="30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6. 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นักเรียนแต่ละกลุ่มร่วมกันระดมความคิดในการทำงาน และร่วมกันวางแผนในการทำงาน</a:t>
            </a:r>
            <a:endParaRPr lang="en-US" sz="3000" dirty="0">
              <a:solidFill>
                <a:schemeClr val="accent6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7. 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แต่ละกลุ่มนำเสนอแผนผังความคิด(</a:t>
            </a:r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Mind Mapping</a:t>
            </a:r>
            <a:r>
              <a:rPr lang="th-TH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) เกี่ยวกับการทำงาน </a:t>
            </a:r>
          </a:p>
          <a:p>
            <a:pPr lvl="0"/>
            <a:r>
              <a:rPr lang="en-US" sz="3000" dirty="0">
                <a:solidFill>
                  <a:schemeClr val="accent6"/>
                </a:solidFill>
                <a:latin typeface="Angsana New" pitchFamily="18" charset="-34"/>
                <a:cs typeface="Angsana New" pitchFamily="18" charset="-34"/>
              </a:rPr>
              <a:t> 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71220020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ชุดรูปแบบของ Office">
  <a:themeElements>
    <a:clrScheme name="ชีวิตชีวา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1275</Words>
  <Application>Microsoft Office PowerPoint</Application>
  <PresentationFormat>นำเสนอทางหน้าจอ (4:3)</PresentationFormat>
  <Paragraphs>542</Paragraphs>
  <Slides>35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10</vt:i4>
      </vt:variant>
      <vt:variant>
        <vt:lpstr>ธีม</vt:lpstr>
      </vt:variant>
      <vt:variant>
        <vt:i4>2</vt:i4>
      </vt:variant>
      <vt:variant>
        <vt:lpstr>ชื่อเรื่องสไลด์</vt:lpstr>
      </vt:variant>
      <vt:variant>
        <vt:i4>35</vt:i4>
      </vt:variant>
    </vt:vector>
  </HeadingPairs>
  <TitlesOfParts>
    <vt:vector size="47" baseType="lpstr">
      <vt:lpstr>Angsana New</vt:lpstr>
      <vt:lpstr>Arial</vt:lpstr>
      <vt:lpstr>Calibri</vt:lpstr>
      <vt:lpstr>Cordia New</vt:lpstr>
      <vt:lpstr>Georgia</vt:lpstr>
      <vt:lpstr>TH SarabunPSK</vt:lpstr>
      <vt:lpstr>Times New Roman</vt:lpstr>
      <vt:lpstr>Trebuchet MS</vt:lpstr>
      <vt:lpstr>Wingdings</vt:lpstr>
      <vt:lpstr>Wingdings 2</vt:lpstr>
      <vt:lpstr>ชุดรูปแบบของ Office</vt:lpstr>
      <vt:lpstr>Urban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ประชุม/อบรม สร้างความรู้ความเข้าใจ </vt:lpstr>
      <vt:lpstr>จัดทำหน่วยการเรียนรู้/แผนการจัดการเรียนรู้</vt:lpstr>
      <vt:lpstr>จัดการเรียนการสอนแบบบูรณาการสู่การปฏิบัติ</vt:lpstr>
      <vt:lpstr>นำเสนอผลงานของผู้เรียน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ADVICE NONGBUADAENG</dc:creator>
  <cp:lastModifiedBy>Chitranan Koennonkok</cp:lastModifiedBy>
  <cp:revision>94</cp:revision>
  <cp:lastPrinted>2018-05-24T02:00:03Z</cp:lastPrinted>
  <dcterms:created xsi:type="dcterms:W3CDTF">2018-05-21T17:07:56Z</dcterms:created>
  <dcterms:modified xsi:type="dcterms:W3CDTF">2018-05-31T06:33:54Z</dcterms:modified>
</cp:coreProperties>
</file>