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9" r:id="rId3"/>
    <p:sldId id="271" r:id="rId4"/>
    <p:sldId id="256" r:id="rId5"/>
    <p:sldId id="257" r:id="rId6"/>
    <p:sldId id="258" r:id="rId7"/>
    <p:sldId id="275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94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297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739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530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1625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267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647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306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71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2124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576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60D1A-F88E-4FF3-ACE2-BD57774FE8F1}" type="datetimeFigureOut">
              <a:rPr lang="th-TH" smtClean="0"/>
              <a:t>16/02/66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6A69C-7679-49A6-BA84-F68F343D5F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011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28716" y="1612712"/>
            <a:ext cx="9144000" cy="1429768"/>
          </a:xfrm>
        </p:spPr>
        <p:txBody>
          <a:bodyPr>
            <a:normAutofit/>
          </a:bodyPr>
          <a:lstStyle/>
          <a:p>
            <a:r>
              <a:rPr lang="th-TH" sz="6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แบบทดสอบโปรแกรม </a:t>
            </a:r>
            <a:r>
              <a:rPr lang="en-US" sz="66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 </a:t>
            </a:r>
            <a:endParaRPr lang="th-TH" sz="66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05636" y="3042480"/>
            <a:ext cx="9144000" cy="1655762"/>
          </a:xfrm>
        </p:spPr>
        <p:txBody>
          <a:bodyPr>
            <a:normAutofit/>
          </a:bodyPr>
          <a:lstStyle/>
          <a:p>
            <a:r>
              <a:rPr lang="th-TH" sz="6000" b="1" dirty="0" smtClean="0"/>
              <a:t>จำนวน  </a:t>
            </a:r>
            <a:r>
              <a:rPr lang="en-US" sz="6000" b="1" dirty="0" smtClean="0"/>
              <a:t>20 </a:t>
            </a:r>
            <a:r>
              <a:rPr lang="th-TH" sz="6000" b="1" dirty="0" smtClean="0"/>
              <a:t>ข้อ</a:t>
            </a:r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364430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845863" y="697145"/>
            <a:ext cx="89210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9</a:t>
            </a:r>
            <a:r>
              <a:rPr lang="en-US" sz="48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8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การเขียนสคริปต์ให้ตัวละคร ต้องวางบล็อกไว้ที่ใด</a:t>
            </a:r>
            <a:endParaRPr lang="th-TH" sz="48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528251" y="1720727"/>
            <a:ext cx="2720617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60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60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en-US" sz="60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Stage</a:t>
            </a:r>
          </a:p>
          <a:p>
            <a:r>
              <a:rPr lang="th-TH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Script</a:t>
            </a:r>
          </a:p>
          <a:p>
            <a:r>
              <a:rPr lang="th-TH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Sprite</a:t>
            </a:r>
          </a:p>
          <a:p>
            <a:r>
              <a:rPr lang="th-TH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60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Scratch</a:t>
            </a:r>
            <a:endParaRPr lang="th-TH" sz="60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447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80145" y="569842"/>
            <a:ext cx="9443113" cy="132556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10. </a:t>
            </a:r>
            <a:r>
              <a:rPr lang="th-TH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บล็อก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คำสั่ง </a:t>
            </a:r>
            <a:r>
              <a:rPr lang="en-US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repeat 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หมายถึงคำสั่งอะไร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080145" y="1798236"/>
            <a:ext cx="7910015" cy="37564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คำสั่ง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ที่กำหนดการทำงานแบบวนซ้ำไม่รู้จบ</a:t>
            </a:r>
          </a:p>
          <a:p>
            <a:pPr marL="0" indent="0">
              <a:buNone/>
            </a:pP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คำสั่ง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ที่กำหนดการทำงานแบบวน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ซ้ำ</a:t>
            </a:r>
          </a:p>
          <a:p>
            <a:pPr marL="514350" indent="-514350">
              <a:buAutoNum type="thaiAlphaPeriod" startAt="3"/>
            </a:pP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คำสั่ง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ที่กำหนดการทำงานแบบวนซ้ำตามจำนวนรอบที่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</a:t>
            </a:r>
          </a:p>
          <a:p>
            <a:pPr marL="514350" indent="-514350">
              <a:buAutoNum type="thaiAlphaPeriod" startAt="3"/>
            </a:pP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คำสั่ง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กำหนดค่าเริ่มต้นให้กับตัวแปร</a:t>
            </a:r>
            <a:b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endParaRPr lang="th-TH" sz="4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88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 l="27693" t="49207" r="50699" b="36987"/>
          <a:stretch/>
        </p:blipFill>
        <p:spPr>
          <a:xfrm>
            <a:off x="4039737" y="318278"/>
            <a:ext cx="3909164" cy="1404263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1736386" y="1722541"/>
            <a:ext cx="8910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11.  </a:t>
            </a:r>
            <a:r>
              <a:rPr lang="th-TH" sz="40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ข้อ</a:t>
            </a:r>
            <a:r>
              <a:rPr lang="th-TH" sz="40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ใดอธิบาย</a:t>
            </a:r>
            <a:r>
              <a:rPr lang="th-TH" sz="4000" b="1" dirty="0" err="1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การทํางาน</a:t>
            </a:r>
            <a:r>
              <a:rPr lang="th-TH" sz="40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ของบล็อก</a:t>
            </a:r>
            <a:r>
              <a:rPr lang="th-TH" sz="4000" b="1" dirty="0" err="1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คํ</a:t>
            </a:r>
            <a:r>
              <a:rPr lang="th-TH" sz="40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าสั่งต่อไปนี้ ได้ถูกต้อง</a:t>
            </a:r>
            <a:endParaRPr lang="th-TH" sz="40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736386" y="2368872"/>
            <a:ext cx="8959504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AutoNum type="thaiAlphaPeriod"/>
            </a:pPr>
            <a:r>
              <a:rPr lang="th-TH" sz="4400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</a:t>
            </a:r>
            <a:r>
              <a:rPr lang="th-TH" sz="4400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</a:t>
            </a:r>
            <a:r>
              <a:rPr lang="th-TH" sz="4400" dirty="0" err="1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กําหนด</a:t>
            </a:r>
            <a:r>
              <a:rPr lang="th-TH" sz="4400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จุดเริ่มต้นของตัว</a:t>
            </a:r>
            <a:r>
              <a:rPr lang="th-TH" sz="4400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</a:t>
            </a:r>
          </a:p>
          <a:p>
            <a:pPr marL="514350" indent="-514350">
              <a:buAutoNum type="thaiAlphaPeriod"/>
            </a:pP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เมื่อกดปุ่มธงเขียวจะเริ่มต้น</a:t>
            </a:r>
            <a:r>
              <a:rPr lang="th-TH" sz="44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การทํางาน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</a:t>
            </a:r>
            <a:r>
              <a:rPr lang="th-TH" sz="44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ตําแหน่ง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นี้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เท่านั้น</a:t>
            </a:r>
          </a:p>
          <a:p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ค. เมื่อตัวละครมีการเคลื่อนที่ตัวเลข </a:t>
            </a:r>
            <a:r>
              <a:rPr lang="en-US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x : ……. 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</a:t>
            </a:r>
          </a:p>
          <a:p>
            <a:r>
              <a:rPr lang="en-US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y </a:t>
            </a:r>
            <a:r>
              <a:rPr lang="en-US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……… 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จะวิ่งไปตาม</a:t>
            </a:r>
            <a:r>
              <a:rPr lang="th-TH" sz="44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ตําแหน่ง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ของตัวละคร</a:t>
            </a:r>
          </a:p>
          <a:p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ข้อ.ก 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และข้อ.ข ถูก</a:t>
            </a:r>
          </a:p>
        </p:txBody>
      </p:sp>
    </p:spTree>
    <p:extLst>
      <p:ext uri="{BB962C8B-B14F-4D97-AF65-F5344CB8AC3E}">
        <p14:creationId xmlns:p14="http://schemas.microsoft.com/office/powerpoint/2010/main" val="4202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78924" y="365125"/>
            <a:ext cx="8707273" cy="1325563"/>
          </a:xfrm>
        </p:spPr>
        <p:txBody>
          <a:bodyPr/>
          <a:lstStyle/>
          <a:p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12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หาก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ต้องการให้ตัวละครอยู่ในตำแหน่งที่ต้องการเสมอต้องทำอย่างไร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4679" y="1581504"/>
            <a:ext cx="9075762" cy="47510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200" dirty="0" smtClean="0"/>
              <a:t>ก</a:t>
            </a:r>
            <a:r>
              <a:rPr lang="en-US" sz="3200" dirty="0" smtClean="0"/>
              <a:t>. </a:t>
            </a:r>
            <a:r>
              <a:rPr lang="th-TH" sz="3200" dirty="0" smtClean="0"/>
              <a:t>ลาก</a:t>
            </a:r>
            <a:r>
              <a:rPr lang="th-TH" sz="3200" dirty="0"/>
              <a:t>ตัวละครไปวาง ณ ตำแหน่งที่ต้องการทุกครั้งก่อนคลิกธง</a:t>
            </a:r>
            <a:r>
              <a:rPr lang="th-TH" sz="3200" dirty="0" smtClean="0"/>
              <a:t>เขียว</a:t>
            </a:r>
          </a:p>
          <a:p>
            <a:pPr marL="0" indent="0">
              <a:buNone/>
            </a:pPr>
            <a:r>
              <a:rPr lang="th-TH" sz="3200" dirty="0" smtClean="0"/>
              <a:t>ข</a:t>
            </a:r>
            <a:r>
              <a:rPr lang="en-US" sz="3200" dirty="0" smtClean="0"/>
              <a:t>. </a:t>
            </a:r>
            <a:r>
              <a:rPr lang="th-TH" sz="3200" dirty="0" smtClean="0"/>
              <a:t>ลาก</a:t>
            </a:r>
            <a:r>
              <a:rPr lang="th-TH" sz="3200" dirty="0"/>
              <a:t>ตัวละครไปวาง ณ ตำแหน่งที่</a:t>
            </a:r>
            <a:r>
              <a:rPr lang="th-TH" sz="3200" dirty="0" smtClean="0"/>
              <a:t>ต้องการเขียน</a:t>
            </a:r>
            <a:r>
              <a:rPr lang="th-TH" sz="3200" dirty="0"/>
              <a:t>สคริปต์โดยใช้บล็อกเมื่อธงเขียวถูก</a:t>
            </a:r>
            <a:r>
              <a:rPr lang="th-TH" sz="3200" dirty="0" smtClean="0"/>
              <a:t>คลิกไป</a:t>
            </a:r>
            <a:r>
              <a:rPr lang="th-TH" sz="3200" dirty="0"/>
              <a:t>ยัง </a:t>
            </a:r>
            <a:r>
              <a:rPr lang="en-US" sz="3200" dirty="0"/>
              <a:t>X : Y : </a:t>
            </a:r>
            <a:r>
              <a:rPr lang="th-TH" sz="3200" dirty="0"/>
              <a:t>สังเกตค่า </a:t>
            </a:r>
            <a:r>
              <a:rPr lang="en-US" sz="3200" dirty="0"/>
              <a:t>X </a:t>
            </a:r>
            <a:r>
              <a:rPr lang="th-TH" sz="3200" dirty="0"/>
              <a:t>และ </a:t>
            </a:r>
            <a:r>
              <a:rPr lang="en-US" sz="3200" dirty="0"/>
              <a:t>Y </a:t>
            </a:r>
            <a:r>
              <a:rPr lang="th-TH" sz="3200" dirty="0"/>
              <a:t>ของตัวละครบริเวณเวที แล้วเติมค่า </a:t>
            </a:r>
            <a:r>
              <a:rPr lang="en-US" sz="3200" dirty="0"/>
              <a:t>X </a:t>
            </a:r>
            <a:r>
              <a:rPr lang="th-TH" sz="3200" dirty="0"/>
              <a:t>และ </a:t>
            </a:r>
            <a:r>
              <a:rPr lang="en-US" sz="3200" dirty="0"/>
              <a:t>Y </a:t>
            </a:r>
            <a:r>
              <a:rPr lang="th-TH" sz="3200" dirty="0"/>
              <a:t>ลง</a:t>
            </a:r>
            <a:r>
              <a:rPr lang="th-TH" sz="3200" dirty="0" smtClean="0"/>
              <a:t>ไป</a:t>
            </a:r>
          </a:p>
          <a:p>
            <a:pPr marL="0" indent="0">
              <a:buNone/>
            </a:pPr>
            <a:r>
              <a:rPr lang="th-TH" sz="3200" dirty="0" smtClean="0"/>
              <a:t>ค</a:t>
            </a:r>
            <a:r>
              <a:rPr lang="en-US" sz="3200" dirty="0" smtClean="0"/>
              <a:t>. </a:t>
            </a:r>
            <a:r>
              <a:rPr lang="th-TH" sz="3200" dirty="0" smtClean="0"/>
              <a:t>ลาก</a:t>
            </a:r>
            <a:r>
              <a:rPr lang="th-TH" sz="3200" dirty="0"/>
              <a:t>ตัวละครไปวาง ณ ตำแหน่งที่ต้องการ &gt; เขียนสคริปต์โดยใช้บล็อกเมื่อธงเขียวถูกคลิก &gt; ไปยัง </a:t>
            </a:r>
            <a:r>
              <a:rPr lang="en-US" sz="3200" dirty="0"/>
              <a:t>X : Y : </a:t>
            </a:r>
            <a:r>
              <a:rPr lang="th-TH" sz="3200" dirty="0"/>
              <a:t>สังเกตค่า </a:t>
            </a:r>
            <a:r>
              <a:rPr lang="en-US" sz="3200" dirty="0"/>
              <a:t>X </a:t>
            </a:r>
            <a:r>
              <a:rPr lang="th-TH" sz="3200" dirty="0"/>
              <a:t>และ </a:t>
            </a:r>
            <a:r>
              <a:rPr lang="en-US" sz="3200" dirty="0"/>
              <a:t>Y </a:t>
            </a:r>
            <a:r>
              <a:rPr lang="th-TH" sz="3200" dirty="0"/>
              <a:t>ของตัวละครบริเวณตัวละครที่ถูกเลือก แล้วเติมค่า </a:t>
            </a:r>
            <a:r>
              <a:rPr lang="en-US" sz="3200" dirty="0"/>
              <a:t>X </a:t>
            </a:r>
            <a:r>
              <a:rPr lang="th-TH" sz="3200" dirty="0"/>
              <a:t>และ </a:t>
            </a:r>
            <a:r>
              <a:rPr lang="en-US" sz="3200" dirty="0"/>
              <a:t>Y </a:t>
            </a:r>
            <a:r>
              <a:rPr lang="th-TH" sz="3200" dirty="0"/>
              <a:t>ลง</a:t>
            </a:r>
            <a:r>
              <a:rPr lang="th-TH" sz="3200" dirty="0" smtClean="0"/>
              <a:t>ไป</a:t>
            </a:r>
          </a:p>
          <a:p>
            <a:pPr marL="0" indent="0">
              <a:buNone/>
            </a:pPr>
            <a:r>
              <a:rPr lang="th-TH" sz="3200" dirty="0" smtClean="0"/>
              <a:t>ง</a:t>
            </a:r>
            <a:r>
              <a:rPr lang="en-US" sz="3200" dirty="0" smtClean="0"/>
              <a:t>. </a:t>
            </a:r>
            <a:r>
              <a:rPr lang="th-TH" sz="3200" dirty="0" smtClean="0"/>
              <a:t>ลาก</a:t>
            </a:r>
            <a:r>
              <a:rPr lang="th-TH" sz="3200" dirty="0"/>
              <a:t>ตัวละครไปวาง ณ ตำแหน่งที่ต้องการ &gt; เขียนสคริปต์โดยใช้บล็อกเมื่อธงเขียวถูกคลิก &gt; ไปยัง </a:t>
            </a:r>
            <a:r>
              <a:rPr lang="en-US" sz="3200" dirty="0"/>
              <a:t>X : Y : </a:t>
            </a:r>
            <a:r>
              <a:rPr lang="th-TH" sz="3200" dirty="0"/>
              <a:t>สังเกตค่า </a:t>
            </a:r>
            <a:r>
              <a:rPr lang="en-US" sz="3200" dirty="0"/>
              <a:t>X </a:t>
            </a:r>
            <a:r>
              <a:rPr lang="th-TH" sz="3200" dirty="0"/>
              <a:t>และ </a:t>
            </a:r>
            <a:r>
              <a:rPr lang="en-US" sz="3200" dirty="0"/>
              <a:t>Y </a:t>
            </a:r>
            <a:r>
              <a:rPr lang="th-TH" sz="3200" dirty="0"/>
              <a:t>ของตัวละครบริเวณเวที แล้วเติมค่า </a:t>
            </a:r>
            <a:r>
              <a:rPr lang="en-US" sz="3200" dirty="0"/>
              <a:t>X : 0 </a:t>
            </a:r>
            <a:r>
              <a:rPr lang="th-TH" sz="3200" dirty="0"/>
              <a:t>และ </a:t>
            </a:r>
            <a:r>
              <a:rPr lang="en-US" sz="3200" dirty="0"/>
              <a:t>Y : 0 </a:t>
            </a:r>
            <a:r>
              <a:rPr lang="th-TH" sz="3200" dirty="0"/>
              <a:t>ลงไป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8430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10686" y="706319"/>
            <a:ext cx="8939283" cy="1325563"/>
          </a:xfrm>
        </p:spPr>
        <p:txBody>
          <a:bodyPr/>
          <a:lstStyle/>
          <a:p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13. 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หาก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ต้องการแก้ไขชุดตัวละคร จะต้องเลือกแถบเมนูใด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072719" y="1881757"/>
            <a:ext cx="3911221" cy="24870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Stage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Scripts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Sound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Costumes</a:t>
            </a:r>
            <a:endParaRPr lang="th-TH" sz="5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49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47164" y="551478"/>
            <a:ext cx="8992737" cy="1325563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14. </a:t>
            </a:r>
            <a:r>
              <a:rPr lang="th-TH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</a:t>
            </a:r>
            <a:r>
              <a:rPr lang="th-TH" sz="4800" b="1" u="sng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ไม่ใช่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คำสั่งควบคุมการทำงานแบบวนซ้ำ?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99512" y="1877041"/>
            <a:ext cx="5794613" cy="30088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800" dirty="0" smtClean="0"/>
              <a:t>ก</a:t>
            </a:r>
            <a:r>
              <a:rPr lang="en-US" sz="4800" dirty="0" smtClean="0"/>
              <a:t>.  Repeat</a:t>
            </a:r>
            <a:endParaRPr lang="th-TH" sz="4800" dirty="0" smtClean="0"/>
          </a:p>
          <a:p>
            <a:pPr marL="0" indent="0">
              <a:buNone/>
            </a:pPr>
            <a:r>
              <a:rPr lang="th-TH" sz="4800" dirty="0" smtClean="0"/>
              <a:t>ข</a:t>
            </a:r>
            <a:r>
              <a:rPr lang="en-US" sz="4800" dirty="0" smtClean="0"/>
              <a:t>.  Forever</a:t>
            </a:r>
            <a:endParaRPr lang="th-TH" sz="4800" dirty="0" smtClean="0"/>
          </a:p>
          <a:p>
            <a:pPr marL="0" indent="0">
              <a:buNone/>
            </a:pPr>
            <a:r>
              <a:rPr lang="th-TH" sz="4800" dirty="0" smtClean="0"/>
              <a:t>ค</a:t>
            </a:r>
            <a:r>
              <a:rPr lang="en-US" sz="4800" dirty="0" smtClean="0"/>
              <a:t>.  Wait</a:t>
            </a:r>
          </a:p>
          <a:p>
            <a:pPr marL="0" indent="0">
              <a:buNone/>
            </a:pPr>
            <a:r>
              <a:rPr lang="th-TH" sz="4800" dirty="0" smtClean="0"/>
              <a:t>ง</a:t>
            </a:r>
            <a:r>
              <a:rPr lang="en-US" sz="4800" dirty="0" smtClean="0"/>
              <a:t>.   Repeat </a:t>
            </a:r>
            <a:r>
              <a:rPr lang="en-US" sz="4800" dirty="0"/>
              <a:t>until</a:t>
            </a:r>
            <a:endParaRPr lang="th-TH" sz="4800" dirty="0"/>
          </a:p>
        </p:txBody>
      </p:sp>
    </p:spTree>
    <p:extLst>
      <p:ext uri="{BB962C8B-B14F-4D97-AF65-F5344CB8AC3E}">
        <p14:creationId xmlns:p14="http://schemas.microsoft.com/office/powerpoint/2010/main" val="192243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0397" y="732074"/>
            <a:ext cx="5116773" cy="132556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15.  </a:t>
            </a:r>
            <a:r>
              <a:rPr lang="th-TH" sz="54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สคริปต์ </a:t>
            </a:r>
            <a:r>
              <a:rPr lang="th-TH" sz="5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หมายถึง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380397" y="20576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5400" dirty="0" smtClean="0"/>
              <a:t>ก</a:t>
            </a:r>
            <a:r>
              <a:rPr lang="en-US" sz="5400" dirty="0" smtClean="0"/>
              <a:t>.</a:t>
            </a:r>
            <a:r>
              <a:rPr lang="th-TH" sz="5400" dirty="0" smtClean="0"/>
              <a:t>กำหนด</a:t>
            </a:r>
            <a:r>
              <a:rPr lang="th-TH" sz="5400" dirty="0"/>
              <a:t>ตัวละครได้หลาย</a:t>
            </a:r>
            <a:r>
              <a:rPr lang="th-TH" sz="5400" dirty="0" smtClean="0"/>
              <a:t>ตัว</a:t>
            </a:r>
            <a:endParaRPr lang="en-US" sz="5400" dirty="0" smtClean="0"/>
          </a:p>
          <a:p>
            <a:pPr marL="0" indent="0">
              <a:buNone/>
            </a:pPr>
            <a:r>
              <a:rPr lang="th-TH" sz="5400" dirty="0" smtClean="0"/>
              <a:t>ข</a:t>
            </a:r>
            <a:r>
              <a:rPr lang="en-US" sz="5400" dirty="0" smtClean="0"/>
              <a:t>.</a:t>
            </a:r>
            <a:r>
              <a:rPr lang="th-TH" sz="5400" dirty="0" smtClean="0"/>
              <a:t>เป็น</a:t>
            </a:r>
            <a:r>
              <a:rPr lang="th-TH" sz="5400" dirty="0"/>
              <a:t>พื้นที่ที่ใช้ในสำหรับเขียน</a:t>
            </a:r>
            <a:r>
              <a:rPr lang="th-TH" sz="5400" dirty="0" smtClean="0"/>
              <a:t>โปรแกรม</a:t>
            </a:r>
            <a:endParaRPr lang="en-US" sz="5400" dirty="0" smtClean="0"/>
          </a:p>
          <a:p>
            <a:pPr marL="0" indent="0">
              <a:buNone/>
            </a:pPr>
            <a:r>
              <a:rPr lang="th-TH" sz="5400" dirty="0" smtClean="0"/>
              <a:t>ค</a:t>
            </a:r>
            <a:r>
              <a:rPr lang="en-US" sz="5400" dirty="0" smtClean="0"/>
              <a:t>.</a:t>
            </a:r>
            <a:r>
              <a:rPr lang="th-TH" sz="5400" dirty="0" smtClean="0"/>
              <a:t>เป็น</a:t>
            </a:r>
            <a:r>
              <a:rPr lang="th-TH" sz="5400" dirty="0"/>
              <a:t>พื้นที่แสดงผลลัพธ์การ</a:t>
            </a:r>
            <a:r>
              <a:rPr lang="th-TH" sz="5400" dirty="0" smtClean="0"/>
              <a:t>ทำงาน</a:t>
            </a:r>
            <a:endParaRPr lang="en-US" sz="5400" dirty="0" smtClean="0"/>
          </a:p>
          <a:p>
            <a:pPr marL="0" indent="0">
              <a:buNone/>
            </a:pPr>
            <a:r>
              <a:rPr lang="th-TH" sz="5400" dirty="0" smtClean="0"/>
              <a:t>ง</a:t>
            </a:r>
            <a:r>
              <a:rPr lang="en-US" sz="5400" dirty="0" smtClean="0"/>
              <a:t>.</a:t>
            </a:r>
            <a:r>
              <a:rPr lang="th-TH" sz="5400" dirty="0" smtClean="0"/>
              <a:t>พิกัด</a:t>
            </a:r>
            <a:r>
              <a:rPr lang="th-TH" sz="5400" dirty="0"/>
              <a:t>ของตำแหน่ง</a:t>
            </a:r>
          </a:p>
        </p:txBody>
      </p:sp>
    </p:spTree>
    <p:extLst>
      <p:ext uri="{BB962C8B-B14F-4D97-AF65-F5344CB8AC3E}">
        <p14:creationId xmlns:p14="http://schemas.microsoft.com/office/powerpoint/2010/main" val="419193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88106" y="365125"/>
            <a:ext cx="8366079" cy="1325563"/>
          </a:xfrm>
        </p:spPr>
        <p:txBody>
          <a:bodyPr/>
          <a:lstStyle/>
          <a:p>
            <a:r>
              <a:rPr lang="en-US" dirty="0" smtClean="0"/>
              <a:t>16. </a:t>
            </a:r>
            <a:r>
              <a:rPr lang="th-TH" dirty="0" smtClean="0"/>
              <a:t>ปุ่ม</a:t>
            </a:r>
            <a:r>
              <a:rPr lang="th-TH" dirty="0"/>
              <a:t>ธงเขียวและบล็อกธงเขียว มีความสัมพันธ์ใน</a:t>
            </a:r>
            <a:r>
              <a:rPr lang="th-TH" dirty="0" err="1"/>
              <a:t>การทํางาน</a:t>
            </a:r>
            <a:r>
              <a:rPr lang="th-TH" dirty="0"/>
              <a:t>กันอย่างไร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842448" y="1825625"/>
            <a:ext cx="88983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ก.  เมื่อ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คลิกที่ปุ่มธงเขียวเป็นการเริ่มต้น</a:t>
            </a:r>
            <a:r>
              <a:rPr lang="th-TH" sz="4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การทํางาน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ทุกสคริปต์ที่เริ่มต้นสคริปต์ด้วยบล็อกธง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เขียว</a:t>
            </a:r>
          </a:p>
          <a:p>
            <a:pPr marL="0" indent="0">
              <a:buNone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ข.  เมื่อ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คลิกที่ปุ่มธงเขียวตัวละครที่แสดงสคริปต์อยู่ในขณะนั้นจะ</a:t>
            </a:r>
            <a:r>
              <a:rPr lang="th-TH" sz="4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ทํางาน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เพียงตัวละคร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</a:t>
            </a:r>
          </a:p>
          <a:p>
            <a:pPr marL="0" indent="0">
              <a:buNone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ค.  เมื่อ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คลิกที่สคริปต์ที่เริ่มต้นด้วยบล็อกธงเขียวสคริปต์นั้นจะ</a:t>
            </a:r>
            <a:r>
              <a:rPr lang="th-TH" sz="4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ทํางาน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เพียงสคริปต์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เดียว</a:t>
            </a:r>
          </a:p>
          <a:p>
            <a:pPr marL="0" indent="0">
              <a:buNone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ง.  ถูก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ทั้งข้อก. และข้อค.</a:t>
            </a:r>
          </a:p>
        </p:txBody>
      </p:sp>
    </p:spTree>
    <p:extLst>
      <p:ext uri="{BB962C8B-B14F-4D97-AF65-F5344CB8AC3E}">
        <p14:creationId xmlns:p14="http://schemas.microsoft.com/office/powerpoint/2010/main" val="5449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24585" y="732074"/>
            <a:ext cx="9471548" cy="1325563"/>
          </a:xfrm>
        </p:spPr>
        <p:txBody>
          <a:bodyPr>
            <a:normAutofit fontScale="90000"/>
          </a:bodyPr>
          <a:lstStyle/>
          <a:p>
            <a:r>
              <a:rPr lang="th-TH" dirty="0"/>
              <a:t> </a:t>
            </a:r>
            <a:r>
              <a:rPr lang="en-US" sz="53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17. </a:t>
            </a:r>
            <a:r>
              <a:rPr lang="th-TH" sz="5300" b="1" dirty="0" err="1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</a:t>
            </a:r>
            <a:r>
              <a:rPr lang="th-TH" sz="5300" b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เจกต์</a:t>
            </a:r>
            <a:r>
              <a:rPr lang="th-TH" sz="53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 </a:t>
            </a:r>
            <a:r>
              <a:rPr lang="en-US" sz="53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 </a:t>
            </a:r>
            <a:r>
              <a:rPr lang="th-TH" sz="53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มีโครงสร้าง 3 ส่วนประกอบด้วยอะไรบ้าง</a:t>
            </a:r>
            <a:r>
              <a:rPr lang="th-TH" dirty="0"/>
              <a:t/>
            </a:r>
            <a:br>
              <a:rPr lang="th-TH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421341" y="22214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h-TH" sz="4400" dirty="0" smtClean="0"/>
              <a:t>ก</a:t>
            </a:r>
            <a:r>
              <a:rPr lang="en-US" sz="4400" dirty="0" smtClean="0"/>
              <a:t>.   </a:t>
            </a:r>
            <a:r>
              <a:rPr lang="th-TH" sz="4400" dirty="0" smtClean="0"/>
              <a:t>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เวที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2. ตัว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 3.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สคริปต์</a:t>
            </a:r>
          </a:p>
          <a:p>
            <a:pPr marL="0" indent="0">
              <a:buNone/>
            </a:pP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1.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เวที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2.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นักแสดง 3.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นักเรียน</a:t>
            </a:r>
          </a:p>
          <a:p>
            <a:pPr marL="0" indent="0">
              <a:buNone/>
            </a:pP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1.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สคริปต์ 2.เวที 3.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นักเรียน</a:t>
            </a:r>
          </a:p>
          <a:p>
            <a:pPr marL="0" indent="0">
              <a:buNone/>
            </a:pP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1.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นักเรียน 2.แถบเมนู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3.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เวที</a:t>
            </a:r>
          </a:p>
        </p:txBody>
      </p:sp>
    </p:spTree>
    <p:extLst>
      <p:ext uri="{BB962C8B-B14F-4D97-AF65-F5344CB8AC3E}">
        <p14:creationId xmlns:p14="http://schemas.microsoft.com/office/powerpoint/2010/main" val="42720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06439" y="569842"/>
            <a:ext cx="10515600" cy="1325563"/>
          </a:xfrm>
        </p:spPr>
        <p:txBody>
          <a:bodyPr/>
          <a:lstStyle/>
          <a:p>
            <a:r>
              <a:rPr lang="th-TH" dirty="0"/>
              <a:t> </a:t>
            </a:r>
            <a:r>
              <a:rPr lang="en-US" dirty="0" smtClean="0"/>
              <a:t>         18.  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 คือ ขั้นตอนการบันทึกงาน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</a:t>
            </a:r>
            <a:b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865194" y="1232623"/>
            <a:ext cx="859808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dirty="0" smtClean="0"/>
              <a:t>ก</a:t>
            </a:r>
            <a:r>
              <a:rPr lang="en-US" sz="4000" dirty="0" smtClean="0"/>
              <a:t>.</a:t>
            </a:r>
            <a:r>
              <a:rPr lang="th-TH" sz="4000" dirty="0" smtClean="0"/>
              <a:t>ไฟล์ </a:t>
            </a:r>
            <a:r>
              <a:rPr lang="th-TH" sz="4000" dirty="0"/>
              <a:t>&gt; เปิด &gt; คอมพิวเตอร์ &gt; </a:t>
            </a:r>
            <a:r>
              <a:rPr lang="en-US" sz="4000" dirty="0"/>
              <a:t>D: &gt; </a:t>
            </a:r>
            <a:r>
              <a:rPr lang="th-TH" sz="4000" dirty="0"/>
              <a:t>ชื่อนักเรียน &gt; พิมพ์ชื่อไฟล์ใหม่ &gt; ตก</a:t>
            </a:r>
            <a:r>
              <a:rPr lang="th-TH" sz="4000" dirty="0" smtClean="0"/>
              <a:t>ลง</a:t>
            </a:r>
          </a:p>
          <a:p>
            <a:pPr marL="0" indent="0">
              <a:buNone/>
            </a:pPr>
            <a:r>
              <a:rPr lang="th-TH" sz="4000" dirty="0" smtClean="0"/>
              <a:t>ข</a:t>
            </a:r>
            <a:r>
              <a:rPr lang="en-US" sz="4000" dirty="0" smtClean="0"/>
              <a:t>.</a:t>
            </a:r>
            <a:r>
              <a:rPr lang="th-TH" sz="4000" dirty="0" smtClean="0"/>
              <a:t>แฟ้ม </a:t>
            </a:r>
            <a:r>
              <a:rPr lang="th-TH" sz="4000" dirty="0"/>
              <a:t>&gt; บันทึกลงคอมพิวเตอร์ของคุณ &gt; บันทึกเป็น... &gt; </a:t>
            </a:r>
            <a:r>
              <a:rPr lang="en-US" sz="4000" dirty="0" smtClean="0"/>
              <a:t> D</a:t>
            </a:r>
            <a:r>
              <a:rPr lang="en-US" sz="4000" dirty="0"/>
              <a:t>: &gt; </a:t>
            </a:r>
            <a:r>
              <a:rPr lang="th-TH" sz="4000" dirty="0"/>
              <a:t>ชื่อนักเรียน &gt; พิมพ์ชื่อไฟล์ใหม่ &gt; ตก</a:t>
            </a:r>
            <a:r>
              <a:rPr lang="th-TH" sz="4000" dirty="0" smtClean="0"/>
              <a:t>ลง</a:t>
            </a:r>
          </a:p>
          <a:p>
            <a:pPr marL="0" indent="0">
              <a:buNone/>
            </a:pPr>
            <a:r>
              <a:rPr lang="th-TH" sz="4000" dirty="0" smtClean="0"/>
              <a:t>ค</a:t>
            </a:r>
            <a:r>
              <a:rPr lang="en-US" sz="4000" dirty="0" smtClean="0"/>
              <a:t>.</a:t>
            </a:r>
            <a:r>
              <a:rPr lang="th-TH" sz="4000" dirty="0" smtClean="0"/>
              <a:t>ไฟล์ </a:t>
            </a:r>
            <a:r>
              <a:rPr lang="th-TH" sz="4000" dirty="0"/>
              <a:t>&gt; บันทึกเป็น... &gt; คอมพิวเตอร์ &gt; </a:t>
            </a:r>
            <a:r>
              <a:rPr lang="en-US" sz="4000" dirty="0"/>
              <a:t>C: &gt; </a:t>
            </a:r>
            <a:r>
              <a:rPr lang="th-TH" sz="4000" dirty="0"/>
              <a:t>ชื่อนักเรียน &gt; พิมพ์ชื่อไฟล์ใหม่ &gt; ตก</a:t>
            </a:r>
            <a:r>
              <a:rPr lang="th-TH" sz="4000" dirty="0" smtClean="0"/>
              <a:t>ลง</a:t>
            </a:r>
          </a:p>
          <a:p>
            <a:pPr marL="0" indent="0">
              <a:buNone/>
            </a:pPr>
            <a:r>
              <a:rPr lang="th-TH" sz="4000" dirty="0" smtClean="0"/>
              <a:t>ง</a:t>
            </a:r>
            <a:r>
              <a:rPr lang="en-US" sz="4000" dirty="0" smtClean="0"/>
              <a:t>.</a:t>
            </a:r>
            <a:r>
              <a:rPr lang="th-TH" sz="4000" dirty="0" smtClean="0"/>
              <a:t>แฟ้ม</a:t>
            </a:r>
            <a:r>
              <a:rPr lang="th-TH" sz="4000" dirty="0"/>
              <a:t>&gt; บันทึกลงคอมพิวเตอร์ของคุณ &gt; คอมพิวเตอร์ &gt; </a:t>
            </a:r>
            <a:r>
              <a:rPr lang="en-US" sz="4000" dirty="0" smtClean="0"/>
              <a:t>  D</a:t>
            </a:r>
            <a:r>
              <a:rPr lang="en-US" sz="4000" dirty="0"/>
              <a:t>: &gt; </a:t>
            </a:r>
            <a:r>
              <a:rPr lang="th-TH" sz="4000" dirty="0"/>
              <a:t>ชื่อนักเรียน &gt; พิมพ์ชื่อไฟล์ใหม่ &gt; ตกลง</a:t>
            </a:r>
          </a:p>
        </p:txBody>
      </p:sp>
    </p:spTree>
    <p:extLst>
      <p:ext uri="{BB962C8B-B14F-4D97-AF65-F5344CB8AC3E}">
        <p14:creationId xmlns:p14="http://schemas.microsoft.com/office/powerpoint/2010/main" val="362340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04143" y="572634"/>
            <a:ext cx="6752771" cy="1325563"/>
          </a:xfrm>
        </p:spPr>
        <p:txBody>
          <a:bodyPr/>
          <a:lstStyle/>
          <a:p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1. 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โปรแกรม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คืออะไร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494971" y="1898197"/>
            <a:ext cx="9593943" cy="40962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4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</a:t>
            </a: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โปรแกรมนำเสนอข้อมูล</a:t>
            </a:r>
            <a:endParaRPr lang="en-US" sz="4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โปรแกรม</a:t>
            </a:r>
            <a:r>
              <a:rPr lang="th-TH" sz="4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ฝึกการเขียนคำสั่งด้วยการเขียนโปรแกรมภาษาอย่าง</a:t>
            </a: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ง่าย</a:t>
            </a:r>
            <a:endParaRPr lang="en-US" sz="47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โปรแกรม</a:t>
            </a:r>
            <a:r>
              <a:rPr lang="th-TH" sz="4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ในการต่อบล็อก</a:t>
            </a:r>
            <a:r>
              <a:rPr lang="th-TH" sz="47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คํ</a:t>
            </a:r>
            <a:r>
              <a:rPr lang="th-TH" sz="4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าสั่งเพื่อสร้างโปรแกรมสคริปต์ให้กับตัวละคร</a:t>
            </a: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เท่านั้น</a:t>
            </a:r>
            <a:endParaRPr lang="en-US" sz="47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47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  </a:t>
            </a:r>
            <a:r>
              <a:rPr lang="th-TH" sz="43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โปรแกรม</a:t>
            </a:r>
            <a:r>
              <a:rPr lang="th-TH" sz="43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ภาษาที่ผู้เรียนสามารถสร้างชิ้นงานได้อย่างง่าย เช่น นิทานที่สามารถโต้ตอบกับผู้อ่านได้ ภาพเคลื่อนไหว เกม ดนตรี และศิลปะ</a:t>
            </a:r>
            <a:endParaRPr lang="th-TH" sz="65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7718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oth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551" y="545834"/>
            <a:ext cx="2173293" cy="1680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4692655" y="970525"/>
            <a:ext cx="45015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19.   </a:t>
            </a:r>
            <a:r>
              <a:rPr lang="th-TH" sz="48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</a:t>
            </a:r>
            <a:r>
              <a:rPr lang="th-TH" sz="48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นี้ทำหน้าที่อะไร</a:t>
            </a:r>
            <a:endParaRPr lang="th-TH" sz="48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996620" y="2512298"/>
            <a:ext cx="3403496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5400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5400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5400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 เปลี่ยนภาษา</a:t>
            </a:r>
          </a:p>
          <a:p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เริ่มต้นแสดง</a:t>
            </a:r>
          </a:p>
          <a:p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หยุดการแสดง</a:t>
            </a:r>
          </a:p>
          <a:p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ลบตัวละคร</a:t>
            </a:r>
            <a:endParaRPr lang="th-TH" sz="5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1324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24585" y="663835"/>
            <a:ext cx="9347579" cy="1325563"/>
          </a:xfrm>
        </p:spPr>
        <p:txBody>
          <a:bodyPr/>
          <a:lstStyle/>
          <a:p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20.  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บล็อก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คำสั่ง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pen up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ใช้ใน</a:t>
            </a:r>
            <a:r>
              <a:rPr lang="th-TH" b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การทำ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สิ่งใด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033515" y="1989398"/>
            <a:ext cx="7929350" cy="3933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ใช้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ในการยกปากกา เมื่อสิ้นสุดการ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วาด</a:t>
            </a:r>
          </a:p>
          <a:p>
            <a:pPr marL="0" indent="0">
              <a:buNone/>
            </a:pP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ใช้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สำหรับย้ายตำแหน่งตัวละครไปแนวเดียวกัน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กับทิศทาง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ที่ตัวละครหันหน้า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อยู่</a:t>
            </a:r>
          </a:p>
          <a:p>
            <a:pPr marL="0" indent="0">
              <a:buNone/>
            </a:pP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ใช้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ในการกำหนดทิศทางการหันหน้าของตัว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ละครไป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ยังทิศทางที่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</a:t>
            </a:r>
          </a:p>
          <a:p>
            <a:pPr marL="0" indent="0">
              <a:buNone/>
            </a:pP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 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ใช้</a:t>
            </a:r>
            <a:r>
              <a:rPr lang="th-TH" sz="3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ในการค่อย ๆ เคลื่อนที่ตัวละครไปยังตำแหน่ง</a:t>
            </a:r>
            <a:r>
              <a:rPr lang="th-TH" sz="3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ที่กำหนด</a:t>
            </a:r>
            <a:endParaRPr lang="th-TH" sz="3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87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17057" y="273890"/>
            <a:ext cx="7522029" cy="1325563"/>
          </a:xfrm>
        </p:spPr>
        <p:txBody>
          <a:bodyPr/>
          <a:lstStyle/>
          <a:p>
            <a:r>
              <a:rPr lang="en-US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2.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ข้อ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ใดคือสัญลักษณ์ของโปรแกรม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</a:t>
            </a: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026" name="Picture 2" descr="noth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211" y="1575717"/>
            <a:ext cx="1611004" cy="172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th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733" y="1550571"/>
            <a:ext cx="1802074" cy="175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othi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8"/>
          <a:stretch/>
        </p:blipFill>
        <p:spPr bwMode="auto">
          <a:xfrm>
            <a:off x="2565211" y="4312850"/>
            <a:ext cx="1877613" cy="139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oth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564" y="3940838"/>
            <a:ext cx="1488174" cy="198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กล่องข้อความ 3"/>
          <p:cNvSpPr txBox="1"/>
          <p:nvPr/>
        </p:nvSpPr>
        <p:spPr>
          <a:xfrm>
            <a:off x="1991991" y="1665793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ก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6372355" y="1665793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ข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1991991" y="4083512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ค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6372355" y="4083512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/>
              <a:t>ง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val="106623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 l="31259" t="35588" r="48287" b="24859"/>
          <a:stretch/>
        </p:blipFill>
        <p:spPr>
          <a:xfrm>
            <a:off x="1333384" y="1827680"/>
            <a:ext cx="2688609" cy="2923000"/>
          </a:xfrm>
          <a:prstGeom prst="rect">
            <a:avLst/>
          </a:prstGeom>
        </p:spPr>
      </p:pic>
      <p:sp>
        <p:nvSpPr>
          <p:cNvPr id="6" name="สี่เหลี่ยมผืนผ้า 5"/>
          <p:cNvSpPr/>
          <p:nvPr/>
        </p:nvSpPr>
        <p:spPr>
          <a:xfrm>
            <a:off x="2227313" y="723468"/>
            <a:ext cx="81467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en-US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เมื่อกดธงเขียวผลการรันโปรแกรมต่อไปนี้ คืออะไร</a:t>
            </a:r>
            <a:endParaRPr lang="th-TH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858220" y="1622964"/>
            <a:ext cx="7054961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thaiAlphaPeriod"/>
            </a:pPr>
            <a:r>
              <a:rPr lang="th-TH" sz="4000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ตัวละครเคลื่อนที่ไป 10 หน่วย</a:t>
            </a:r>
          </a:p>
          <a:p>
            <a:pPr marL="742950" indent="-742950">
              <a:buAutoNum type="thaiAlphaPeriod"/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ตัวละครเคลื่อนที่ไป 1 หน่วย และ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เปลี่ยนเป็น</a:t>
            </a:r>
          </a:p>
          <a:p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 ชุด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ต่อไป</a:t>
            </a:r>
          </a:p>
          <a:p>
            <a:pPr marL="514350" indent="-514350">
              <a:buAutoNum type="thaiAlphaPeriod" startAt="3"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ตัว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ละครเปลี่ยนเป็นชุดตัวละครในลำดับ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ถัดไป</a:t>
            </a:r>
          </a:p>
          <a:p>
            <a:pPr marL="514350" indent="-514350">
              <a:buAutoNum type="thaiAlphaPeriod" startAt="3"/>
            </a:pP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ตัว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ละครเคลื่อนที่ไป 10 หน่วย และ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เปลี่ยนเป็น</a:t>
            </a:r>
          </a:p>
          <a:p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      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ชุด</a:t>
            </a: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ตัวละครในลำดับ</a:t>
            </a:r>
            <a:r>
              <a:rPr lang="th-TH" sz="40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ถัดไป</a:t>
            </a:r>
            <a:endParaRPr lang="th-TH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2203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 l="34070" t="26778" r="44090" b="18991"/>
          <a:stretch/>
        </p:blipFill>
        <p:spPr>
          <a:xfrm>
            <a:off x="1339713" y="1364852"/>
            <a:ext cx="2743200" cy="3829614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2531206" y="595411"/>
            <a:ext cx="81467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en-US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เมื่อกดธงเขียวผลการรันโปรแกรมต่อไปนี้ คืออะไร</a:t>
            </a:r>
            <a:endParaRPr lang="th-TH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240110" y="1364852"/>
            <a:ext cx="6595075" cy="33547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4400" dirty="0" smtClean="0">
                <a:solidFill>
                  <a:srgbClr val="222222"/>
                </a:solidFill>
                <a:latin typeface="Open Sans"/>
              </a:rPr>
              <a:t>ก</a:t>
            </a:r>
            <a:r>
              <a:rPr lang="en-US" sz="4400" dirty="0" smtClean="0">
                <a:solidFill>
                  <a:srgbClr val="222222"/>
                </a:solidFill>
                <a:latin typeface="Open Sans"/>
              </a:rPr>
              <a:t>.</a:t>
            </a:r>
            <a:r>
              <a:rPr lang="en-US" sz="8000" dirty="0" smtClean="0">
                <a:solidFill>
                  <a:srgbClr val="222222"/>
                </a:solidFill>
                <a:latin typeface="Open Sans"/>
              </a:rPr>
              <a:t> </a:t>
            </a:r>
            <a:r>
              <a:rPr lang="th-TH" sz="4400" i="0" dirty="0" smtClean="0">
                <a:solidFill>
                  <a:srgbClr val="222222"/>
                </a:solidFill>
                <a:effectLst/>
                <a:latin typeface="Open Sans"/>
              </a:rPr>
              <a:t>ตัวละครเดินไปข้างหน้า</a:t>
            </a:r>
          </a:p>
          <a:p>
            <a:pPr marL="514350" indent="-514350">
              <a:buAutoNum type="thaiAlphaPeriod" startAt="2"/>
            </a:pP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</a:t>
            </a: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ละครเดินชนขอบเวทีซ้ำอย่างไม่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สิ้นสุด</a:t>
            </a:r>
          </a:p>
          <a:p>
            <a:pPr marL="531813" indent="-531813">
              <a:buAutoNum type="thaiAlphaPeriod" startAt="2"/>
            </a:pP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ตัวละครเดินซ้ำ 10 </a:t>
            </a:r>
            <a:r>
              <a:rPr lang="th-TH" sz="4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ครั้ง</a:t>
            </a:r>
          </a:p>
          <a:p>
            <a:pPr marL="450850" indent="-450850">
              <a:buAutoNum type="thaiAlphaPeriod" startAt="2"/>
            </a:pPr>
            <a:r>
              <a:rPr lang="th-TH" sz="4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ตัวละครเคลื่อนที่ไปข้างหน้า 10 ก้าว</a:t>
            </a:r>
            <a:endParaRPr lang="th-TH" sz="8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251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 l="32772" t="30432" r="47550" b="12068"/>
          <a:stretch/>
        </p:blipFill>
        <p:spPr>
          <a:xfrm>
            <a:off x="858129" y="717450"/>
            <a:ext cx="3277772" cy="5384911"/>
          </a:xfrm>
          <a:prstGeom prst="rect">
            <a:avLst/>
          </a:prstGeom>
        </p:spPr>
      </p:pic>
      <p:sp>
        <p:nvSpPr>
          <p:cNvPr id="6" name="สี่เหลี่ยมผืนผ้า 5"/>
          <p:cNvSpPr/>
          <p:nvPr/>
        </p:nvSpPr>
        <p:spPr>
          <a:xfrm>
            <a:off x="2497015" y="434221"/>
            <a:ext cx="81467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5</a:t>
            </a:r>
            <a:r>
              <a:rPr lang="en-US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เมื่อกดธงเขียวผลการรันโปรแกรมต่อไปนี้ คืออะไร</a:t>
            </a:r>
            <a:endParaRPr lang="th-TH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231436" y="1623369"/>
            <a:ext cx="500649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4800" b="0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</a:t>
            </a:r>
            <a:r>
              <a:rPr lang="en-US" sz="4800" b="0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800" b="0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ตัวละครวาดรูปสามเหลี่ยม</a:t>
            </a:r>
          </a:p>
          <a:p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ละครวาดรูป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สี่เหลี่ยม</a:t>
            </a:r>
          </a:p>
          <a:p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ละครวาดรูป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หัวใจ</a:t>
            </a:r>
          </a:p>
          <a:p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</a:t>
            </a:r>
            <a:r>
              <a:rPr lang="th-TH" sz="4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</a:t>
            </a:r>
            <a:r>
              <a:rPr lang="th-TH" sz="4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ละครวาดรูปวงกลม</a:t>
            </a:r>
          </a:p>
        </p:txBody>
      </p:sp>
    </p:spTree>
    <p:extLst>
      <p:ext uri="{BB962C8B-B14F-4D97-AF65-F5344CB8AC3E}">
        <p14:creationId xmlns:p14="http://schemas.microsoft.com/office/powerpoint/2010/main" val="160872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.168training.club/e-learning_IPST/tc_co_p4_1/answer/image/pic_0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422" y="975743"/>
            <a:ext cx="3591677" cy="4456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.168training.club/e-learning_IPST/tc_co_p4_1/answer/image/pic_02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452" y="1494855"/>
            <a:ext cx="1569021" cy="124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.168training.club/e-learning_IPST/tc_co_p4_1/answer/image/pic_02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2887" y="1406231"/>
            <a:ext cx="1569022" cy="1248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.168training.club/e-learning_IPST/tc_co_p4_1/answer/image/pic_018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914" y="3199173"/>
            <a:ext cx="1771781" cy="140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.168training.club/e-learning_IPST/tc_co_p4_1/answer/image/pic_02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2887" y="3199173"/>
            <a:ext cx="1810424" cy="144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กล่องข้อความ 8"/>
          <p:cNvSpPr txBox="1"/>
          <p:nvPr/>
        </p:nvSpPr>
        <p:spPr>
          <a:xfrm>
            <a:off x="4919309" y="1306080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ก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8075548" y="1306080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ข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497015" y="434221"/>
            <a:ext cx="81467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22222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6</a:t>
            </a:r>
            <a:r>
              <a:rPr lang="en-US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th-TH" sz="4400" b="1" i="0" dirty="0" smtClean="0">
                <a:solidFill>
                  <a:srgbClr val="222222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เมื่อกดธงเขียวผลการรันโปรแกรมต่อไปนี้ คืออะไร</a:t>
            </a:r>
            <a:endParaRPr lang="th-TH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4919309" y="3137334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/>
              <a:t>ค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8173859" y="3137334"/>
            <a:ext cx="798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/>
              <a:t>ง</a:t>
            </a:r>
            <a:r>
              <a:rPr lang="en-US" sz="4000" b="1" dirty="0" smtClean="0"/>
              <a:t>.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val="379009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92574" y="992923"/>
            <a:ext cx="8775510" cy="1325563"/>
          </a:xfrm>
        </p:spPr>
        <p:txBody>
          <a:bodyPr>
            <a:normAutofit fontScale="90000"/>
          </a:bodyPr>
          <a:lstStyle/>
          <a:p>
            <a:r>
              <a:rPr lang="th-TH" dirty="0"/>
              <a:t> </a:t>
            </a:r>
            <a:r>
              <a:rPr lang="en-US" sz="4900" dirty="0" smtClean="0"/>
              <a:t>7</a:t>
            </a:r>
            <a:r>
              <a:rPr lang="en-US" sz="4900" dirty="0"/>
              <a:t>.</a:t>
            </a:r>
            <a:r>
              <a:rPr lang="th-TH" sz="49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</a:t>
            </a:r>
            <a:r>
              <a:rPr lang="th-TH" sz="49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ใด คือ บล็อกที่จะถูกนำมาใช้เป็นอันดับแรกเสมอในการเขียนสคริปต์</a:t>
            </a:r>
            <a:r>
              <a:rPr lang="th-TH" sz="4900" dirty="0"/>
              <a:t/>
            </a:r>
            <a:br>
              <a:rPr lang="th-TH" sz="4900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893326" y="2207762"/>
            <a:ext cx="8501418" cy="4351338"/>
          </a:xfrm>
        </p:spPr>
        <p:txBody>
          <a:bodyPr/>
          <a:lstStyle/>
          <a:p>
            <a:pPr marL="0" indent="0">
              <a:buNone/>
            </a:pPr>
            <a:r>
              <a:rPr lang="th-TH" sz="4400" dirty="0" smtClean="0"/>
              <a:t>ก</a:t>
            </a:r>
            <a:r>
              <a:rPr lang="en-US" sz="4400" dirty="0" smtClean="0"/>
              <a:t>.  </a:t>
            </a:r>
            <a:r>
              <a:rPr lang="th-TH" sz="4800" dirty="0" smtClean="0"/>
              <a:t>ทำซ้ำตลอด</a:t>
            </a:r>
          </a:p>
          <a:p>
            <a:pPr marL="0" indent="0">
              <a:buNone/>
            </a:pPr>
            <a:r>
              <a:rPr lang="th-TH" sz="4800" dirty="0" smtClean="0"/>
              <a:t>ข</a:t>
            </a:r>
            <a:r>
              <a:rPr lang="en-US" sz="4800" dirty="0" smtClean="0"/>
              <a:t>.  </a:t>
            </a:r>
            <a:r>
              <a:rPr lang="th-TH" sz="4800" dirty="0" smtClean="0"/>
              <a:t>เคลื่อน</a:t>
            </a:r>
            <a:r>
              <a:rPr lang="th-TH" sz="4800" dirty="0"/>
              <a:t>...</a:t>
            </a:r>
            <a:r>
              <a:rPr lang="th-TH" sz="4800" dirty="0" smtClean="0"/>
              <a:t>ก้าว</a:t>
            </a:r>
          </a:p>
          <a:p>
            <a:pPr marL="0" indent="0">
              <a:buNone/>
            </a:pPr>
            <a:r>
              <a:rPr lang="th-TH" sz="4800" dirty="0" smtClean="0"/>
              <a:t>ค</a:t>
            </a:r>
            <a:r>
              <a:rPr lang="en-US" sz="4800" dirty="0" smtClean="0"/>
              <a:t>.  </a:t>
            </a:r>
            <a:r>
              <a:rPr lang="th-TH" sz="4800" dirty="0" smtClean="0"/>
              <a:t>เมื่อ</a:t>
            </a:r>
            <a:r>
              <a:rPr lang="th-TH" sz="4800" dirty="0"/>
              <a:t>ธงเขียวถูก</a:t>
            </a:r>
            <a:r>
              <a:rPr lang="th-TH" sz="4800" dirty="0" smtClean="0"/>
              <a:t>คลิก</a:t>
            </a:r>
          </a:p>
          <a:p>
            <a:pPr marL="0" indent="0">
              <a:buNone/>
            </a:pPr>
            <a:r>
              <a:rPr lang="th-TH" sz="4800" dirty="0" smtClean="0"/>
              <a:t>ง</a:t>
            </a:r>
            <a:r>
              <a:rPr lang="en-US" sz="4800" dirty="0" smtClean="0"/>
              <a:t>.  </a:t>
            </a:r>
            <a:r>
              <a:rPr lang="th-TH" sz="4800" dirty="0" smtClean="0"/>
              <a:t>พูด</a:t>
            </a:r>
            <a:r>
              <a:rPr lang="th-TH" sz="4800" dirty="0"/>
              <a:t>...เป็นเวลา...วินาที</a:t>
            </a:r>
          </a:p>
        </p:txBody>
      </p:sp>
    </p:spTree>
    <p:extLst>
      <p:ext uri="{BB962C8B-B14F-4D97-AF65-F5344CB8AC3E}">
        <p14:creationId xmlns:p14="http://schemas.microsoft.com/office/powerpoint/2010/main" val="1828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06220" y="609244"/>
            <a:ext cx="9333931" cy="1325563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8. </a:t>
            </a:r>
            <a:r>
              <a:rPr lang="th-TH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เมื่อ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เปิดโปรแกรม </a:t>
            </a:r>
            <a:r>
              <a:rPr lang="en-US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Scratch </a:t>
            </a:r>
            <a:r>
              <a:rPr lang="th-TH" sz="4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ขึ้นมาจะพบว่าแมวอยู่ตำแหน่งใด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748886" y="1945280"/>
            <a:ext cx="5671782" cy="3756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sz="4800" dirty="0" smtClean="0"/>
              <a:t>ก</a:t>
            </a:r>
            <a:r>
              <a:rPr lang="en-US" sz="8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X </a:t>
            </a:r>
            <a:r>
              <a:rPr lang="en-US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0 , Y: 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0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X </a:t>
            </a:r>
            <a:r>
              <a:rPr lang="en-US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1 , Y: 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ค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X </a:t>
            </a:r>
            <a:r>
              <a:rPr lang="en-US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-1 , Y: 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endParaRPr lang="th-TH" sz="54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ง</a:t>
            </a:r>
            <a:r>
              <a:rPr lang="en-US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.  X </a:t>
            </a:r>
            <a:r>
              <a:rPr lang="en-US" sz="5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1 , Y: -1</a:t>
            </a:r>
            <a: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/>
            </a:r>
            <a:br>
              <a:rPr lang="th-TH" sz="5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472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1043</Words>
  <Application>Microsoft Office PowerPoint</Application>
  <PresentationFormat>แบบจอกว้าง</PresentationFormat>
  <Paragraphs>106</Paragraphs>
  <Slides>21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21</vt:i4>
      </vt:variant>
    </vt:vector>
  </HeadingPairs>
  <TitlesOfParts>
    <vt:vector size="29" baseType="lpstr">
      <vt:lpstr>Angsana New</vt:lpstr>
      <vt:lpstr>Arial</vt:lpstr>
      <vt:lpstr>Calibri</vt:lpstr>
      <vt:lpstr>Calibri Light</vt:lpstr>
      <vt:lpstr>Cordia New</vt:lpstr>
      <vt:lpstr>Open Sans</vt:lpstr>
      <vt:lpstr>TH Sarabun New</vt:lpstr>
      <vt:lpstr>ธีมของ Office</vt:lpstr>
      <vt:lpstr>แบบทดสอบโปรแกรม Scratch </vt:lpstr>
      <vt:lpstr>1. โปรแกรม Scratch คืออะไร</vt:lpstr>
      <vt:lpstr>2. ข้อใดคือสัญลักษณ์ของโปรแกรม Scratch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 7.ข้อใด คือ บล็อกที่จะถูกนำมาใช้เป็นอันดับแรกเสมอในการเขียนสคริปต์ </vt:lpstr>
      <vt:lpstr>8. เมื่อเปิดโปรแกรม Scratch ขึ้นมาจะพบว่าแมวอยู่ตำแหน่งใด</vt:lpstr>
      <vt:lpstr>งานนำเสนอ PowerPoint</vt:lpstr>
      <vt:lpstr>10. บล็อกคำสั่ง repeat หมายถึงคำสั่งอะไร</vt:lpstr>
      <vt:lpstr>งานนำเสนอ PowerPoint</vt:lpstr>
      <vt:lpstr>12.หากต้องการให้ตัวละครอยู่ในตำแหน่งที่ต้องการเสมอต้องทำอย่างไร</vt:lpstr>
      <vt:lpstr>13. หากต้องการแก้ไขชุดตัวละคร จะต้องเลือกแถบเมนูใด</vt:lpstr>
      <vt:lpstr>14. ข้อใดไม่ใช่ คำสั่งควบคุมการทำงานแบบวนซ้ำ?</vt:lpstr>
      <vt:lpstr>15.  สคริปต์ หมายถึง</vt:lpstr>
      <vt:lpstr>16. ปุ่มธงเขียวและบล็อกธงเขียว มีความสัมพันธ์ในการทํางานกันอย่างไร</vt:lpstr>
      <vt:lpstr> 17. โปรเจกต์ใน Scratch มีโครงสร้าง 3 ส่วนประกอบด้วยอะไรบ้าง </vt:lpstr>
      <vt:lpstr>          18.  ข้อใด คือ ขั้นตอนการบันทึกงาน Scratch </vt:lpstr>
      <vt:lpstr>งานนำเสนอ PowerPoint</vt:lpstr>
      <vt:lpstr>20.  บล็อกคำสั่ง pen up ใช้ในการทำสิ่งใด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28</cp:revision>
  <dcterms:created xsi:type="dcterms:W3CDTF">2022-02-07T06:10:49Z</dcterms:created>
  <dcterms:modified xsi:type="dcterms:W3CDTF">2023-02-16T03:53:14Z</dcterms:modified>
</cp:coreProperties>
</file>