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36"/>
  </p:notesMasterIdLst>
  <p:handoutMasterIdLst>
    <p:handoutMasterId r:id="rId37"/>
  </p:handoutMasterIdLst>
  <p:sldIdLst>
    <p:sldId id="289" r:id="rId3"/>
    <p:sldId id="344" r:id="rId4"/>
    <p:sldId id="345" r:id="rId5"/>
    <p:sldId id="348" r:id="rId6"/>
    <p:sldId id="346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42" r:id="rId35"/>
  </p:sldIdLst>
  <p:sldSz cx="9144000" cy="6858000" type="screen4x3"/>
  <p:notesSz cx="6669088" cy="9926638"/>
  <p:embeddedFontLst>
    <p:embeddedFont>
      <p:font typeface="Angsana New" panose="02020603050405020304" pitchFamily="18" charset="-34"/>
      <p:regular r:id="rId38"/>
      <p:bold r:id="rId39"/>
      <p:italic r:id="rId40"/>
      <p:boldItalic r:id="rId41"/>
    </p:embeddedFont>
    <p:embeddedFont>
      <p:font typeface="DSN MonTaNa" panose="00000400000000000000" pitchFamily="2" charset="-34"/>
      <p:regular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TH SarabunIT๙" panose="020B0500040200020003" pitchFamily="34" charset="-34"/>
      <p:regular r:id="rId45"/>
      <p:bold r:id="rId46"/>
      <p:italic r:id="rId47"/>
      <p:boldItalic r:id="rId48"/>
    </p:embeddedFont>
    <p:embeddedFont>
      <p:font typeface="Wingdings 2" panose="05020102010507070707" pitchFamily="18" charset="2"/>
      <p:regular r:id="rId49"/>
    </p:embeddedFont>
    <p:embeddedFont>
      <p:font typeface="Cordia New" panose="020B0304020202020204" pitchFamily="34" charset="-34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C623"/>
    <a:srgbClr val="FFFFCC"/>
    <a:srgbClr val="FF99FF"/>
    <a:srgbClr val="FF00FF"/>
    <a:srgbClr val="00FFCC"/>
    <a:srgbClr val="FF9966"/>
    <a:srgbClr val="99FF33"/>
    <a:srgbClr val="FF99CC"/>
    <a:srgbClr val="00CC9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290" y="54"/>
      </p:cViewPr>
      <p:guideLst>
        <p:guide orient="horz" pos="2115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h-TH" smtClean="0"/>
              <a:t>22/12/2559</a:t>
            </a:r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35508-2670-4701-A666-15785C3B95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6844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h-TH" smtClean="0"/>
              <a:t>22/12/2559</a:t>
            </a:r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1B6C0-7EE0-4D21-B2FB-60579C7B39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244936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/>
              <a:t>22/12/2559</a:t>
            </a:r>
            <a:endParaRPr lang="th-TH"/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7657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49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62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75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84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89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39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16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07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48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18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65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19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7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/>
              <a:t>22/12/2559</a:t>
            </a:r>
            <a:endParaRPr lang="th-TH"/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7793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72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50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11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23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1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05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10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26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46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55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28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80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29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71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/>
              <a:t>22/12/2559</a:t>
            </a:r>
            <a:endParaRPr lang="th-TH"/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008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30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777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31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464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32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65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B6C0-7EE0-4D21-B2FB-60579C7B3938}" type="slidenum">
              <a:rPr lang="th-TH" smtClean="0"/>
              <a:t>33</a:t>
            </a:fld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/>
              <a:t>22/12/2559</a:t>
            </a:r>
            <a:endParaRPr lang="th-TH"/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3505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2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78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52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30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1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1893-08FE-4BDA-91E1-421BE5A5768F}" type="datetime1">
              <a:rPr lang="th-TH" smtClean="0"/>
              <a:t>09/02/61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699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B9D6-E40D-4743-B1FF-4EF8C506E8DA}" type="datetime1">
              <a:rPr lang="th-TH" smtClean="0"/>
              <a:t>09/02/61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710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E44C-5ADA-4291-B06A-52331F50DF69}" type="datetime1">
              <a:rPr lang="th-TH" smtClean="0"/>
              <a:t>09/02/61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217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B5E5-FA3F-4D7B-A32E-99D8EE96B1F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83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FFDC-0F26-46BD-BBEB-849764E9634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45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ED67-9BC9-4D7F-8A7F-E43EC6F9746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63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A2C9-6927-4004-B003-9E5318C7B4B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9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E8C2-1683-45A1-A0A2-4D8C0A144D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70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957E-2F15-48E3-8ECF-C9BF6B4C9B4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46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BAFD-F0FB-48CF-A275-4633CE79A7E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6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F518-2446-4C04-A7E0-69CE57B2895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5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6170-9CD0-47C4-96FA-546D7250D24E}" type="datetime1">
              <a:rPr lang="th-TH" smtClean="0"/>
              <a:t>09/02/61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8459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F3D2-E98F-4B23-AEEA-F5C5D699348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5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FB4E-56E4-4606-ADF4-6D9B3B98B63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39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914F-6163-438A-8842-3592F5EF43F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6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2B5F-2DCC-490A-9D75-E02D6BDF96EC}" type="datetime1">
              <a:rPr lang="th-TH" smtClean="0"/>
              <a:t>09/02/61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11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39BA-E6A8-4E73-B931-E20C24299EE5}" type="datetime1">
              <a:rPr lang="th-TH" smtClean="0"/>
              <a:t>09/02/61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99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79DA-F75B-47AD-83D7-53B26B71531E}" type="datetime1">
              <a:rPr lang="th-TH" smtClean="0"/>
              <a:t>09/02/61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874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BFEA-AF21-4782-A25C-BDA47091DD77}" type="datetime1">
              <a:rPr lang="th-TH" smtClean="0"/>
              <a:t>09/02/61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875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992B-D6CA-4C66-9A4E-E733C13479F3}" type="datetime1">
              <a:rPr lang="th-TH" smtClean="0"/>
              <a:t>09/02/61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517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E98F-0E3C-4F4F-9EEA-CAD1050FA896}" type="datetime1">
              <a:rPr lang="th-TH" smtClean="0"/>
              <a:t>09/02/61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148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8A10-90F6-4AEE-928D-8A156599A620}" type="datetime1">
              <a:rPr lang="th-TH" smtClean="0"/>
              <a:t>09/02/61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29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FC25E-00B1-4C66-BFC8-59771A8F3C2C}" type="datetime1">
              <a:rPr lang="th-TH" smtClean="0"/>
              <a:t>09/02/61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38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447A-3D22-4D55-870F-E8C921852C1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7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96" y="664704"/>
            <a:ext cx="1049688" cy="1238094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134471" y="1902798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DSN MonTaNa" pitchFamily="2" charset="-34"/>
                <a:cs typeface="DSN MonTaNa" pitchFamily="2" charset="-34"/>
              </a:rPr>
              <a:t>การคัดเลือก </a:t>
            </a:r>
            <a:r>
              <a:rPr lang="en-US" sz="4800" b="1" dirty="0" smtClean="0">
                <a:latin typeface="DSN MonTaNa" pitchFamily="2" charset="-34"/>
                <a:cs typeface="DSN MonTaNa" pitchFamily="2" charset="-34"/>
              </a:rPr>
              <a:t>“</a:t>
            </a:r>
            <a:r>
              <a:rPr lang="th-TH" sz="4800" b="1" dirty="0" smtClean="0">
                <a:latin typeface="DSN MonTaNa" pitchFamily="2" charset="-34"/>
                <a:cs typeface="DSN MonTaNa" pitchFamily="2" charset="-34"/>
              </a:rPr>
              <a:t>ครูดีเด่น</a:t>
            </a:r>
            <a:r>
              <a:rPr lang="en-US" sz="4800" b="1" dirty="0" smtClean="0">
                <a:latin typeface="DSN MonTaNa" pitchFamily="2" charset="-34"/>
                <a:cs typeface="DSN MonTaNa" pitchFamily="2" charset="-34"/>
              </a:rPr>
              <a:t>” </a:t>
            </a:r>
            <a:r>
              <a:rPr lang="th-TH" sz="4800" b="1" dirty="0" smtClean="0">
                <a:latin typeface="DSN MonTaNa" pitchFamily="2" charset="-34"/>
                <a:cs typeface="DSN MonTaNa" pitchFamily="2" charset="-34"/>
              </a:rPr>
              <a:t>ระดับเครือข่ายโรงเรียน</a:t>
            </a:r>
          </a:p>
          <a:p>
            <a:pPr algn="ctr"/>
            <a:r>
              <a:rPr lang="th-TH" sz="4800" b="1" dirty="0" smtClean="0">
                <a:latin typeface="DSN MonTaNa" pitchFamily="2" charset="-34"/>
                <a:cs typeface="DSN MonTaNa" pitchFamily="2" charset="-34"/>
              </a:rPr>
              <a:t>ประจำปีงบประมาณ พ.ศ. ๒๕๖๑</a:t>
            </a:r>
            <a:endParaRPr lang="th-TH" sz="4400" b="1" dirty="0" smtClean="0">
              <a:latin typeface="DSN MonTaNa" pitchFamily="2" charset="-34"/>
              <a:cs typeface="DSN MonTaNa" pitchFamily="2" charset="-34"/>
            </a:endParaRPr>
          </a:p>
          <a:p>
            <a:pPr algn="ctr"/>
            <a:r>
              <a:rPr lang="th-TH" sz="4800" b="1" dirty="0" smtClean="0">
                <a:solidFill>
                  <a:srgbClr val="C00000"/>
                </a:solidFill>
                <a:latin typeface="DSN MonTaNa" pitchFamily="2" charset="-34"/>
                <a:cs typeface="DSN MonTaNa" pitchFamily="2" charset="-34"/>
              </a:rPr>
              <a:t>กลุ่มสาระการเรียนรู้...............................................</a:t>
            </a:r>
          </a:p>
          <a:p>
            <a:pPr algn="ctr"/>
            <a:r>
              <a:rPr lang="th-TH" sz="4800" b="1" dirty="0" smtClean="0">
                <a:solidFill>
                  <a:srgbClr val="C00000"/>
                </a:solidFill>
                <a:latin typeface="DSN MonTaNa" pitchFamily="2" charset="-34"/>
                <a:cs typeface="DSN MonTaNa" pitchFamily="2" charset="-34"/>
              </a:rPr>
              <a:t>เครือข่ายที่ ๒๖</a:t>
            </a:r>
          </a:p>
          <a:p>
            <a:pPr algn="ctr"/>
            <a:r>
              <a:rPr lang="th-TH" sz="4800" b="1" dirty="0" smtClean="0">
                <a:solidFill>
                  <a:srgbClr val="C00000"/>
                </a:solidFill>
                <a:latin typeface="DSN MonTaNa" pitchFamily="2" charset="-34"/>
                <a:cs typeface="DSN MonTaNa" pitchFamily="2" charset="-34"/>
              </a:rPr>
              <a:t>โรงเรียนวัดพิชัย   สำนักงานเขตบึงกุ่ม กรุงเทพมหานคร</a:t>
            </a:r>
            <a:endParaRPr lang="th-TH" sz="4800" b="1" dirty="0">
              <a:solidFill>
                <a:srgbClr val="C00000"/>
              </a:solidFill>
              <a:latin typeface="DSN MonTaNa" pitchFamily="2" charset="-34"/>
              <a:cs typeface="DSN MonTaNa" pitchFamily="2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4338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 การจัดกิจกรรมการเรียนรู้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๒.๒.๓ การสร้างสรรค์องค์ความรู้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1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4338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 การจัดกิจกรรมการเรียนรู้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๒.๒.๔ การจัดกิจกรรมการเรียนรู้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5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4338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 การจัดกิจกรรมการเรียนรู้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๒.๒.๕ การจัดบรรยากาศในการเรียนรู้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99FF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6245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๒.๓ การบันทึกหลังการจัดการเรียนการสอน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๒.๓.๑ การบันทึกหลังการจัดการเรียนการสอน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1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99FF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6245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๒.๓ การบันทึกหลังการจัดการเรียนการสอน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7087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๒.๓.๒ การนำไปใช้พัฒนานักเรียน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3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5633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 ผลงานที่เกิดจากการจัดการเรียนรู้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7087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๒.๔.๑ ผลสัมฤทธิ์ทางการเรียน 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8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5633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 ผลงานที่เกิดจากการจัดการเรียนรู้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7087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๒.๔.๒ ผลงานที่นักเรียนได้รับรางวัล 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5633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 ผลงานที่เกิดจากการจัดการเรียนรู้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336176" y="1434723"/>
            <a:ext cx="8538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๒.๔.๓ ผลงานที่ครู (ผู้เสนอขอรับการคัดเลือก) ได้รับรางวัล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7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00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5420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 ผลงานที่เกิดจากการจัดการเรียนรู้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336176" y="1434723"/>
            <a:ext cx="8538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๒.๕.๑ การเอาใจใส่  และช่วยเหลือผู้อื่น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0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00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5420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 ผลงานที่เกิดจากการจัดการเรียนรู้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336176" y="1434723"/>
            <a:ext cx="8538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๒.๕.๒ ความรับผิดชอบ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0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30200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358900" y="361950"/>
            <a:ext cx="7251700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"/>
          <p:cNvSpPr txBox="1"/>
          <p:nvPr/>
        </p:nvSpPr>
        <p:spPr>
          <a:xfrm>
            <a:off x="2128797" y="421730"/>
            <a:ext cx="5711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DSN MonTaNa" pitchFamily="2" charset="-34"/>
                <a:cs typeface="DSN MonTaNa" pitchFamily="2" charset="-34"/>
              </a:rPr>
              <a:t>ข้อมูลผู้เข้ารับการคัดเลือกครูดีเด่น</a:t>
            </a:r>
            <a:endParaRPr lang="th-TH" sz="4400" b="1" dirty="0">
              <a:latin typeface="DSN MonTaNa" pitchFamily="2" charset="-34"/>
              <a:cs typeface="DSN MonTaNa" pitchFamily="2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กลุ่ม 7"/>
          <p:cNvGrpSpPr/>
          <p:nvPr/>
        </p:nvGrpSpPr>
        <p:grpSpPr>
          <a:xfrm>
            <a:off x="1384099" y="1431028"/>
            <a:ext cx="7226500" cy="1573306"/>
            <a:chOff x="2326341" y="1411717"/>
            <a:chExt cx="7226500" cy="1573306"/>
          </a:xfrm>
          <a:solidFill>
            <a:srgbClr val="FFC000"/>
          </a:solidFill>
        </p:grpSpPr>
        <p:sp>
          <p:nvSpPr>
            <p:cNvPr id="10" name="สี่เหลี่ยมผืนผ้ามุมมน 9"/>
            <p:cNvSpPr/>
            <p:nvPr/>
          </p:nvSpPr>
          <p:spPr>
            <a:xfrm>
              <a:off x="3433824" y="1720404"/>
              <a:ext cx="6119017" cy="984201"/>
            </a:xfrm>
            <a:prstGeom prst="roundRect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สี่เหลี่ยมผืนผ้า 3"/>
            <p:cNvSpPr/>
            <p:nvPr/>
          </p:nvSpPr>
          <p:spPr>
            <a:xfrm>
              <a:off x="4456080" y="1730786"/>
              <a:ext cx="3520516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th-TH" sz="5400" b="1" dirty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๑</a:t>
              </a:r>
              <a:r>
                <a:rPr lang="en-US" sz="5400" b="1" dirty="0" smtClean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. </a:t>
              </a:r>
              <a:r>
                <a:rPr lang="th-TH" sz="5400" b="1" dirty="0" smtClean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 คุณสมบัติทั่วไป</a:t>
              </a:r>
              <a:endParaRPr lang="th-TH" sz="5400" b="1" dirty="0">
                <a:solidFill>
                  <a:sysClr val="windowText" lastClr="000000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7" name="วงรี 6"/>
            <p:cNvSpPr/>
            <p:nvPr/>
          </p:nvSpPr>
          <p:spPr>
            <a:xfrm>
              <a:off x="2326341" y="1411717"/>
              <a:ext cx="1639772" cy="1573306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1384099" y="3122458"/>
            <a:ext cx="7226500" cy="1573306"/>
            <a:chOff x="2326341" y="3103147"/>
            <a:chExt cx="7226500" cy="1573306"/>
          </a:xfrm>
        </p:grpSpPr>
        <p:sp>
          <p:nvSpPr>
            <p:cNvPr id="21" name="สี่เหลี่ยมผืนผ้ามุมมน 20"/>
            <p:cNvSpPr/>
            <p:nvPr/>
          </p:nvSpPr>
          <p:spPr>
            <a:xfrm>
              <a:off x="3433825" y="3333354"/>
              <a:ext cx="6119016" cy="984201"/>
            </a:xfrm>
            <a:prstGeom prst="roundRect">
              <a:avLst/>
            </a:prstGeom>
            <a:solidFill>
              <a:srgbClr val="FFC0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4352174" y="3301892"/>
              <a:ext cx="406713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6000" b="1" dirty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๒</a:t>
              </a:r>
              <a:r>
                <a:rPr lang="en-US" sz="6000" b="1" dirty="0" smtClean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. </a:t>
              </a:r>
              <a:r>
                <a:rPr lang="th-TH" sz="6000" b="1" dirty="0" smtClean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 คุณสมบัติเฉพาะ</a:t>
              </a:r>
              <a:endParaRPr lang="th-TH" sz="6000" b="1" dirty="0">
                <a:solidFill>
                  <a:sysClr val="windowText" lastClr="000000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19" name="วงรี 18"/>
            <p:cNvSpPr/>
            <p:nvPr/>
          </p:nvSpPr>
          <p:spPr>
            <a:xfrm>
              <a:off x="2326341" y="3103147"/>
              <a:ext cx="1639772" cy="1573306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1384099" y="4832891"/>
            <a:ext cx="7226500" cy="2149230"/>
            <a:chOff x="2326341" y="4813580"/>
            <a:chExt cx="7226500" cy="2149230"/>
          </a:xfrm>
        </p:grpSpPr>
        <p:sp>
          <p:nvSpPr>
            <p:cNvPr id="24" name="สี่เหลี่ยมผืนผ้ามุมมน 23"/>
            <p:cNvSpPr/>
            <p:nvPr/>
          </p:nvSpPr>
          <p:spPr>
            <a:xfrm>
              <a:off x="3446524" y="5023818"/>
              <a:ext cx="6106317" cy="984201"/>
            </a:xfrm>
            <a:prstGeom prst="roundRect">
              <a:avLst/>
            </a:prstGeom>
            <a:solidFill>
              <a:srgbClr val="FFC0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4352174" y="5023818"/>
              <a:ext cx="2286203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6000" b="1" dirty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๓</a:t>
              </a:r>
              <a:r>
                <a:rPr lang="en-US" sz="6000" b="1" dirty="0" smtClean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.  </a:t>
              </a:r>
              <a:r>
                <a:rPr lang="th-TH" sz="6000" b="1" dirty="0" smtClean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ผลงาน</a:t>
              </a:r>
              <a:endParaRPr lang="th-TH" sz="6000" b="1" dirty="0">
                <a:solidFill>
                  <a:sysClr val="windowText" lastClr="000000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  <a:p>
              <a:endParaRPr lang="th-TH" sz="6000" b="1" dirty="0">
                <a:solidFill>
                  <a:schemeClr val="bg1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6" name="วงรี 25"/>
            <p:cNvSpPr/>
            <p:nvPr/>
          </p:nvSpPr>
          <p:spPr>
            <a:xfrm>
              <a:off x="2326341" y="4813580"/>
              <a:ext cx="1639772" cy="1573306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21" y="1527693"/>
            <a:ext cx="1294128" cy="1304971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3292883"/>
            <a:ext cx="1268225" cy="1142658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86" y="4952865"/>
            <a:ext cx="1323832" cy="1323832"/>
          </a:xfrm>
          <a:prstGeom prst="rect">
            <a:avLst/>
          </a:prstGeom>
        </p:spPr>
      </p:pic>
      <p:sp>
        <p:nvSpPr>
          <p:cNvPr id="23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</p:spTree>
    <p:extLst>
      <p:ext uri="{BB962C8B-B14F-4D97-AF65-F5344CB8AC3E}">
        <p14:creationId xmlns:p14="http://schemas.microsoft.com/office/powerpoint/2010/main" val="2918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00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5420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 ผลงานที่เกิดจากการจัดการเรียนรู้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336176" y="1434723"/>
            <a:ext cx="8538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๒.๕.๓ การประพฤติตนเป็นแบบอย่าง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0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90"/>
            <a:ext cx="8607260" cy="490569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289859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900" y="361950"/>
            <a:ext cx="7251700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658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</a:t>
            </a:r>
            <a:r>
              <a:rPr lang="en-US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 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ผลงาน ผู้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เข้ารับการคัดเลือกครู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ดีเด่น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511289" y="1856025"/>
            <a:ext cx="83637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.๑  ด้านเนื้อหา</a:t>
            </a:r>
          </a:p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.๒  ด้านเทคนิคการออกแบบ และการพัฒนาสื่อนวัตกรรม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๓.๓  ด้านการประเมินผลการใช้สื่อ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๓.๔  ด้านคุณค่า และประโยชน์ของสื่อนวัตกรรม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๓.๕  ด้านวัสดุอุปกรณ์ที่ใช้ในการผลิต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623806" y="398357"/>
            <a:ext cx="2379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๓.๑  ด้านเนื้อหา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648417" y="1469633"/>
            <a:ext cx="4329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๓.๑.๑ โครงสร้างของเนื้อหา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7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623806" y="398357"/>
            <a:ext cx="2379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๓.๑  ด้านเนื้อหา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648417" y="1469633"/>
            <a:ext cx="4329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๓.๑.๒ การนำเสนอเนื้อหา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3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44912" y="468993"/>
            <a:ext cx="7120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  ด้านเทคนิคการออกแบบ และพัฒนาสื่อนวัตกรรม</a:t>
            </a:r>
            <a:endParaRPr lang="th-TH" sz="40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405252" y="1426661"/>
            <a:ext cx="8902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๓.๒.๑  การกำหนดวัตถุประสงค์ และลำดับขั้นการนำเสนอ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9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44912" y="468993"/>
            <a:ext cx="7120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  ด้านเทคนิคการออกแบบ และพัฒนาสื่อนวัตกรรม</a:t>
            </a:r>
            <a:endParaRPr lang="th-TH" sz="40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934413" y="1483026"/>
            <a:ext cx="8902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๓.๒.๒  การจัดรูปแบบการนำเสนอ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2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44912" y="468993"/>
            <a:ext cx="7120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  ด้านเทคนิคการออกแบบ และพัฒนาสื่อนวัตกรรม</a:t>
            </a:r>
            <a:endParaRPr lang="th-TH" sz="40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358899" y="1469633"/>
            <a:ext cx="8902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๓.๒.๓  รูปแบบของตัวอักษร และภาพประกอบ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2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44912" y="468993"/>
            <a:ext cx="7120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  ด้านเทคนิคการออกแบบ และพัฒนาสื่อนวัตกรรม</a:t>
            </a:r>
            <a:endParaRPr lang="th-TH" sz="40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612900" y="1456132"/>
            <a:ext cx="8902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๓.๒.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๔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 การเสริมแรง และให้กำลังใจ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0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06100" y="429162"/>
            <a:ext cx="4998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๓.๓  ด้านการประเมินผลการใช้สื่อ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134998" y="1444010"/>
            <a:ext cx="5150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๓.๓</a:t>
            </a:r>
            <a:r>
              <a:rPr lang="en-US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๑  การทดลอง และการพัฒนา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5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06100" y="429162"/>
            <a:ext cx="4998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๓.๓  ด้านการประเมินผลการใช้สื่อ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134998" y="1444010"/>
            <a:ext cx="5852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๓.๓</a:t>
            </a:r>
            <a:r>
              <a:rPr lang="en-US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 การประเมิน  และการเผยแพร่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5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30200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900" y="361950"/>
            <a:ext cx="7251700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67986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latin typeface="DSN MonTaNa" panose="00000400000000000000" pitchFamily="2" charset="-34"/>
                <a:cs typeface="DSN MonTaNa" panose="00000400000000000000" pitchFamily="2" charset="-34"/>
              </a:rPr>
              <a:t>๑</a:t>
            </a:r>
            <a:r>
              <a:rPr lang="en-US" sz="44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. </a:t>
            </a:r>
            <a:r>
              <a:rPr lang="th-TH" sz="44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 คุณสมบัติทั่วไป ผู้</a:t>
            </a:r>
            <a:r>
              <a:rPr lang="th-TH" sz="4400" b="1" dirty="0">
                <a:latin typeface="DSN MonTaNa" panose="00000400000000000000" pitchFamily="2" charset="-34"/>
                <a:cs typeface="DSN MonTaNa" panose="00000400000000000000" pitchFamily="2" charset="-34"/>
              </a:rPr>
              <a:t>เข้ารับการคัดเลือกครูดีเด่น</a:t>
            </a:r>
          </a:p>
          <a:p>
            <a:endParaRPr lang="th-TH" sz="4400" b="1" dirty="0"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05276" y="2446357"/>
            <a:ext cx="6747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ปฏิบัติการสอนในโรงเรียน ..................................ปี</a:t>
            </a:r>
            <a:endParaRPr lang="th-TH" sz="3600" b="1" dirty="0">
              <a:latin typeface="DSN MonTaNa" panose="00000400000000000000" pitchFamily="2" charset="-34"/>
              <a:cs typeface="DSN MonTaNa" panose="00000400000000000000" pitchFamily="2" charset="-34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ประสบการณ์สอนในสาขาวิชาที่ส่ง..................ปี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วุฒิการศึกษา .............................................................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ตำแหน่ง.........................วิทยฐานะ.............................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การดำเนินการทางวินัย ๕ ปีย้อนหลัง</a:t>
            </a:r>
          </a:p>
          <a:p>
            <a:r>
              <a:rPr lang="th-TH" sz="3600" b="1" dirty="0">
                <a:latin typeface="DSN MonTaNa" panose="00000400000000000000" pitchFamily="2" charset="-34"/>
                <a:cs typeface="DSN MonTaNa" panose="00000400000000000000" pitchFamily="2" charset="-34"/>
              </a:rPr>
              <a:t> </a:t>
            </a: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      		</a:t>
            </a: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  <a:sym typeface="Wingdings 2" panose="05020102010507070707" pitchFamily="18" charset="2"/>
              </a:rPr>
              <a:t> เคย</a:t>
            </a:r>
          </a:p>
          <a:p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  <a:sym typeface="Wingdings 2" panose="05020102010507070707" pitchFamily="18" charset="2"/>
              </a:rPr>
              <a:t>		 ไม่เคย</a:t>
            </a:r>
            <a:endParaRPr lang="th-TH" sz="3600" b="1" dirty="0" smtClean="0"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89929" y="1468872"/>
            <a:ext cx="48948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 b="1" dirty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</a:t>
            </a:r>
            <a:r>
              <a:rPr lang="th-TH" sz="60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ชื่อ</a:t>
            </a:r>
            <a:r>
              <a:rPr lang="en-US" sz="60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-</a:t>
            </a:r>
            <a:r>
              <a:rPr lang="th-TH" sz="60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นามสกุล</a:t>
            </a:r>
            <a:endParaRPr lang="th-TH" sz="60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711" y="1617252"/>
            <a:ext cx="1950889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49777" y="429923"/>
            <a:ext cx="69268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๓.๔  ด้านคุณค่า และประโยชน์ของสื่อนวัตกรรม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34867" y="4771193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854588" y="192315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4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06100" y="429162"/>
            <a:ext cx="5537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๓.๕  ด้านวัสดุอุปกรณ์ที่ใช้ในการผลิต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134998" y="1444010"/>
            <a:ext cx="5852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๕</a:t>
            </a:r>
            <a:r>
              <a:rPr lang="en-US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๑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 ความคงทน และประหยัด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9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06100" y="429162"/>
            <a:ext cx="5537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๓.๕  ด้านวัสดุอุปกรณ์ที่ใช้ในการผลิต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179064" y="1444010"/>
            <a:ext cx="5852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๕</a:t>
            </a:r>
            <a:r>
              <a:rPr lang="en-US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  ความทันสมัย  และมีคุณค่า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8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388296" y="3259723"/>
            <a:ext cx="367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</a:t>
            </a:r>
            <a:endParaRPr lang="th-TH" dirty="0"/>
          </a:p>
        </p:txBody>
      </p:sp>
      <p:sp>
        <p:nvSpPr>
          <p:cNvPr id="5" name="TextBox 5"/>
          <p:cNvSpPr txBox="1"/>
          <p:nvPr/>
        </p:nvSpPr>
        <p:spPr>
          <a:xfrm>
            <a:off x="743273" y="203366"/>
            <a:ext cx="8024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3399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ขอขอบคุณ</a:t>
            </a:r>
          </a:p>
          <a:p>
            <a:pPr algn="ctr"/>
            <a:r>
              <a:rPr lang="th-TH" sz="4800" b="1" dirty="0" smtClean="0">
                <a:solidFill>
                  <a:srgbClr val="FF3399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คณะกรรมการประเมิน</a:t>
            </a:r>
            <a:endParaRPr lang="th-TH" sz="4800" b="1" dirty="0">
              <a:solidFill>
                <a:srgbClr val="FF3399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pic>
        <p:nvPicPr>
          <p:cNvPr id="6" name="Picture 4" descr="http://www.ictsilpakorn.com/ictmedia/files_upload/orchi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234" y="1646026"/>
            <a:ext cx="7355532" cy="476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79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90"/>
            <a:ext cx="8607260" cy="490569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900" y="361950"/>
            <a:ext cx="7251700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69397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</a:t>
            </a:r>
            <a:r>
              <a:rPr lang="en-US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 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คุณสมบัติเฉพาะ ผู้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เข้ารับการคัดเลือกครูดีเด่น</a:t>
            </a:r>
          </a:p>
          <a:p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830684" y="2007909"/>
            <a:ext cx="77799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  การออกแบบการจัดกิจกรรมการเรียนการสอน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  การจัดกิจกรรมการเรียนรู้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๒.๓  การบันทึกหลังการจัดการเรียนการสอน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  ผลงานที่เกิดจากการจัดการเรียนรู้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  การเป็นแบบอย่าง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7191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 การออกแบบการจัดกิจกรรมการเรียนการ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503984" y="1437109"/>
            <a:ext cx="5552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๒.๑.๑ การนำนโยบายสู่การจัดการเรียนรู้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schemeClr val="bg1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schemeClr val="bg1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schemeClr val="bg1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schemeClr val="bg1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schemeClr val="bg1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schemeClr val="bg1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7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7191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 การออกแบบการจัดกิจกรรมการเรียนการ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507529" y="1451600"/>
            <a:ext cx="6537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๒.๑.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การจัดทำแผนการจัดการเรียนรู้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6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7191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 การออกแบบการจัดกิจกรรมการเรียนการ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505324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๒.๑.๓ การตรวจสอบแผนการจัดการเรียนรู้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6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4338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 การจัดกิจกรรมการเรียนรู้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24642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๒.๒.๑ ความรู้ และทักษะในเรื่องที่สอน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0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4338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 การจัดกิจกรรมการเรียนรู้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7B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38089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๒.๒.๒ การใช้เทคโนโลยีสารสนเทศ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5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4644</TotalTime>
  <Words>1367</Words>
  <Application>Microsoft Office PowerPoint</Application>
  <PresentationFormat>นำเสนอทางหน้าจอ (4:3)</PresentationFormat>
  <Paragraphs>351</Paragraphs>
  <Slides>33</Slides>
  <Notes>33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33</vt:i4>
      </vt:variant>
    </vt:vector>
  </HeadingPairs>
  <TitlesOfParts>
    <vt:vector size="44" baseType="lpstr">
      <vt:lpstr>Angsana New</vt:lpstr>
      <vt:lpstr>DSN MonTaNa</vt:lpstr>
      <vt:lpstr>Calibri Light</vt:lpstr>
      <vt:lpstr>Wingdings</vt:lpstr>
      <vt:lpstr>Arial</vt:lpstr>
      <vt:lpstr>TH SarabunIT๙</vt:lpstr>
      <vt:lpstr>Wingdings 2</vt:lpstr>
      <vt:lpstr>Cordia New</vt:lpstr>
      <vt:lpstr>Calibri</vt:lpstr>
      <vt:lpstr>ธีมของ Office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jaideawfamily_f</dc:creator>
  <cp:lastModifiedBy>jaideawfamilyAAT</cp:lastModifiedBy>
  <cp:revision>356</cp:revision>
  <cp:lastPrinted>2016-12-21T07:39:39Z</cp:lastPrinted>
  <dcterms:created xsi:type="dcterms:W3CDTF">2016-02-23T13:18:04Z</dcterms:created>
  <dcterms:modified xsi:type="dcterms:W3CDTF">2018-02-09T10:51:18Z</dcterms:modified>
</cp:coreProperties>
</file>