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24" r:id="rId2"/>
    <p:sldId id="274" r:id="rId3"/>
    <p:sldId id="275" r:id="rId4"/>
    <p:sldId id="276" r:id="rId5"/>
    <p:sldId id="277" r:id="rId6"/>
    <p:sldId id="325" r:id="rId7"/>
    <p:sldId id="326" r:id="rId8"/>
    <p:sldId id="327" r:id="rId9"/>
    <p:sldId id="328" r:id="rId10"/>
    <p:sldId id="32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5A41443-96F4-4D26-AE34-112B88DF2A8A}">
          <p14:sldIdLst>
            <p14:sldId id="324"/>
            <p14:sldId id="274"/>
            <p14:sldId id="275"/>
            <p14:sldId id="276"/>
            <p14:sldId id="277"/>
            <p14:sldId id="325"/>
            <p14:sldId id="326"/>
            <p14:sldId id="327"/>
            <p14:sldId id="328"/>
            <p14:sldId id="3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CCCC"/>
    <a:srgbClr val="CC99FF"/>
    <a:srgbClr val="FFFF66"/>
    <a:srgbClr val="6699FF"/>
    <a:srgbClr val="C0C0C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4671" autoAdjust="0"/>
  </p:normalViewPr>
  <p:slideViewPr>
    <p:cSldViewPr>
      <p:cViewPr>
        <p:scale>
          <a:sx n="50" d="100"/>
          <a:sy n="50" d="100"/>
        </p:scale>
        <p:origin x="1896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5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DFE4F6-FF54-4335-A86A-90957E0CEBCA}" type="datetimeFigureOut">
              <a:rPr lang="en-US" smtClean="0"/>
              <a:t>12/1/2015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F5C533-8420-4BCD-B6DD-7D28F55B9D1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533400" y="533400"/>
            <a:ext cx="8392041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b="1" dirty="0"/>
              <a:t>หน่วยที่  1  </a:t>
            </a:r>
            <a:r>
              <a:rPr lang="th-TH" sz="4000" b="1" dirty="0" smtClean="0"/>
              <a:t>เรื่อง  </a:t>
            </a:r>
            <a:r>
              <a:rPr lang="th-TH" sz="4000" b="1" dirty="0"/>
              <a:t>การใช้โปรแกรมตารางงานนำเสนอ</a:t>
            </a:r>
            <a:r>
              <a:rPr lang="th-TH" sz="4000" b="1" dirty="0" smtClean="0"/>
              <a:t>ข้อมูล</a:t>
            </a:r>
          </a:p>
          <a:p>
            <a:endParaRPr lang="th-TH" sz="3600" b="1" dirty="0"/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09600" y="1892693"/>
            <a:ext cx="8153401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220970" algn="l"/>
              </a:tabLst>
            </a:pPr>
            <a:r>
              <a:rPr lang="th-TH" sz="4400" b="1" dirty="0" smtClean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สาระสำคัญ </a:t>
            </a: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220970" algn="l"/>
              </a:tabLst>
            </a:pPr>
            <a:r>
              <a:rPr lang="th-TH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โปรแกรม </a:t>
            </a:r>
            <a:r>
              <a:rPr lang="en-US" sz="2800" b="1" dirty="0">
                <a:latin typeface="TH SarabunIT๙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Microsoft Excel </a:t>
            </a:r>
            <a:r>
              <a:rPr lang="th-TH" sz="2800" b="1" dirty="0">
                <a:latin typeface="TH SarabunIT๙" panose="020B0500040200020003" pitchFamily="34" charset="-34"/>
                <a:ea typeface="Times New Roman" panose="02020603050405020304" pitchFamily="18" charset="0"/>
                <a:cs typeface="Cordia New" panose="020B0304020202020204" pitchFamily="34" charset="-34"/>
              </a:rPr>
              <a:t>เป็นโปรแกรมที่สามารถช่วยในเรื่องการคำนวณทั้งการบวก การลบ  การคูณ การหาร  </a:t>
            </a:r>
            <a:r>
              <a:rPr lang="th-TH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คำนวณ</a:t>
            </a:r>
            <a:r>
              <a:rPr lang="th-TH" sz="2800" b="1" dirty="0">
                <a:latin typeface="Calibri" panose="020F0502020204030204" pitchFamily="34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เกี่ยวกับเวลาและวันที่ได้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09600" y="1259266"/>
            <a:ext cx="59602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800" b="1" dirty="0">
                <a:solidFill>
                  <a:srgbClr val="FF0000"/>
                </a:solidFill>
              </a:rPr>
              <a:t>เรื่อง  การบวก ลบ คูณ หารตัวเลข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7949" y="3810000"/>
            <a:ext cx="8153401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5220970" algn="l"/>
              </a:tabLst>
            </a:pPr>
            <a:r>
              <a:rPr lang="th-TH" sz="4400" b="1" dirty="0" smtClean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มาตรฐาน/ตัวชี้วัด</a:t>
            </a:r>
            <a:endParaRPr lang="th-TH" sz="4400" b="1" dirty="0" smtClean="0">
              <a:solidFill>
                <a:srgbClr val="0000FF"/>
              </a:solidFill>
              <a:latin typeface="Calibri" panose="020F0502020204030204" pitchFamily="34" charset="0"/>
              <a:ea typeface="Times New Roman" panose="02020603050405020304" pitchFamily="18" charset="0"/>
              <a:cs typeface="TH SarabunIT๙" panose="020B0500040200020003" pitchFamily="34" charset="-34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5220970" algn="l"/>
              </a:tabLst>
            </a:pPr>
            <a:r>
              <a:rPr lang="th-TH" sz="2800" b="1" dirty="0">
                <a:latin typeface="Calibri" panose="020F0502020204030204" pitchFamily="34" charset="0"/>
                <a:ea typeface="Times New Roman" panose="02020603050405020304" pitchFamily="18" charset="0"/>
                <a:cs typeface="TH SarabunIT๙" panose="020B0500040200020003" pitchFamily="34" charset="-34"/>
              </a:rPr>
              <a:t>(ง 3.1 ป.5/2) สร้างงานเอกสารเพื่อใช้ประโยชน์ในชีวิตประจำวันด้วยความรับผิดชอบ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0057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55167" y="1600200"/>
            <a:ext cx="2836033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Q/A</a:t>
            </a:r>
            <a:endParaRPr lang="en-US" sz="1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378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" y="1219200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th-TH" sz="3600" b="1" dirty="0" smtClean="0">
                <a:solidFill>
                  <a:srgbClr val="FF0000"/>
                </a:solidFill>
              </a:rPr>
              <a:t>การใส่สูตรคำนวนใน </a:t>
            </a:r>
            <a:r>
              <a:rPr lang="en-US" sz="3600" b="1" dirty="0" smtClean="0">
                <a:solidFill>
                  <a:srgbClr val="FF0000"/>
                </a:solidFill>
              </a:rPr>
              <a:t>Excel </a:t>
            </a:r>
            <a:r>
              <a:rPr lang="th-TH" sz="3600" b="1" dirty="0" smtClean="0">
                <a:solidFill>
                  <a:srgbClr val="FF0000"/>
                </a:solidFill>
              </a:rPr>
              <a:t>มีสิ่งที่ต้องทำความเข้าใจดังนี้</a:t>
            </a:r>
          </a:p>
          <a:p>
            <a:pPr marL="624078" indent="-514350">
              <a:buFont typeface="+mj-lt"/>
              <a:buAutoNum type="arabicPeriod"/>
            </a:pPr>
            <a:r>
              <a:rPr lang="th-TH" sz="3200" b="1" dirty="0" smtClean="0"/>
              <a:t>กฎเกณฑ์เกี่ยวกับการคำนวน</a:t>
            </a:r>
            <a:endParaRPr lang="en-US" sz="3200" b="1" dirty="0" smtClean="0"/>
          </a:p>
          <a:p>
            <a:pPr marL="624078" indent="-514350">
              <a:buFont typeface="+mj-lt"/>
              <a:buAutoNum type="arabicPeriod"/>
            </a:pPr>
            <a:r>
              <a:rPr lang="th-TH" sz="3200" b="1" dirty="0"/>
              <a:t>ลำดับความสำคัญของ</a:t>
            </a:r>
            <a:r>
              <a:rPr lang="th-TH" sz="3200" b="1" dirty="0" smtClean="0"/>
              <a:t>เครื่องหมาย</a:t>
            </a:r>
          </a:p>
          <a:p>
            <a:pPr marL="624078" indent="-514350">
              <a:buFont typeface="+mj-lt"/>
              <a:buAutoNum type="arabicPeriod"/>
            </a:pPr>
            <a:r>
              <a:rPr lang="th-TH" sz="3200" b="1" dirty="0" smtClean="0"/>
              <a:t>เครื่องหมายคำนวนทางคณิตศาสตร์ </a:t>
            </a:r>
            <a:r>
              <a:rPr lang="en-US" sz="3200" b="1" dirty="0" smtClean="0"/>
              <a:t>(Arithmetic Formula)</a:t>
            </a:r>
            <a:endParaRPr lang="th-TH" sz="3200" b="1" dirty="0"/>
          </a:p>
          <a:p>
            <a:pPr marL="624078" indent="-514350">
              <a:buFont typeface="+mj-lt"/>
              <a:buAutoNum type="arabicPeriod"/>
            </a:pPr>
            <a:r>
              <a:rPr lang="th-TH" sz="3200" b="1" dirty="0" smtClean="0"/>
              <a:t>เครื่องหมายการเชื่อมข้อความ</a:t>
            </a:r>
            <a:r>
              <a:rPr lang="en-US" sz="3200" b="1" dirty="0" smtClean="0"/>
              <a:t> (Text Formula)</a:t>
            </a:r>
            <a:endParaRPr lang="th-TH" sz="3200" b="1" dirty="0" smtClean="0"/>
          </a:p>
          <a:p>
            <a:pPr marL="624078" indent="-514350">
              <a:buFont typeface="+mj-lt"/>
              <a:buAutoNum type="arabicPeriod"/>
            </a:pPr>
            <a:r>
              <a:rPr lang="th-TH" sz="3200" b="1" dirty="0" smtClean="0"/>
              <a:t>เครื่องหมายในการเปรียบเทียบ</a:t>
            </a:r>
            <a:r>
              <a:rPr lang="en-US" sz="3200" b="1" dirty="0" smtClean="0"/>
              <a:t> (Comparison Formula)</a:t>
            </a:r>
            <a:endParaRPr lang="th-TH" sz="3200" b="1" dirty="0" smtClean="0"/>
          </a:p>
          <a:p>
            <a:pPr marL="624078" indent="-514350">
              <a:buFont typeface="+mj-lt"/>
              <a:buAutoNum type="arabicPeriod"/>
            </a:pPr>
            <a:r>
              <a:rPr lang="th-TH" sz="3200" b="1" dirty="0" smtClean="0"/>
              <a:t>เครื่องหมายในการอ้างอิง</a:t>
            </a:r>
            <a:r>
              <a:rPr lang="en-US" sz="3200" b="1" dirty="0" smtClean="0"/>
              <a:t> (Reference Formula)</a:t>
            </a:r>
            <a:endParaRPr lang="th-TH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การคำนวนใน </a:t>
            </a:r>
            <a:r>
              <a:rPr lang="en-US" dirty="0" smtClean="0"/>
              <a:t>Microsoft Excel 2010</a:t>
            </a:r>
            <a:endParaRPr lang="en-US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38100"/>
            <a:ext cx="1447800" cy="137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37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เมื่อใช้สูตรในการ</a:t>
            </a:r>
            <a:r>
              <a:rPr lang="th-TH" sz="3600" dirty="0" smtClean="0"/>
              <a:t>คำนวณจะต้อง </a:t>
            </a:r>
          </a:p>
          <a:p>
            <a:pPr marL="109728" indent="0">
              <a:buNone/>
            </a:pPr>
            <a:r>
              <a:rPr lang="th-TH" sz="4400" b="1" dirty="0" smtClean="0">
                <a:solidFill>
                  <a:srgbClr val="FF0000"/>
                </a:solidFill>
              </a:rPr>
              <a:t>  เริ่มต้น</a:t>
            </a:r>
            <a:r>
              <a:rPr lang="th-TH" sz="4400" b="1" dirty="0" smtClean="0">
                <a:solidFill>
                  <a:srgbClr val="FF0000"/>
                </a:solidFill>
              </a:rPr>
              <a:t>ด้วยเครื่องหมาย </a:t>
            </a:r>
            <a:r>
              <a:rPr lang="en-US" sz="4400" b="1" dirty="0" smtClean="0">
                <a:solidFill>
                  <a:srgbClr val="FF0000"/>
                </a:solidFill>
              </a:rPr>
              <a:t>(=) </a:t>
            </a:r>
            <a:r>
              <a:rPr lang="th-TH" sz="4400" b="1" dirty="0" smtClean="0">
                <a:solidFill>
                  <a:srgbClr val="FF0000"/>
                </a:solidFill>
              </a:rPr>
              <a:t>เสมอ</a:t>
            </a:r>
          </a:p>
          <a:p>
            <a:r>
              <a:rPr lang="th-TH" sz="3600" dirty="0" smtClean="0"/>
              <a:t>การคำนวนจะขึ้นอยู่กับลำดับความสำคัญของเครื่องหมาย </a:t>
            </a:r>
            <a:endParaRPr lang="th-TH" sz="3600" dirty="0" smtClean="0"/>
          </a:p>
          <a:p>
            <a:pPr marL="109728" indent="0">
              <a:buNone/>
            </a:pPr>
            <a:r>
              <a:rPr lang="th-TH" sz="4000" b="1" dirty="0" smtClean="0">
                <a:solidFill>
                  <a:srgbClr val="FF0000"/>
                </a:solidFill>
              </a:rPr>
              <a:t>   ถ้า</a:t>
            </a:r>
            <a:r>
              <a:rPr lang="th-TH" sz="4000" b="1" dirty="0" smtClean="0">
                <a:solidFill>
                  <a:srgbClr val="FF0000"/>
                </a:solidFill>
              </a:rPr>
              <a:t>ความสำคัญเท่ากันจะคำนวนจากซ้ายไปขวา</a:t>
            </a:r>
          </a:p>
          <a:p>
            <a:r>
              <a:rPr lang="th-TH" sz="3600" dirty="0" smtClean="0"/>
              <a:t>ข้อความที่อยู่ในสูตรคำนวนจะต้องใส่เครื่องหมาย </a:t>
            </a:r>
            <a:r>
              <a:rPr lang="en-US" sz="3600" dirty="0" smtClean="0"/>
              <a:t>(“”)</a:t>
            </a:r>
            <a:r>
              <a:rPr lang="th-TH" sz="3600" dirty="0" smtClean="0"/>
              <a:t> ครอบข้อความเสมอ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dirty="0">
                <a:solidFill>
                  <a:srgbClr val="FF0000"/>
                </a:solidFill>
              </a:rPr>
              <a:t>กฎเกณฑ์เกี่ยวกับการ</a:t>
            </a:r>
            <a:r>
              <a:rPr lang="th-TH" sz="4800" dirty="0" smtClean="0">
                <a:solidFill>
                  <a:srgbClr val="FF0000"/>
                </a:solidFill>
              </a:rPr>
              <a:t>คำนวน</a:t>
            </a:r>
            <a:endParaRPr lang="en-US" sz="4800" dirty="0">
              <a:solidFill>
                <a:srgbClr val="FF0000"/>
              </a:solidFill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38100"/>
            <a:ext cx="1447800" cy="137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747532"/>
              </p:ext>
            </p:extLst>
          </p:nvPr>
        </p:nvGraphicFramePr>
        <p:xfrm>
          <a:off x="457200" y="1481138"/>
          <a:ext cx="8229600" cy="42976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/>
                        <a:t>เครื่องหมาย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/>
                        <a:t>ความหมาย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/>
                        <a:t>ตัวอย่างสูตร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0000"/>
                          </a:solidFill>
                        </a:rPr>
                        <a:t>บวก</a:t>
                      </a:r>
                      <a:endParaRPr 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3200" dirty="0" smtClean="0"/>
                        <a:t>=100-3*8+10-5^2</a:t>
                      </a:r>
                    </a:p>
                    <a:p>
                      <a:endParaRPr lang="en-US" sz="3200" dirty="0" smtClean="0"/>
                    </a:p>
                    <a:p>
                      <a:r>
                        <a:rPr lang="th-TH" sz="3200" dirty="0" smtClean="0"/>
                        <a:t>ผลลัพธ์เท่ากับ </a:t>
                      </a:r>
                      <a:r>
                        <a:rPr lang="en-US" sz="3200" dirty="0" smtClean="0"/>
                        <a:t>61</a:t>
                      </a:r>
                      <a:endParaRPr lang="th-TH" sz="3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0000"/>
                          </a:solidFill>
                        </a:rPr>
                        <a:t>ลบ</a:t>
                      </a:r>
                      <a:endParaRPr 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*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0000"/>
                          </a:solidFill>
                        </a:rPr>
                        <a:t>คูณ</a:t>
                      </a:r>
                      <a:endParaRPr 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b="1" dirty="0" smtClean="0">
                          <a:solidFill>
                            <a:srgbClr val="FF0000"/>
                          </a:solidFill>
                        </a:rPr>
                        <a:t>หาร</a:t>
                      </a:r>
                      <a:endParaRPr 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/>
                        <a:t>เปอร์เซ็นต์</a:t>
                      </a:r>
                      <a:endParaRPr lang="en-US" sz="3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^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/>
                        <a:t>ยกกำลัง</a:t>
                      </a:r>
                      <a:endParaRPr lang="en-US" sz="3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08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เครื่องหมาย</a:t>
            </a:r>
            <a:r>
              <a:rPr lang="th-TH" dirty="0" smtClean="0"/>
              <a:t>คำนวณทางคณิตศาสตร์</a:t>
            </a:r>
            <a:br>
              <a:rPr lang="th-TH" dirty="0" smtClean="0"/>
            </a:br>
            <a:r>
              <a:rPr lang="th-TH" dirty="0" smtClean="0"/>
              <a:t> </a:t>
            </a:r>
            <a:r>
              <a:rPr lang="en-US" dirty="0" smtClean="0"/>
              <a:t>(Arithmetic Formula)</a:t>
            </a:r>
            <a:endParaRPr lang="en-US" dirty="0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38100"/>
            <a:ext cx="1447800" cy="137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91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212778"/>
              </p:ext>
            </p:extLst>
          </p:nvPr>
        </p:nvGraphicFramePr>
        <p:xfrm>
          <a:off x="457200" y="1481138"/>
          <a:ext cx="8229600" cy="37185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ลำดับ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เครื่องหมาย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( )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%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^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* </a:t>
                      </a:r>
                      <a:r>
                        <a:rPr lang="th-TH" sz="3600" dirty="0" smtClean="0"/>
                        <a:t>และ </a:t>
                      </a:r>
                      <a:r>
                        <a:rPr lang="en-US" sz="3600" dirty="0" smtClean="0"/>
                        <a:t>/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+ </a:t>
                      </a:r>
                      <a:r>
                        <a:rPr lang="th-TH" sz="3600" dirty="0" smtClean="0"/>
                        <a:t>และ</a:t>
                      </a:r>
                      <a:r>
                        <a:rPr lang="en-US" sz="3600" dirty="0" smtClean="0"/>
                        <a:t> -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ลำดับความสำคัญของ</a:t>
            </a:r>
            <a:r>
              <a:rPr lang="th-TH" dirty="0" smtClean="0"/>
              <a:t>เครื่องหมาย</a:t>
            </a:r>
            <a:endParaRPr lang="en-US" dirty="0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38100"/>
            <a:ext cx="1447800" cy="137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60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2"/>
          <a:srcRect l="30454" t="35416" r="22108" b="2083"/>
          <a:stretch/>
        </p:blipFill>
        <p:spPr>
          <a:xfrm>
            <a:off x="228600" y="304800"/>
            <a:ext cx="8915400" cy="6324600"/>
          </a:xfrm>
          <a:prstGeom prst="rect">
            <a:avLst/>
          </a:prstGeom>
        </p:spPr>
      </p:pic>
      <p:pic>
        <p:nvPicPr>
          <p:cNvPr id="3" name="รูปภาพ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200" y="38100"/>
            <a:ext cx="1447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8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2"/>
          <a:srcRect l="24231" t="12501" r="18961" b="10416"/>
          <a:stretch/>
        </p:blipFill>
        <p:spPr>
          <a:xfrm>
            <a:off x="381000" y="228600"/>
            <a:ext cx="8382000" cy="6324600"/>
          </a:xfrm>
          <a:prstGeom prst="rect">
            <a:avLst/>
          </a:prstGeom>
        </p:spPr>
      </p:pic>
      <p:pic>
        <p:nvPicPr>
          <p:cNvPr id="3" name="รูปภาพ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8600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7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2"/>
          <a:srcRect l="28331" t="36106" r="24817" b="11458"/>
          <a:stretch/>
        </p:blipFill>
        <p:spPr>
          <a:xfrm>
            <a:off x="228600" y="609600"/>
            <a:ext cx="8763000" cy="5638800"/>
          </a:xfrm>
          <a:prstGeom prst="rect">
            <a:avLst/>
          </a:prstGeom>
        </p:spPr>
      </p:pic>
      <p:pic>
        <p:nvPicPr>
          <p:cNvPr id="3" name="รูปภาพ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38100"/>
            <a:ext cx="1447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3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57200"/>
            <a:ext cx="3352800" cy="3352800"/>
          </a:xfrm>
          <a:prstGeom prst="rect">
            <a:avLst/>
          </a:prstGeom>
        </p:spPr>
      </p:pic>
      <p:sp>
        <p:nvSpPr>
          <p:cNvPr id="3" name="กล่องข้อความ 2"/>
          <p:cNvSpPr txBox="1"/>
          <p:nvPr/>
        </p:nvSpPr>
        <p:spPr>
          <a:xfrm>
            <a:off x="1828800" y="38100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6000" b="1" dirty="0" smtClean="0"/>
              <a:t>มาฝึกบวก ลบ คูณ หาร ในโปรแกรมไมโครซอฟต์เอ็กเซลกัน</a:t>
            </a:r>
            <a:endParaRPr lang="th-TH" sz="6000" b="1" dirty="0"/>
          </a:p>
        </p:txBody>
      </p:sp>
    </p:spTree>
    <p:extLst>
      <p:ext uri="{BB962C8B-B14F-4D97-AF65-F5344CB8AC3E}">
        <p14:creationId xmlns:p14="http://schemas.microsoft.com/office/powerpoint/2010/main" val="155804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TH SarabunPSK">
      <a:majorFont>
        <a:latin typeface="TH SarabunPSK"/>
        <a:ea typeface=""/>
        <a:cs typeface="TH SarabunPSK"/>
      </a:majorFont>
      <a:minorFont>
        <a:latin typeface="TH SarabunPSK"/>
        <a:ea typeface=""/>
        <a:cs typeface="TH SarabunPSK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1303</TotalTime>
  <Words>233</Words>
  <Application>Microsoft Office PowerPoint</Application>
  <PresentationFormat>นำเสนอทางหน้าจอ (4:3)</PresentationFormat>
  <Paragraphs>54</Paragraphs>
  <Slides>10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9" baseType="lpstr">
      <vt:lpstr>Calibri</vt:lpstr>
      <vt:lpstr>Cordia New</vt:lpstr>
      <vt:lpstr>TH SarabunIT๙</vt:lpstr>
      <vt:lpstr>TH SarabunPSK</vt:lpstr>
      <vt:lpstr>Times New Roman</vt:lpstr>
      <vt:lpstr>Verdana</vt:lpstr>
      <vt:lpstr>Wingdings 2</vt:lpstr>
      <vt:lpstr>Wingdings 3</vt:lpstr>
      <vt:lpstr>Concourse</vt:lpstr>
      <vt:lpstr>งานนำเสนอ PowerPoint</vt:lpstr>
      <vt:lpstr>การคำนวนใน Microsoft Excel 2010</vt:lpstr>
      <vt:lpstr>กฎเกณฑ์เกี่ยวกับการคำนวน</vt:lpstr>
      <vt:lpstr>เครื่องหมายคำนวณทางคณิตศาสตร์  (Arithmetic Formula)</vt:lpstr>
      <vt:lpstr>ลำดับความสำคัญของเครื่องหมาย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Office Excel 2010</dc:title>
  <dc:creator>SS</dc:creator>
  <cp:lastModifiedBy>jaideawfamily_f</cp:lastModifiedBy>
  <cp:revision>108</cp:revision>
  <dcterms:created xsi:type="dcterms:W3CDTF">2011-04-23T04:20:41Z</dcterms:created>
  <dcterms:modified xsi:type="dcterms:W3CDTF">2015-12-01T10:52:40Z</dcterms:modified>
</cp:coreProperties>
</file>